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0" r:id="rId5"/>
    <p:sldId id="258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31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22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35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79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30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45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72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373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8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42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01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81A37-28E0-4B9D-A5DF-EFD8343E483A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3E96-C5A4-4332-9E62-360FF8E1D5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1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kuas.edu.tw/~csshie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Autumn, </a:t>
            </a:r>
            <a:r>
              <a:rPr lang="en-US" altLang="zh-TW" dirty="0" smtClean="0">
                <a:solidFill>
                  <a:schemeClr val="tx1"/>
                </a:solidFill>
              </a:rPr>
              <a:t>2015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C.-S. Shieh, EC, KUAS, Taiwan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732-E83F-4B83-A6A6-7EFB4A679AFE}" type="slidenum">
              <a:rPr lang="en-US" altLang="zh-TW"/>
              <a:pPr/>
              <a:t>1</a:t>
            </a:fld>
            <a:endParaRPr lang="en-US" altLang="zh-TW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1470025"/>
          </a:xfrm>
        </p:spPr>
        <p:txBody>
          <a:bodyPr/>
          <a:lstStyle/>
          <a:p>
            <a:r>
              <a:rPr lang="zh-TW" altLang="en-US" sz="4000" dirty="0"/>
              <a:t>智慧電子應用設計導論</a:t>
            </a:r>
            <a:r>
              <a:rPr lang="en-US" altLang="zh-TW" sz="4000" dirty="0"/>
              <a:t>(1/3)</a:t>
            </a:r>
            <a:br>
              <a:rPr lang="en-US" altLang="zh-TW" sz="4000" dirty="0"/>
            </a:br>
            <a:r>
              <a:rPr lang="en-US" altLang="zh-TW" dirty="0"/>
              <a:t>Actuator</a:t>
            </a:r>
            <a:endParaRPr lang="en-US" altLang="zh-TW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708920"/>
            <a:ext cx="8640960" cy="216024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Chin-</a:t>
            </a:r>
            <a:r>
              <a:rPr lang="en-US" altLang="zh-TW" dirty="0" err="1">
                <a:solidFill>
                  <a:schemeClr val="tx1"/>
                </a:solidFill>
              </a:rPr>
              <a:t>Shiuh</a:t>
            </a:r>
            <a:r>
              <a:rPr lang="en-US" altLang="zh-TW" dirty="0">
                <a:solidFill>
                  <a:schemeClr val="tx1"/>
                </a:solidFill>
              </a:rPr>
              <a:t> Shieh (</a:t>
            </a:r>
            <a:r>
              <a:rPr lang="zh-TW" altLang="en-US" dirty="0">
                <a:solidFill>
                  <a:schemeClr val="tx1"/>
                </a:solidFill>
              </a:rPr>
              <a:t>謝欽旭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r>
              <a:rPr kumimoji="0" lang="en-US" altLang="zh-TW" sz="2400" dirty="0">
                <a:solidFill>
                  <a:schemeClr val="tx1"/>
                </a:solidFill>
                <a:hlinkClick r:id="rId2"/>
              </a:rPr>
              <a:t>http://bit.kuas.edu.tw/~csshieh</a:t>
            </a:r>
            <a:endParaRPr kumimoji="0" lang="en-US" altLang="zh-TW" sz="2400" dirty="0">
              <a:solidFill>
                <a:schemeClr val="tx1"/>
              </a:solidFill>
            </a:endParaRP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Department of Electronic Engineering</a:t>
            </a: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National Kaohsiung University of Applied </a:t>
            </a:r>
            <a:r>
              <a:rPr kumimoji="0" lang="en-US" altLang="zh-TW" sz="2400" dirty="0" smtClean="0">
                <a:solidFill>
                  <a:schemeClr val="tx1"/>
                </a:solidFill>
              </a:rPr>
              <a:t>Sciences, Taiwan</a:t>
            </a:r>
            <a:endParaRPr kumimoji="0" lang="en-US" altLang="zh-TW" sz="2400" dirty="0">
              <a:solidFill>
                <a:schemeClr val="tx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771800" y="486916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TA</a:t>
            </a:r>
            <a:r>
              <a:rPr lang="zh-TW" altLang="en-US" sz="2400" dirty="0" smtClean="0"/>
              <a:t>：范家禎、姜丞俞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13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err="1" smtClean="0"/>
              <a:t>YwRobot</a:t>
            </a:r>
            <a:r>
              <a:rPr lang="en-US" altLang="zh-TW" sz="4000" dirty="0"/>
              <a:t> Relay Module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1989320"/>
            <a:ext cx="4320000" cy="43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176464" y="2278613"/>
            <a:ext cx="4716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應用於自動控制電路中，用較小的電流去控制較大電流的一種「自動開關」。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驅動電流： </a:t>
            </a:r>
            <a:r>
              <a:rPr lang="en-US" altLang="zh-TW" sz="2000" dirty="0" smtClean="0"/>
              <a:t>20mA</a:t>
            </a:r>
          </a:p>
          <a:p>
            <a:r>
              <a:rPr lang="zh-TW" altLang="en-US" sz="2000" dirty="0" smtClean="0"/>
              <a:t>控制訊號： </a:t>
            </a:r>
            <a:r>
              <a:rPr lang="en-US" altLang="zh-TW" sz="2000" dirty="0" smtClean="0"/>
              <a:t>5V/12V/24V TTL level</a:t>
            </a:r>
          </a:p>
          <a:p>
            <a:r>
              <a:rPr lang="zh-TW" altLang="en-US" sz="2000" dirty="0" smtClean="0"/>
              <a:t>最大開關電壓：</a:t>
            </a:r>
            <a:r>
              <a:rPr lang="en-US" altLang="zh-TW" sz="2000" dirty="0" smtClean="0"/>
              <a:t>250VAC 30VDC</a:t>
            </a:r>
          </a:p>
        </p:txBody>
      </p:sp>
      <p:sp>
        <p:nvSpPr>
          <p:cNvPr id="5" name="矩形 4"/>
          <p:cNvSpPr/>
          <p:nvPr/>
        </p:nvSpPr>
        <p:spPr>
          <a:xfrm>
            <a:off x="1547664" y="1260049"/>
            <a:ext cx="6102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/>
              <a:t>2 Channel 5V/12V/24V </a:t>
            </a:r>
            <a:r>
              <a:rPr lang="zh-TW" altLang="en-US" sz="3200" dirty="0" smtClean="0"/>
              <a:t>繼電器模塊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09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err="1" smtClean="0"/>
              <a:t>YwRobot</a:t>
            </a:r>
            <a:r>
              <a:rPr lang="en-US" altLang="zh-TW" dirty="0" smtClean="0"/>
              <a:t> 9110</a:t>
            </a:r>
            <a:r>
              <a:rPr lang="zh-TW" altLang="en-US" dirty="0" smtClean="0"/>
              <a:t>風扇模塊</a:t>
            </a:r>
            <a:endParaRPr lang="zh-TW" altLang="en-US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1988840"/>
            <a:ext cx="4320000" cy="43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35896" y="1268760"/>
            <a:ext cx="19296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Fan Motor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4932040" y="5590981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馬達正反轉可控制，效率高。可吹滅</a:t>
            </a:r>
            <a:r>
              <a:rPr lang="en-US" altLang="zh-TW" dirty="0" smtClean="0"/>
              <a:t>20cm</a:t>
            </a:r>
            <a:r>
              <a:rPr lang="zh-TW" altLang="en-US" dirty="0" smtClean="0"/>
              <a:t>外的打火機火焰。</a:t>
            </a:r>
            <a:endParaRPr lang="en-US" altLang="zh-TW" dirty="0" smtClean="0"/>
          </a:p>
        </p:txBody>
      </p:sp>
      <p:pic>
        <p:nvPicPr>
          <p:cNvPr id="13314" name="Picture 2" descr="http://gd4.alicdn.com/imgextra/i4/462592119/T2evN6XRRXXXXXXXXX-4625921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448" y="2023504"/>
            <a:ext cx="3600000" cy="327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5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00" y="1377305"/>
            <a:ext cx="28956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5032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/>
              <a:t>DC Motor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2692895"/>
            <a:ext cx="8229600" cy="30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void setup()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pinMode</a:t>
            </a:r>
            <a:r>
              <a:rPr lang="en-US" altLang="en-US" sz="2000" b="1" dirty="0" smtClean="0">
                <a:latin typeface="Courier New" pitchFamily="49" charset="0"/>
              </a:rPr>
              <a:t>(2,OUTPUT);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void loop()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int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latin typeface="Courier New" pitchFamily="49" charset="0"/>
              </a:rPr>
              <a:t>vr</a:t>
            </a:r>
            <a:r>
              <a:rPr lang="en-US" altLang="en-US" sz="2000" b="1" dirty="0" smtClean="0">
                <a:latin typeface="Courier New" pitchFamily="49" charset="0"/>
              </a:rPr>
              <a:t>=</a:t>
            </a:r>
            <a:r>
              <a:rPr lang="en-US" altLang="en-US" sz="2000" b="1" dirty="0" err="1" smtClean="0">
                <a:latin typeface="Courier New" pitchFamily="49" charset="0"/>
              </a:rPr>
              <a:t>analogRead</a:t>
            </a:r>
            <a:r>
              <a:rPr lang="en-US" altLang="en-US" sz="2000" b="1" dirty="0" smtClean="0">
                <a:latin typeface="Courier New" pitchFamily="49" charset="0"/>
              </a:rPr>
              <a:t>(A0);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analogWrite</a:t>
            </a:r>
            <a:r>
              <a:rPr lang="en-US" altLang="en-US" sz="2000" b="1" dirty="0" smtClean="0">
                <a:latin typeface="Courier New" pitchFamily="49" charset="0"/>
              </a:rPr>
              <a:t>(2,vr/4);</a:t>
            </a:r>
            <a:r>
              <a:rPr lang="en-US" altLang="en-US" sz="2000" b="1" dirty="0" err="1" smtClean="0">
                <a:latin typeface="Courier New" pitchFamily="49" charset="0"/>
              </a:rPr>
              <a:t>analogWrite</a:t>
            </a:r>
            <a:r>
              <a:rPr lang="en-US" altLang="en-US" sz="2000" b="1" dirty="0" smtClean="0">
                <a:latin typeface="Courier New" pitchFamily="49" charset="0"/>
              </a:rPr>
              <a:t>(13,vr/4);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delay(100);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}</a:t>
            </a:r>
            <a:endParaRPr lang="en-US" altLang="zh-TW" sz="20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40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Stepper Motor</a:t>
            </a:r>
            <a:endParaRPr lang="zh-TW" altLang="en-US" sz="40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34560"/>
            <a:ext cx="3279520" cy="2514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Stepper motor / bipolar SM8680 Smart Motor Devi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1628800"/>
            <a:ext cx="2635050" cy="2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635896" y="126876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步進馬達</a:t>
            </a:r>
            <a:endParaRPr lang="zh-TW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592072" y="4422591"/>
            <a:ext cx="79137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步進馬達可簡單實現正確的定位運轉。馬達利用脈波信號正確控制運轉角度、轉速，且</a:t>
            </a:r>
            <a:r>
              <a:rPr lang="zh-TW" altLang="en-US" sz="2000" dirty="0"/>
              <a:t>穩定性佳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 smtClean="0"/>
              <a:t>以</a:t>
            </a:r>
            <a:r>
              <a:rPr lang="en-US" altLang="zh-TW" sz="2000" dirty="0" smtClean="0"/>
              <a:t>5</a:t>
            </a:r>
            <a:r>
              <a:rPr lang="zh-TW" altLang="en-US" sz="2000" dirty="0" smtClean="0"/>
              <a:t>相步進馬達為例，其基本步級角為</a:t>
            </a:r>
            <a:r>
              <a:rPr lang="en-US" altLang="zh-TW" sz="2000" dirty="0" smtClean="0"/>
              <a:t>0.72</a:t>
            </a:r>
            <a:r>
              <a:rPr lang="zh-TW" altLang="en-US" sz="2000" dirty="0" smtClean="0"/>
              <a:t>，因此可以將馬達轉</a:t>
            </a:r>
            <a:r>
              <a:rPr lang="en-US" altLang="zh-TW" sz="2000" dirty="0" smtClean="0"/>
              <a:t>1</a:t>
            </a:r>
            <a:r>
              <a:rPr lang="zh-TW" altLang="en-US" sz="2000" dirty="0" smtClean="0"/>
              <a:t>圈分為</a:t>
            </a:r>
            <a:r>
              <a:rPr lang="en-US" altLang="zh-TW" sz="2000" dirty="0" smtClean="0"/>
              <a:t>500</a:t>
            </a:r>
            <a:r>
              <a:rPr lang="zh-TW" altLang="en-US" sz="2000" dirty="0" smtClean="0"/>
              <a:t>等分（</a:t>
            </a:r>
            <a:r>
              <a:rPr lang="en-US" altLang="zh-TW" sz="2000" dirty="0" smtClean="0"/>
              <a:t>=360</a:t>
            </a:r>
            <a:r>
              <a:rPr lang="zh-TW" altLang="en-US" sz="2000" dirty="0" smtClean="0"/>
              <a:t>度 </a:t>
            </a:r>
            <a:r>
              <a:rPr lang="en-US" altLang="zh-TW" sz="2000" dirty="0" smtClean="0"/>
              <a:t>/ 0.72</a:t>
            </a:r>
            <a:r>
              <a:rPr lang="zh-TW" altLang="en-US" sz="2000" dirty="0" smtClean="0"/>
              <a:t>），以此方式來細分每次行進量做為定位基準。</a:t>
            </a:r>
            <a:endParaRPr lang="en-US" altLang="zh-TW" sz="2000" dirty="0" smtClean="0"/>
          </a:p>
          <a:p>
            <a:r>
              <a:rPr lang="en-US" altLang="zh-TW" sz="2000" dirty="0" smtClean="0"/>
              <a:t>ULN2803A</a:t>
            </a:r>
            <a:r>
              <a:rPr lang="zh-TW" altLang="en-US" sz="2000" dirty="0" smtClean="0"/>
              <a:t>：達靈頓驅動</a:t>
            </a:r>
            <a:r>
              <a:rPr lang="en-US" altLang="zh-TW" sz="2000" dirty="0" smtClean="0"/>
              <a:t>IC</a:t>
            </a:r>
            <a:r>
              <a:rPr lang="zh-TW" altLang="en-US" sz="2000" dirty="0" smtClean="0"/>
              <a:t>，用於小信號放大。和馬達</a:t>
            </a:r>
            <a:r>
              <a:rPr lang="en-US" altLang="zh-TW" sz="2000" dirty="0" smtClean="0"/>
              <a:t>COM</a:t>
            </a:r>
            <a:r>
              <a:rPr lang="zh-TW" altLang="en-US" sz="2000" dirty="0" smtClean="0"/>
              <a:t>端接上電源，</a:t>
            </a:r>
            <a:r>
              <a:rPr lang="en-US" altLang="zh-TW" sz="2000" dirty="0" smtClean="0"/>
              <a:t>B</a:t>
            </a:r>
            <a:r>
              <a:rPr lang="zh-TW" altLang="en-US" sz="2000" dirty="0" smtClean="0"/>
              <a:t>端輸入，</a:t>
            </a:r>
            <a:r>
              <a:rPr lang="en-US" altLang="zh-TW" sz="2000" dirty="0" smtClean="0"/>
              <a:t>C</a:t>
            </a:r>
            <a:r>
              <a:rPr lang="zh-TW" altLang="en-US" sz="2000" dirty="0" smtClean="0"/>
              <a:t>端電流放大輸出，並驅動步進馬達。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3949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5032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Stepper Motor (cont)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79388" y="1828799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int sm_pos=128;int vr_data=128;int sm_ctl=0x01;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void setup()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for(int i=0;i&lt;4;i++)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pinMode(2+i,OUTPUT);digitalWrite(2+i,LOW);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void loop()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vr_data=analogRead(A0)/4;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if(vr_data&lt;sm_pos)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sm_ctl*=2;if(sm_ctl&gt;8)sm_ctl=1;sm_pos--;if(sm_pos&lt;0)sm_pos=0;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} else if(vr_data&gt;sm_pos)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sm_ctl/=2;if(sm_ctl==0)sm_ctl=8;sm_pos++;if(sm_pos&gt;255)sm_pos=255;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for(int i=0;i&lt;4;i++)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  digitalWrite(2+i,bitRead(sm_ctl,i));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  delay(1);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b="1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487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zh-TW" sz="4000" dirty="0" smtClean="0"/>
              <a:t>Tower Pro SG90 Micro Servo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9320"/>
            <a:ext cx="4320000" cy="43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35896" y="126876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伺服馬達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4572000" y="2327389"/>
            <a:ext cx="3960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伺服馬達的基本原理是以 </a:t>
            </a:r>
            <a:r>
              <a:rPr lang="en-US" altLang="zh-TW" sz="2000" dirty="0" smtClean="0"/>
              <a:t>PWM </a:t>
            </a:r>
            <a:r>
              <a:rPr lang="zh-TW" altLang="en-US" sz="2000" dirty="0" smtClean="0"/>
              <a:t>訊號控制，經由內部電路計算出馬達的轉動角度，大多數伺服馬達旋轉角度是 </a:t>
            </a:r>
            <a:r>
              <a:rPr lang="en-US" altLang="zh-TW" sz="2000" dirty="0" smtClean="0"/>
              <a:t>0 </a:t>
            </a:r>
            <a:r>
              <a:rPr lang="zh-TW" altLang="en-US" sz="2000" dirty="0" smtClean="0"/>
              <a:t>到 </a:t>
            </a:r>
            <a:r>
              <a:rPr lang="en-US" altLang="zh-TW" sz="2000" dirty="0" smtClean="0"/>
              <a:t>180 </a:t>
            </a:r>
            <a:r>
              <a:rPr lang="zh-TW" altLang="en-US" sz="2000" dirty="0" smtClean="0"/>
              <a:t>度。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PWM </a:t>
            </a:r>
            <a:r>
              <a:rPr lang="zh-TW" altLang="en-US" sz="2000" dirty="0" smtClean="0"/>
              <a:t>訊號的頻率必須是 </a:t>
            </a:r>
            <a:r>
              <a:rPr lang="en-US" altLang="zh-TW" sz="2000" dirty="0" smtClean="0"/>
              <a:t>50 Hz</a:t>
            </a:r>
            <a:r>
              <a:rPr lang="zh-TW" altLang="en-US" sz="2000" dirty="0" smtClean="0"/>
              <a:t>，控制馬達角度的脈衝持續時間約是 </a:t>
            </a:r>
            <a:r>
              <a:rPr lang="en-US" altLang="zh-TW" sz="2000" dirty="0" smtClean="0"/>
              <a:t>1.0 </a:t>
            </a:r>
            <a:r>
              <a:rPr lang="en-US" altLang="zh-TW" sz="2000" dirty="0" err="1" smtClean="0"/>
              <a:t>ms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到 </a:t>
            </a:r>
            <a:r>
              <a:rPr lang="en-US" altLang="zh-TW" sz="2000" dirty="0" smtClean="0"/>
              <a:t>2.0 </a:t>
            </a:r>
            <a:r>
              <a:rPr lang="en-US" altLang="zh-TW" sz="2000" dirty="0" err="1" smtClean="0"/>
              <a:t>ms</a:t>
            </a:r>
            <a:r>
              <a:rPr lang="zh-TW" altLang="en-US" sz="2000" dirty="0" smtClean="0"/>
              <a:t>，脈衝持續時間若為 </a:t>
            </a:r>
            <a:r>
              <a:rPr lang="en-US" altLang="zh-TW" sz="2000" dirty="0" smtClean="0"/>
              <a:t>1.0 </a:t>
            </a:r>
            <a:r>
              <a:rPr lang="en-US" altLang="zh-TW" sz="2000" dirty="0" err="1" smtClean="0"/>
              <a:t>ms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時角度為 </a:t>
            </a:r>
            <a:r>
              <a:rPr lang="en-US" altLang="zh-TW" sz="2000" dirty="0" smtClean="0"/>
              <a:t>0 </a:t>
            </a:r>
            <a:r>
              <a:rPr lang="zh-TW" altLang="en-US" sz="2000" dirty="0" smtClean="0"/>
              <a:t>度，</a:t>
            </a:r>
            <a:r>
              <a:rPr lang="en-US" altLang="zh-TW" sz="2000" dirty="0" smtClean="0"/>
              <a:t>1.2 </a:t>
            </a:r>
            <a:r>
              <a:rPr lang="en-US" altLang="zh-TW" sz="2000" dirty="0" err="1" smtClean="0"/>
              <a:t>ms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時角度為 </a:t>
            </a:r>
            <a:r>
              <a:rPr lang="en-US" altLang="zh-TW" sz="2000" dirty="0" smtClean="0"/>
              <a:t>45 </a:t>
            </a:r>
            <a:r>
              <a:rPr lang="zh-TW" altLang="en-US" sz="2000" dirty="0" smtClean="0"/>
              <a:t>度，</a:t>
            </a:r>
            <a:r>
              <a:rPr lang="en-US" altLang="zh-TW" sz="2000" dirty="0" smtClean="0"/>
              <a:t>1.5 </a:t>
            </a:r>
            <a:r>
              <a:rPr lang="en-US" altLang="zh-TW" sz="2000" dirty="0" err="1" smtClean="0"/>
              <a:t>ms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時角度為 </a:t>
            </a:r>
            <a:r>
              <a:rPr lang="en-US" altLang="zh-TW" sz="2000" dirty="0" smtClean="0"/>
              <a:t>90 </a:t>
            </a:r>
            <a:r>
              <a:rPr lang="zh-TW" altLang="en-US" sz="2000" dirty="0" smtClean="0"/>
              <a:t>度，</a:t>
            </a:r>
            <a:r>
              <a:rPr lang="en-US" altLang="zh-TW" sz="2000" dirty="0" smtClean="0"/>
              <a:t>2.0 </a:t>
            </a:r>
            <a:r>
              <a:rPr lang="en-US" altLang="zh-TW" sz="2000" dirty="0" err="1" smtClean="0"/>
              <a:t>ms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時角度為 </a:t>
            </a:r>
            <a:r>
              <a:rPr lang="en-US" altLang="zh-TW" sz="2000" dirty="0" smtClean="0"/>
              <a:t>180 </a:t>
            </a:r>
            <a:r>
              <a:rPr lang="zh-TW" altLang="en-US" sz="2000" dirty="0" smtClean="0"/>
              <a:t>度。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639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1644" y="4889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mtClean="0"/>
              <a:t>Servo Motor (cont)</a:t>
            </a: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62757" y="184308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#include &lt;Servo.h&gt;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Servo servo;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int val;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void setup()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  servo.attach(2);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void loop()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  val = analogRead(A0);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  val = map(val, 0, 1023, 0, 179);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  servo.write(val);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  delay(100);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2000" b="1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11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494</Words>
  <Application>Microsoft Office PowerPoint</Application>
  <PresentationFormat>如螢幕大小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智慧電子應用設計導論(1/3) Actuator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Alain</dc:creator>
  <cp:lastModifiedBy>Alain</cp:lastModifiedBy>
  <cp:revision>3</cp:revision>
  <dcterms:created xsi:type="dcterms:W3CDTF">2015-08-05T16:56:09Z</dcterms:created>
  <dcterms:modified xsi:type="dcterms:W3CDTF">2015-09-01T07:58:09Z</dcterms:modified>
</cp:coreProperties>
</file>