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9" r:id="rId4"/>
    <p:sldId id="260" r:id="rId5"/>
    <p:sldId id="261" r:id="rId6"/>
    <p:sldId id="262" r:id="rId7"/>
    <p:sldId id="257" r:id="rId8"/>
    <p:sldId id="258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027E-366F-43E1-ACC4-15E2E32B53F2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E698-0E87-408E-A5A3-15F65FA6B4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563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027E-366F-43E1-ACC4-15E2E32B53F2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E698-0E87-408E-A5A3-15F65FA6B4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077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027E-366F-43E1-ACC4-15E2E32B53F2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E698-0E87-408E-A5A3-15F65FA6B4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333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027E-366F-43E1-ACC4-15E2E32B53F2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E698-0E87-408E-A5A3-15F65FA6B4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483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027E-366F-43E1-ACC4-15E2E32B53F2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E698-0E87-408E-A5A3-15F65FA6B4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101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027E-366F-43E1-ACC4-15E2E32B53F2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E698-0E87-408E-A5A3-15F65FA6B4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075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027E-366F-43E1-ACC4-15E2E32B53F2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E698-0E87-408E-A5A3-15F65FA6B4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622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027E-366F-43E1-ACC4-15E2E32B53F2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E698-0E87-408E-A5A3-15F65FA6B4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577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027E-366F-43E1-ACC4-15E2E32B53F2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E698-0E87-408E-A5A3-15F65FA6B4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586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027E-366F-43E1-ACC4-15E2E32B53F2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E698-0E87-408E-A5A3-15F65FA6B4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721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027E-366F-43E1-ACC4-15E2E32B53F2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E698-0E87-408E-A5A3-15F65FA6B4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138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B027E-366F-43E1-ACC4-15E2E32B53F2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9E698-0E87-408E-A5A3-15F65FA6B4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442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it.kuas.edu.tw/~csshieh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Autumn, </a:t>
            </a:r>
            <a:r>
              <a:rPr lang="en-US" altLang="zh-TW" dirty="0" smtClean="0">
                <a:solidFill>
                  <a:schemeClr val="tx1"/>
                </a:solidFill>
              </a:rPr>
              <a:t>2015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C.-S. Shieh, EC, KUAS, Taiwan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0732-E83F-4B83-A6A6-7EFB4A679AFE}" type="slidenum">
              <a:rPr lang="en-US" altLang="zh-TW"/>
              <a:pPr/>
              <a:t>1</a:t>
            </a:fld>
            <a:endParaRPr lang="en-US" altLang="zh-TW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1470025"/>
          </a:xfrm>
        </p:spPr>
        <p:txBody>
          <a:bodyPr/>
          <a:lstStyle/>
          <a:p>
            <a:r>
              <a:rPr lang="zh-TW" altLang="en-US" sz="4000" dirty="0"/>
              <a:t>智慧電子應用設計導論</a:t>
            </a:r>
            <a:r>
              <a:rPr lang="en-US" altLang="zh-TW" sz="4000" dirty="0"/>
              <a:t>(1/3)</a:t>
            </a:r>
            <a:br>
              <a:rPr lang="en-US" altLang="zh-TW" sz="4000" dirty="0"/>
            </a:br>
            <a:r>
              <a:rPr lang="en-US" altLang="zh-TW" dirty="0"/>
              <a:t>Audio</a:t>
            </a:r>
            <a:endParaRPr lang="en-US" altLang="zh-TW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708920"/>
            <a:ext cx="8640960" cy="2160240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Chin-</a:t>
            </a:r>
            <a:r>
              <a:rPr lang="en-US" altLang="zh-TW" dirty="0" err="1">
                <a:solidFill>
                  <a:schemeClr val="tx1"/>
                </a:solidFill>
              </a:rPr>
              <a:t>Shiuh</a:t>
            </a:r>
            <a:r>
              <a:rPr lang="en-US" altLang="zh-TW" dirty="0">
                <a:solidFill>
                  <a:schemeClr val="tx1"/>
                </a:solidFill>
              </a:rPr>
              <a:t> Shieh (</a:t>
            </a:r>
            <a:r>
              <a:rPr lang="zh-TW" altLang="en-US" dirty="0">
                <a:solidFill>
                  <a:schemeClr val="tx1"/>
                </a:solidFill>
              </a:rPr>
              <a:t>謝欽旭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</a:p>
          <a:p>
            <a:r>
              <a:rPr kumimoji="0" lang="en-US" altLang="zh-TW" sz="2400" dirty="0">
                <a:solidFill>
                  <a:schemeClr val="tx1"/>
                </a:solidFill>
                <a:hlinkClick r:id="rId2"/>
              </a:rPr>
              <a:t>http://bit.kuas.edu.tw/~csshieh</a:t>
            </a:r>
            <a:endParaRPr kumimoji="0" lang="en-US" altLang="zh-TW" sz="2400" dirty="0">
              <a:solidFill>
                <a:schemeClr val="tx1"/>
              </a:solidFill>
            </a:endParaRPr>
          </a:p>
          <a:p>
            <a:r>
              <a:rPr kumimoji="0" lang="en-US" altLang="zh-TW" sz="2400" dirty="0">
                <a:solidFill>
                  <a:schemeClr val="tx1"/>
                </a:solidFill>
              </a:rPr>
              <a:t>Department of Electronic Engineering</a:t>
            </a:r>
          </a:p>
          <a:p>
            <a:r>
              <a:rPr kumimoji="0" lang="en-US" altLang="zh-TW" sz="2400" dirty="0">
                <a:solidFill>
                  <a:schemeClr val="tx1"/>
                </a:solidFill>
              </a:rPr>
              <a:t>National Kaohsiung University of Applied </a:t>
            </a:r>
            <a:r>
              <a:rPr kumimoji="0" lang="en-US" altLang="zh-TW" sz="2400" dirty="0" smtClean="0">
                <a:solidFill>
                  <a:schemeClr val="tx1"/>
                </a:solidFill>
              </a:rPr>
              <a:t>Sciences, Taiwan</a:t>
            </a:r>
            <a:endParaRPr kumimoji="0" lang="en-US" altLang="zh-TW" sz="2400" dirty="0">
              <a:solidFill>
                <a:schemeClr val="tx1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771800" y="486916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TA</a:t>
            </a:r>
            <a:r>
              <a:rPr lang="zh-TW" altLang="en-US" sz="2400" dirty="0" smtClean="0"/>
              <a:t>：范家禎、姜丞俞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321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akerdiwo.com/wp-content/uploads/2015/06/%E5%B0%8F%E5%96%87%E5%8F%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53" y="1628800"/>
            <a:ext cx="4529411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Tone</a:t>
            </a:r>
            <a:endParaRPr lang="zh-TW" alt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31987"/>
            <a:ext cx="275272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3876308" y="1268760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/>
              <a:t>揚聲器</a:t>
            </a:r>
            <a:endParaRPr lang="zh-TW" altLang="en-US" sz="3200" dirty="0"/>
          </a:p>
        </p:txBody>
      </p:sp>
      <p:sp>
        <p:nvSpPr>
          <p:cNvPr id="2" name="矩形 1"/>
          <p:cNvSpPr/>
          <p:nvPr/>
        </p:nvSpPr>
        <p:spPr>
          <a:xfrm>
            <a:off x="618652" y="4477028"/>
            <a:ext cx="791378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/>
              <a:t>位脈衝（</a:t>
            </a:r>
            <a:r>
              <a:rPr lang="en-US" altLang="zh-TW" sz="2000" dirty="0" smtClean="0"/>
              <a:t>bit-banging</a:t>
            </a:r>
            <a:r>
              <a:rPr lang="zh-TW" altLang="en-US" sz="2000" dirty="0" smtClean="0"/>
              <a:t>）是用</a:t>
            </a:r>
            <a:r>
              <a:rPr lang="en-US" altLang="zh-TW" sz="2000" dirty="0" smtClean="0"/>
              <a:t>Arduino</a:t>
            </a:r>
            <a:r>
              <a:rPr lang="zh-TW" altLang="en-US" sz="2000" dirty="0" smtClean="0"/>
              <a:t>製造聲響最基本的方法，只要將</a:t>
            </a:r>
            <a:r>
              <a:rPr lang="en-US" altLang="zh-TW" sz="2000" dirty="0" smtClean="0"/>
              <a:t>1</a:t>
            </a:r>
            <a:r>
              <a:rPr lang="zh-TW" altLang="en-US" sz="2000" dirty="0" smtClean="0"/>
              <a:t>個數位針腳連上喇叭，再讓針腳從高低狀態之間不停轉換，就會發出聲響了。</a:t>
            </a:r>
            <a:endParaRPr lang="en-US" altLang="zh-TW" sz="2000" dirty="0" smtClean="0"/>
          </a:p>
          <a:p>
            <a:r>
              <a:rPr lang="zh-TW" altLang="en-US" sz="2000" dirty="0"/>
              <a:t>如果您想要聽聽看喇叭放出來的音響效果，可以加上一個電晶體來放大</a:t>
            </a:r>
            <a:r>
              <a:rPr lang="zh-TW" altLang="en-US" sz="2000" dirty="0" smtClean="0"/>
              <a:t>訊號。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684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503237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mtClean="0"/>
              <a:t>Tone (cont)</a:t>
            </a: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828799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#include "pitches.h"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int melody[]=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{NOTE_C4,NOTE_G3,NOTE_G3,NOTE_A3,NOTE_G3,0,NOTE_B3,NOTE_C4};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int noteDurations[]={4,8,8,4,4,4,4,4};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void setup()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for (int thisNote = 0; thisNote &lt; 8; thisNote++)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  int noteDuration = 1000/noteDurations[thisNote];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  tone(2, melody[thisNote],noteDuration);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  int pauseBetweenNotes = noteDuration * 1.30;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  delay(pauseBetweenNotes);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  noTone(2);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void loop()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358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503237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mtClean="0"/>
              <a:t>Tone (cont)</a:t>
            </a: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828799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// </a:t>
            </a:r>
            <a:r>
              <a:rPr lang="en-US" altLang="zh-TW" sz="700" b="1" smtClean="0">
                <a:latin typeface="Courier New" pitchFamily="49" charset="0"/>
              </a:rPr>
              <a:t>pitches.h</a:t>
            </a:r>
            <a:r>
              <a:rPr lang="it-IT" altLang="zh-TW" sz="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NOTE_B0  31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NOTE_C1  33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NOTE_CS1 35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NOTE_D1  37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NOTE_DS1 39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NOTE_E1  41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NOTE_F1  44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NOTE_FS1 46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NOTE_G1  49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NOTE_GS1 52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NOTE_A1  55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NOTE_AS1 58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NOTE_B1  62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NOTE_C2  65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NOTE_CS2 69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NOTE_D2  73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NOTE_DS2 78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NOTE_E2  82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NOTE_F2  87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NOTE_FS2 93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NOTE_G2  98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NOTE_GS2 104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NOTE_A2  110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NOTE_AS2 117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NOTE_B2  123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NOTE_C3  131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NOTE_CS3 139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NOTE_D3  147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NOTE_DS3 156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NOTE_E3  165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NOTE_F3  175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NOTE_FS3 185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NOTE_G3  196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NOTE_GS3 208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NOTE_A3  220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NOTE_AS3 233</a:t>
            </a:r>
          </a:p>
        </p:txBody>
      </p:sp>
    </p:spTree>
    <p:extLst>
      <p:ext uri="{BB962C8B-B14F-4D97-AF65-F5344CB8AC3E}">
        <p14:creationId xmlns:p14="http://schemas.microsoft.com/office/powerpoint/2010/main" val="1056237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503237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mtClean="0"/>
              <a:t>Tone (cont)</a:t>
            </a: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828799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NOTE_B3  247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NOTE_C4  262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NOTE_CS4 277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NOTE_D4  294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NOTE_DS4 311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NOTE_E4  330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NOTE_F4  349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NOTE_FS4 370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NOTE_G4  392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NOTE_GS4 415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NOTE_A4  440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NOTE_AS4 466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NOTE_B4  494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NOTE_C5  523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NOTE_CS5 554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NOTE_D5  587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NOTE_DS5 622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NOTE_E5  659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NOTE_F5  698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NOTE_FS5 740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NOTE_G5  784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NOTE_GS5 831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NOTE_A5  880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NOTE_AS5 932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NOTE_B5  988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NOTE_C6  1047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NOTE_CS6 1109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NOTE_D6  1175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NOTE_DS6 1245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NOTE_E6  1319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NOTE_F6  1397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NOTE_FS6 1480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NOTE_G6  1568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NOTE_GS6 1661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NOTE_A6  1760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NOTE_AS6 1865</a:t>
            </a:r>
          </a:p>
        </p:txBody>
      </p:sp>
    </p:spTree>
    <p:extLst>
      <p:ext uri="{BB962C8B-B14F-4D97-AF65-F5344CB8AC3E}">
        <p14:creationId xmlns:p14="http://schemas.microsoft.com/office/powerpoint/2010/main" val="3386247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503237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mtClean="0"/>
              <a:t>Tone (cont)</a:t>
            </a: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828799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NOTE_B6  1976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NOTE_C7  2093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NOTE_CS7 2217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NOTE_D7  2349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NOTE_DS7 2489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NOTE_E7  2637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NOTE_F7  2794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NOTE_FS7 2960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NOTE_G7  3136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NOTE_GS7 3322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NOTE_A7  3520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NOTE_AS7 3729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NOTE_B7  3951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NOTE_C8  4186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NOTE_CS8 4435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NOTE_D8  4699</a:t>
            </a:r>
          </a:p>
          <a:p>
            <a:pPr eaLnBrk="1" hangingPunct="1">
              <a:lnSpc>
                <a:spcPct val="80000"/>
              </a:lnSpc>
            </a:pPr>
            <a:r>
              <a:rPr lang="it-IT" altLang="zh-TW" sz="800" smtClean="0"/>
              <a:t>#define NOTE_DS8 4978</a:t>
            </a:r>
            <a:endParaRPr lang="en-US" altLang="zh-TW" sz="800" smtClean="0"/>
          </a:p>
        </p:txBody>
      </p:sp>
    </p:spTree>
    <p:extLst>
      <p:ext uri="{BB962C8B-B14F-4D97-AF65-F5344CB8AC3E}">
        <p14:creationId xmlns:p14="http://schemas.microsoft.com/office/powerpoint/2010/main" val="273733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000" dirty="0" smtClean="0"/>
              <a:t>Music</a:t>
            </a:r>
            <a:r>
              <a:rPr lang="en-US" altLang="zh-TW" dirty="0" smtClean="0"/>
              <a:t> IC</a:t>
            </a:r>
            <a:endParaRPr lang="zh-TW" alt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830" y="2374576"/>
            <a:ext cx="3676650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 descr="http://3.bp.blogspot.com/-RQNTTwy6zGM/TsDYXVRLYjI/AAAAAAAAADI/yBn8xE9tu-0/s400/UM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41" y="548680"/>
            <a:ext cx="1757922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2267744" y="1268760"/>
            <a:ext cx="4570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/>
              <a:t>UM66TXXL</a:t>
            </a:r>
            <a:r>
              <a:rPr lang="zh-TW" altLang="en-US" sz="3200" dirty="0" smtClean="0"/>
              <a:t> 旋律集成電路</a:t>
            </a:r>
            <a:endParaRPr lang="zh-TW" altLang="en-US" sz="3200" dirty="0"/>
          </a:p>
        </p:txBody>
      </p:sp>
      <p:sp>
        <p:nvSpPr>
          <p:cNvPr id="8" name="矩形 7"/>
          <p:cNvSpPr/>
          <p:nvPr/>
        </p:nvSpPr>
        <p:spPr>
          <a:xfrm>
            <a:off x="618653" y="4477028"/>
            <a:ext cx="42413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TW" sz="2000" dirty="0" smtClean="0"/>
              <a:t>64-Note Rom memory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000" dirty="0" smtClean="0"/>
              <a:t>電源</a:t>
            </a:r>
            <a:r>
              <a:rPr lang="en-US" altLang="zh-TW" sz="2000" dirty="0" smtClean="0"/>
              <a:t>1.5V~4.5V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000" dirty="0" smtClean="0"/>
              <a:t>通電後，旋律由第一個音符開始</a:t>
            </a:r>
            <a:endParaRPr lang="en-US" altLang="zh-TW" sz="2000" dirty="0" smtClean="0"/>
          </a:p>
          <a:p>
            <a:endParaRPr lang="en-US" altLang="zh-TW" sz="2000" dirty="0"/>
          </a:p>
          <a:p>
            <a:pPr algn="r"/>
            <a:r>
              <a:rPr lang="zh-TW" altLang="en-US" sz="2000" dirty="0" smtClean="0"/>
              <a:t>右圖為音樂發聲器電路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392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0" y="274638"/>
            <a:ext cx="9144000" cy="77809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err="1" smtClean="0"/>
              <a:t>DFRobot</a:t>
            </a:r>
            <a:r>
              <a:rPr lang="en-US" altLang="zh-TW" dirty="0" smtClean="0"/>
              <a:t> Chinese Voice Recognition </a:t>
            </a:r>
            <a:r>
              <a:rPr lang="en-US" altLang="zh-TW" sz="4000" dirty="0" smtClean="0"/>
              <a:t>Module</a:t>
            </a:r>
            <a:endParaRPr lang="zh-TW" altLang="en-US" dirty="0"/>
          </a:p>
        </p:txBody>
      </p:sp>
      <p:pic>
        <p:nvPicPr>
          <p:cNvPr id="3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17525"/>
            <a:ext cx="3600000" cy="364372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843808" y="1268760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/>
              <a:t>中文語音識別模組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3851520" y="1988840"/>
            <a:ext cx="50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/>
              <a:t>只需要在主控制器</a:t>
            </a:r>
            <a:r>
              <a:rPr lang="en-US" altLang="zh-TW" sz="2000" dirty="0" smtClean="0"/>
              <a:t>MCU</a:t>
            </a:r>
            <a:r>
              <a:rPr lang="zh-TW" altLang="en-US" sz="2000" dirty="0" smtClean="0"/>
              <a:t>的程式中設定好要識別的關鍵字語列表，並動態地把這些關鍵字語以字元的形式傳送到晶片內部，就可以對用戶說出的關鍵字語進行識別。</a:t>
            </a:r>
            <a:endParaRPr lang="en-US" altLang="zh-TW" sz="2000" dirty="0" smtClean="0"/>
          </a:p>
          <a:p>
            <a:endParaRPr lang="zh-TW" altLang="en-US" sz="2000" dirty="0" smtClean="0"/>
          </a:p>
          <a:p>
            <a:r>
              <a:rPr lang="zh-TW" altLang="en-US" sz="2000" dirty="0" smtClean="0"/>
              <a:t>可以設置</a:t>
            </a:r>
            <a:r>
              <a:rPr lang="en-US" altLang="zh-TW" sz="2000" dirty="0" smtClean="0"/>
              <a:t>50</a:t>
            </a:r>
            <a:r>
              <a:rPr lang="zh-TW" altLang="en-US" sz="2000" dirty="0" smtClean="0"/>
              <a:t>項候選識別句，每個識別句可以是單字，片語或短句，長度為不超過</a:t>
            </a:r>
            <a:r>
              <a:rPr lang="en-US" altLang="zh-TW" sz="2000" dirty="0" smtClean="0"/>
              <a:t>10</a:t>
            </a:r>
            <a:r>
              <a:rPr lang="zh-TW" altLang="en-US" sz="2000" dirty="0" smtClean="0"/>
              <a:t>個中文字或者</a:t>
            </a:r>
            <a:r>
              <a:rPr lang="en-US" altLang="zh-TW" sz="2000" dirty="0" smtClean="0"/>
              <a:t>79</a:t>
            </a:r>
            <a:r>
              <a:rPr lang="zh-TW" altLang="en-US" sz="2000" dirty="0" smtClean="0"/>
              <a:t>個字母的拼音字串，可由一個系統支援多種場景。</a:t>
            </a:r>
            <a:endParaRPr lang="en-US" altLang="zh-TW" sz="2000" dirty="0" smtClean="0"/>
          </a:p>
          <a:p>
            <a:endParaRPr lang="en-US" altLang="zh-TW" sz="2000" dirty="0"/>
          </a:p>
          <a:p>
            <a:r>
              <a:rPr lang="zh-TW" altLang="en-US" sz="2000" dirty="0" smtClean="0"/>
              <a:t>應用：</a:t>
            </a:r>
            <a:endParaRPr lang="en-US" altLang="zh-TW" sz="2000" dirty="0" smtClean="0"/>
          </a:p>
          <a:p>
            <a:r>
              <a:rPr lang="zh-TW" altLang="en-US" sz="2000" dirty="0"/>
              <a:t>智慧家電</a:t>
            </a:r>
            <a:r>
              <a:rPr lang="zh-TW" altLang="en-US" sz="2000" dirty="0" smtClean="0"/>
              <a:t>操作、智能玩具、掌上遊戲機、</a:t>
            </a:r>
            <a:endParaRPr lang="en-US" altLang="zh-TW" sz="2000" dirty="0" smtClean="0"/>
          </a:p>
          <a:p>
            <a:r>
              <a:rPr lang="zh-TW" altLang="en-US" sz="2000" dirty="0" smtClean="0"/>
              <a:t>自動販賣機、照明系統聲控。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3501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704</Words>
  <Application>Microsoft Office PowerPoint</Application>
  <PresentationFormat>如螢幕大小 (4:3)</PresentationFormat>
  <Paragraphs>138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智慧電子應用設計導論(1/3) Audio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Alain</dc:creator>
  <cp:lastModifiedBy>Alain</cp:lastModifiedBy>
  <cp:revision>2</cp:revision>
  <dcterms:created xsi:type="dcterms:W3CDTF">2015-08-05T16:46:45Z</dcterms:created>
  <dcterms:modified xsi:type="dcterms:W3CDTF">2015-09-01T07:58:07Z</dcterms:modified>
</cp:coreProperties>
</file>