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57" r:id="rId5"/>
    <p:sldId id="264" r:id="rId6"/>
    <p:sldId id="258" r:id="rId7"/>
    <p:sldId id="265" r:id="rId8"/>
    <p:sldId id="259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34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7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8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78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89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50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52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17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98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1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24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84854-4DDD-4695-BE47-B3EE0F1ED49A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A530-351D-4437-BF35-C0A5714A7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96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kuas.edu.tw/~csshie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Autumn, </a:t>
            </a:r>
            <a:r>
              <a:rPr lang="en-US" altLang="zh-TW" dirty="0" smtClean="0">
                <a:solidFill>
                  <a:schemeClr val="tx1"/>
                </a:solidFill>
              </a:rPr>
              <a:t>2015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C.-S. Shieh, EC, KUAS, Taiwan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0732-E83F-4B83-A6A6-7EFB4A679AFE}" type="slidenum">
              <a:rPr lang="en-US" altLang="zh-TW"/>
              <a:pPr/>
              <a:t>1</a:t>
            </a:fld>
            <a:endParaRPr lang="en-US" altLang="zh-TW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</p:spPr>
        <p:txBody>
          <a:bodyPr/>
          <a:lstStyle/>
          <a:p>
            <a:r>
              <a:rPr lang="zh-TW" altLang="en-US" sz="4000" dirty="0"/>
              <a:t>智慧電子應用設計導論</a:t>
            </a:r>
            <a:r>
              <a:rPr lang="en-US" altLang="zh-TW" sz="4000" dirty="0"/>
              <a:t>(1/3)</a:t>
            </a:r>
            <a:br>
              <a:rPr lang="en-US" altLang="zh-TW" sz="4000" dirty="0"/>
            </a:br>
            <a:r>
              <a:rPr lang="en-US" altLang="zh-TW" dirty="0"/>
              <a:t>Display</a:t>
            </a: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640960" cy="216024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Chin-</a:t>
            </a:r>
            <a:r>
              <a:rPr lang="en-US" altLang="zh-TW" dirty="0" err="1">
                <a:solidFill>
                  <a:schemeClr val="tx1"/>
                </a:solidFill>
              </a:rPr>
              <a:t>Shiuh</a:t>
            </a:r>
            <a:r>
              <a:rPr lang="en-US" altLang="zh-TW" dirty="0">
                <a:solidFill>
                  <a:schemeClr val="tx1"/>
                </a:solidFill>
              </a:rPr>
              <a:t> Shieh (</a:t>
            </a:r>
            <a:r>
              <a:rPr lang="zh-TW" altLang="en-US" dirty="0">
                <a:solidFill>
                  <a:schemeClr val="tx1"/>
                </a:solidFill>
              </a:rPr>
              <a:t>謝欽旭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kumimoji="0" lang="en-US" altLang="zh-TW" sz="2400" dirty="0">
                <a:solidFill>
                  <a:schemeClr val="tx1"/>
                </a:solidFill>
                <a:hlinkClick r:id="rId2"/>
              </a:rPr>
              <a:t>http://bit.kuas.edu.tw/~csshieh</a:t>
            </a:r>
            <a:endParaRPr kumimoji="0" lang="en-US" altLang="zh-TW" sz="2400" dirty="0">
              <a:solidFill>
                <a:schemeClr val="tx1"/>
              </a:solidFill>
            </a:endParaRP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Department of Electronic Engineering</a:t>
            </a: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National Kaohsiung University of Applied 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Sciences, Taiwan</a:t>
            </a:r>
            <a:endParaRPr kumimoji="0"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71800" y="48691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TA</a:t>
            </a:r>
            <a:r>
              <a:rPr lang="zh-TW" altLang="en-US" sz="2400" dirty="0" smtClean="0"/>
              <a:t>：范家禎、姜丞俞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46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LED Matrix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// Pin assignmnet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int y[16]={0,1,2,3,4,5,6,7,14,15,16,17,18,19,20,21};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int x[16]={22,24,26,28,30,32,34,36,39,41,43,45,47,49,51,53};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for(int i=0;i&lt;16;i++)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pinMode(y[i],OUTPUT);digitalWrite(y[i],LOW);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pinMode(x[i],OUTPUT);digitalWrite(x[i],HIGH);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6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LED Matrix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int x_value=1024-analogRead(A0);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int y_value=analogRead(A1);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for(int i=0;i&lt;16;i++)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if(y_value/64==i)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digitalWrite(y[i],HIGH);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analogWrite(y[i],LOW);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if(x_value/64==i)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digitalWrite(x[i],LOW);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digitalWrite(x[i],HIGH);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zh-TW" sz="1000"/>
          </a:p>
        </p:txBody>
      </p:sp>
    </p:spTree>
    <p:extLst>
      <p:ext uri="{BB962C8B-B14F-4D97-AF65-F5344CB8AC3E}">
        <p14:creationId xmlns:p14="http://schemas.microsoft.com/office/powerpoint/2010/main" val="347495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Character</a:t>
            </a:r>
            <a:r>
              <a:rPr lang="en-US" altLang="zh-TW" dirty="0" smtClean="0"/>
              <a:t> LCD</a:t>
            </a:r>
            <a:endParaRPr lang="zh-TW" altLang="en-US" dirty="0"/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7"/>
            <a:ext cx="4320000" cy="24703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03648" y="1268759"/>
            <a:ext cx="2057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文字形</a:t>
            </a:r>
            <a:r>
              <a:rPr lang="en-US" altLang="zh-TW" sz="3200" dirty="0" smtClean="0"/>
              <a:t>LCD</a:t>
            </a:r>
          </a:p>
        </p:txBody>
      </p:sp>
      <p:sp>
        <p:nvSpPr>
          <p:cNvPr id="5" name="矩形 4"/>
          <p:cNvSpPr/>
          <p:nvPr/>
        </p:nvSpPr>
        <p:spPr>
          <a:xfrm>
            <a:off x="251912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 smtClean="0"/>
              <a:t>LCD </a:t>
            </a:r>
            <a:r>
              <a:rPr lang="zh-TW" altLang="en-US" sz="2000" dirty="0" smtClean="0"/>
              <a:t>總共有 </a:t>
            </a:r>
            <a:r>
              <a:rPr lang="en-US" altLang="zh-TW" sz="2000" dirty="0" smtClean="0"/>
              <a:t>14 </a:t>
            </a:r>
            <a:r>
              <a:rPr lang="zh-TW" altLang="en-US" sz="2000" dirty="0" smtClean="0"/>
              <a:t>支接腳，如果內建背光的話是 </a:t>
            </a:r>
            <a:r>
              <a:rPr lang="en-US" altLang="zh-TW" sz="2000" dirty="0" smtClean="0"/>
              <a:t>16 </a:t>
            </a:r>
            <a:r>
              <a:rPr lang="zh-TW" altLang="en-US" sz="2000" dirty="0" smtClean="0"/>
              <a:t>支。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35830"/>
              </p:ext>
            </p:extLst>
          </p:nvPr>
        </p:nvGraphicFramePr>
        <p:xfrm>
          <a:off x="4885185" y="1081896"/>
          <a:ext cx="4151311" cy="5553136"/>
        </p:xfrm>
        <a:graphic>
          <a:graphicData uri="http://schemas.openxmlformats.org/drawingml/2006/table">
            <a:tbl>
              <a:tblPr/>
              <a:tblGrid>
                <a:gridCol w="1097740"/>
                <a:gridCol w="1028164"/>
                <a:gridCol w="2025407"/>
              </a:tblGrid>
              <a:tr h="159283"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腳位編號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名稱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說明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Vss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/>
                        <a:t>接地 </a:t>
                      </a:r>
                      <a:r>
                        <a:rPr lang="en-US" altLang="zh-TW" sz="1400"/>
                        <a:t>(0</a:t>
                      </a:r>
                      <a:r>
                        <a:rPr lang="en-US" sz="1400"/>
                        <a:t>V)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2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Vdd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/>
                        <a:t>電源 </a:t>
                      </a:r>
                      <a:r>
                        <a:rPr lang="en-US" altLang="zh-TW" sz="1400"/>
                        <a:t>(+5</a:t>
                      </a:r>
                      <a:r>
                        <a:rPr lang="en-US" sz="1400"/>
                        <a:t>V)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99">
                <a:tc>
                  <a:txBody>
                    <a:bodyPr/>
                    <a:lstStyle/>
                    <a:p>
                      <a:r>
                        <a:rPr lang="en-US" altLang="zh-TW" sz="1400"/>
                        <a:t>3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Vo </a:t>
                      </a:r>
                      <a:r>
                        <a:rPr lang="zh-TW" altLang="en-US" sz="1400"/>
                        <a:t>或稱 </a:t>
                      </a:r>
                      <a:r>
                        <a:rPr lang="en-US" sz="1400"/>
                        <a:t>Vee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/>
                        <a:t>對比</a:t>
                      </a:r>
                      <a:r>
                        <a:rPr lang="en-US" altLang="zh-TW" sz="1400"/>
                        <a:t>(0-5V), </a:t>
                      </a:r>
                      <a:r>
                        <a:rPr lang="zh-TW" altLang="en-US" sz="1400"/>
                        <a:t>可接一顆 </a:t>
                      </a:r>
                      <a:r>
                        <a:rPr lang="en-US" altLang="zh-TW" sz="1400"/>
                        <a:t>1k </a:t>
                      </a:r>
                      <a:r>
                        <a:rPr lang="zh-TW" altLang="en-US" sz="1400"/>
                        <a:t>電阻，或利可變電阻調整適當的對比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8715">
                <a:tc>
                  <a:txBody>
                    <a:bodyPr/>
                    <a:lstStyle/>
                    <a:p>
                      <a:r>
                        <a:rPr lang="en-US" altLang="zh-TW" sz="1400"/>
                        <a:t>4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RS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Register Select: </a:t>
                      </a:r>
                      <a:br>
                        <a:rPr lang="en-US" sz="1400" dirty="0"/>
                      </a:br>
                      <a:r>
                        <a:rPr lang="en-US" sz="1400" dirty="0" smtClean="0"/>
                        <a:t>1</a:t>
                      </a:r>
                      <a:r>
                        <a:rPr lang="zh-TW" altLang="en-US" sz="1400" dirty="0" smtClean="0"/>
                        <a:t>：</a:t>
                      </a:r>
                      <a:r>
                        <a:rPr lang="en-US" sz="1400" dirty="0" smtClean="0"/>
                        <a:t>D0 </a:t>
                      </a:r>
                      <a:r>
                        <a:rPr lang="en-US" sz="1400" dirty="0"/>
                        <a:t>– D7 </a:t>
                      </a:r>
                      <a:r>
                        <a:rPr lang="zh-TW" altLang="en-US" sz="1400" dirty="0"/>
                        <a:t>當作資料解釋 </a:t>
                      </a:r>
                      <a:br>
                        <a:rPr lang="zh-TW" altLang="en-US" sz="1400" dirty="0"/>
                      </a:br>
                      <a:r>
                        <a:rPr lang="en-US" altLang="zh-TW" sz="1400" dirty="0" smtClean="0"/>
                        <a:t>0</a:t>
                      </a:r>
                      <a:r>
                        <a:rPr lang="zh-TW" altLang="en-US" sz="1400" dirty="0" smtClean="0"/>
                        <a:t>：</a:t>
                      </a:r>
                      <a:r>
                        <a:rPr lang="en-US" sz="1400" dirty="0" smtClean="0"/>
                        <a:t>D0 </a:t>
                      </a:r>
                      <a:r>
                        <a:rPr lang="en-US" sz="1400" dirty="0"/>
                        <a:t>– D7 </a:t>
                      </a:r>
                      <a:r>
                        <a:rPr lang="zh-TW" altLang="en-US" sz="1400" dirty="0"/>
                        <a:t>當作指令解釋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2581">
                <a:tc>
                  <a:txBody>
                    <a:bodyPr/>
                    <a:lstStyle/>
                    <a:p>
                      <a:r>
                        <a:rPr lang="en-US" altLang="zh-TW" sz="1400"/>
                        <a:t>5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R/W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Read/Write mode: </a:t>
                      </a:r>
                      <a:br>
                        <a:rPr lang="en-US" altLang="zh-TW" sz="1400" dirty="0"/>
                      </a:b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：從 </a:t>
                      </a:r>
                      <a:r>
                        <a:rPr lang="en-US" altLang="zh-TW" sz="1400" dirty="0"/>
                        <a:t>LCD </a:t>
                      </a:r>
                      <a:r>
                        <a:rPr lang="zh-TW" altLang="en-US" sz="1400" dirty="0"/>
                        <a:t>讀取資料 </a:t>
                      </a:r>
                      <a:br>
                        <a:rPr lang="zh-TW" altLang="en-US" sz="1400" dirty="0"/>
                      </a:br>
                      <a:r>
                        <a:rPr lang="en-US" altLang="zh-TW" sz="1400" dirty="0" smtClean="0"/>
                        <a:t>0</a:t>
                      </a:r>
                      <a:r>
                        <a:rPr lang="zh-TW" altLang="en-US" sz="1400" dirty="0" smtClean="0"/>
                        <a:t>：寫</a:t>
                      </a:r>
                      <a:r>
                        <a:rPr lang="zh-TW" altLang="en-US" sz="1400" dirty="0"/>
                        <a:t>資料到 </a:t>
                      </a:r>
                      <a:r>
                        <a:rPr lang="en-US" altLang="zh-TW" sz="1400" dirty="0"/>
                        <a:t>LCD 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6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Enable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7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D0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Bit 0 LSB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8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D1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1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9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D2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2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10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D3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3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11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D4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4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12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D5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5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13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D6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6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14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D7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Bit 7 MSB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41">
                <a:tc>
                  <a:txBody>
                    <a:bodyPr/>
                    <a:lstStyle/>
                    <a:p>
                      <a:r>
                        <a:rPr lang="en-US" altLang="zh-TW" sz="1400"/>
                        <a:t>15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A+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背光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串接 </a:t>
                      </a:r>
                      <a:r>
                        <a:rPr lang="en-US" altLang="zh-TW" sz="1400" dirty="0"/>
                        <a:t>330</a:t>
                      </a:r>
                      <a:r>
                        <a:rPr lang="en-US" sz="1400" dirty="0"/>
                        <a:t>R </a:t>
                      </a:r>
                      <a:r>
                        <a:rPr lang="zh-TW" altLang="en-US" sz="1400" dirty="0"/>
                        <a:t>電阻到電源</a:t>
                      </a:r>
                      <a:r>
                        <a:rPr lang="en-US" altLang="zh-TW" sz="1400" dirty="0"/>
                        <a:t>)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16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K-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背光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sz="1400" dirty="0"/>
                        <a:t>GND)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4385"/>
            <a:ext cx="4320000" cy="247034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03648" y="1270287"/>
            <a:ext cx="2057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文字形</a:t>
            </a:r>
            <a:r>
              <a:rPr lang="en-US" altLang="zh-TW" sz="3200" dirty="0" smtClean="0"/>
              <a:t>LCD</a:t>
            </a:r>
          </a:p>
        </p:txBody>
      </p:sp>
    </p:spTree>
    <p:extLst>
      <p:ext uri="{BB962C8B-B14F-4D97-AF65-F5344CB8AC3E}">
        <p14:creationId xmlns:p14="http://schemas.microsoft.com/office/powerpoint/2010/main" val="23797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Character LCD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#include &lt;LiquidCrystal.h&gt;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LiquidCrystal lcd(2,3,4, 14,15,16,17,18,19,20,21);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lcd.begin(16, 2);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Serial.begin(9600);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lcd.clear();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lcd.print(analogRead(A0));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delay(100);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9078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9752" y="188640"/>
            <a:ext cx="4447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/>
              <a:t>Graphic LCD Module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403648" y="1270287"/>
            <a:ext cx="2057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繪圖形</a:t>
            </a:r>
            <a:r>
              <a:rPr lang="en-US" altLang="zh-TW" sz="3200" dirty="0" smtClean="0"/>
              <a:t>LCD</a:t>
            </a:r>
          </a:p>
        </p:txBody>
      </p:sp>
      <p:pic>
        <p:nvPicPr>
          <p:cNvPr id="9218" name="Picture 2" descr="C:\Users\Alain\AppData\Local\Temp\Rar$DIa0.266\LMG_SSC12A32DLG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89040"/>
            <a:ext cx="5040000" cy="2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240x64-Intelligent-Graphic-LCD-Display-Keypad-Matrix-Orbital-GLK24064-25-RS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88840"/>
            <a:ext cx="4320000" cy="15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70461"/>
              </p:ext>
            </p:extLst>
          </p:nvPr>
        </p:nvGraphicFramePr>
        <p:xfrm>
          <a:off x="4885185" y="908720"/>
          <a:ext cx="4151311" cy="5741904"/>
        </p:xfrm>
        <a:graphic>
          <a:graphicData uri="http://schemas.openxmlformats.org/drawingml/2006/table">
            <a:tbl>
              <a:tblPr/>
              <a:tblGrid>
                <a:gridCol w="1097740"/>
                <a:gridCol w="1028164"/>
                <a:gridCol w="2025407"/>
              </a:tblGrid>
              <a:tr h="159283"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腳位編號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名稱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說明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Vss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/>
                        <a:t>接地 </a:t>
                      </a:r>
                      <a:r>
                        <a:rPr lang="en-US" altLang="zh-TW" sz="1400"/>
                        <a:t>(0</a:t>
                      </a:r>
                      <a:r>
                        <a:rPr lang="en-US" sz="1400"/>
                        <a:t>V)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/>
                        <a:t>2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Vdd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/>
                        <a:t>電源 </a:t>
                      </a:r>
                      <a:r>
                        <a:rPr lang="en-US" altLang="zh-TW" sz="1400"/>
                        <a:t>(+5</a:t>
                      </a:r>
                      <a:r>
                        <a:rPr lang="en-US" sz="1400"/>
                        <a:t>V)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99">
                <a:tc>
                  <a:txBody>
                    <a:bodyPr/>
                    <a:lstStyle/>
                    <a:p>
                      <a:r>
                        <a:rPr lang="en-US" altLang="zh-TW" sz="1400"/>
                        <a:t>3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/>
                        <a:t>對比</a:t>
                      </a:r>
                      <a:r>
                        <a:rPr lang="en-US" altLang="zh-TW" sz="1400"/>
                        <a:t>(0-5V), </a:t>
                      </a:r>
                      <a:r>
                        <a:rPr lang="zh-TW" altLang="en-US" sz="1400"/>
                        <a:t>可接一顆 </a:t>
                      </a:r>
                      <a:r>
                        <a:rPr lang="en-US" altLang="zh-TW" sz="1400"/>
                        <a:t>1k </a:t>
                      </a:r>
                      <a:r>
                        <a:rPr lang="zh-TW" altLang="en-US" sz="1400"/>
                        <a:t>電阻，或利可變電阻調整適當的對比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168">
                <a:tc>
                  <a:txBody>
                    <a:bodyPr/>
                    <a:lstStyle/>
                    <a:p>
                      <a:r>
                        <a:rPr lang="en-US" altLang="zh-TW" sz="1400"/>
                        <a:t>4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A0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：</a:t>
                      </a:r>
                      <a:r>
                        <a:rPr lang="en-US" altLang="zh-TW" sz="1400" dirty="0" smtClean="0"/>
                        <a:t>D0 – D7 </a:t>
                      </a:r>
                      <a:r>
                        <a:rPr lang="zh-TW" altLang="en-US" sz="1400" dirty="0" smtClean="0"/>
                        <a:t>當作資料解釋 </a:t>
                      </a:r>
                      <a:br>
                        <a:rPr lang="zh-TW" altLang="en-US" sz="1400" dirty="0" smtClean="0"/>
                      </a:br>
                      <a:r>
                        <a:rPr lang="en-US" altLang="zh-TW" sz="1400" dirty="0" smtClean="0"/>
                        <a:t>0</a:t>
                      </a:r>
                      <a:r>
                        <a:rPr lang="zh-TW" altLang="en-US" sz="1400" dirty="0" smtClean="0"/>
                        <a:t>：</a:t>
                      </a:r>
                      <a:r>
                        <a:rPr lang="en-US" altLang="zh-TW" sz="1400" dirty="0" smtClean="0"/>
                        <a:t>D0 – D7 </a:t>
                      </a:r>
                      <a:r>
                        <a:rPr lang="zh-TW" altLang="en-US" sz="1400" dirty="0" smtClean="0"/>
                        <a:t>當作指令解釋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5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/CS1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0</a:t>
                      </a:r>
                      <a:r>
                        <a:rPr lang="zh-TW" altLang="en-US" sz="1400" dirty="0" smtClean="0"/>
                        <a:t>：</a:t>
                      </a:r>
                      <a:r>
                        <a:rPr lang="en-US" altLang="zh-TW" sz="1400" dirty="0" smtClean="0"/>
                        <a:t>chip1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Enable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6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/CS2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0</a:t>
                      </a:r>
                      <a:r>
                        <a:rPr lang="zh-TW" altLang="en-US" sz="1400" dirty="0" smtClean="0"/>
                        <a:t>：</a:t>
                      </a:r>
                      <a:r>
                        <a:rPr lang="en-US" altLang="zh-TW" sz="1400" dirty="0" smtClean="0"/>
                        <a:t>chip2 Enable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7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CL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External 2KHz clock</a:t>
                      </a:r>
                      <a:endParaRPr lang="zh-TW" alt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8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E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Enable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9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R/W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：從 </a:t>
                      </a:r>
                      <a:r>
                        <a:rPr lang="en-US" altLang="zh-TW" sz="1400" dirty="0" smtClean="0"/>
                        <a:t>LCD </a:t>
                      </a:r>
                      <a:r>
                        <a:rPr lang="zh-TW" altLang="en-US" sz="1400" dirty="0" smtClean="0"/>
                        <a:t>讀取資料 </a:t>
                      </a:r>
                      <a:br>
                        <a:rPr lang="zh-TW" altLang="en-US" sz="1400" dirty="0" smtClean="0"/>
                      </a:br>
                      <a:r>
                        <a:rPr lang="en-US" altLang="zh-TW" sz="1400" dirty="0" smtClean="0"/>
                        <a:t>0</a:t>
                      </a:r>
                      <a:r>
                        <a:rPr lang="zh-TW" altLang="en-US" sz="1400" dirty="0" smtClean="0"/>
                        <a:t>：寫資料到 </a:t>
                      </a:r>
                      <a:r>
                        <a:rPr lang="en-US" altLang="zh-TW" sz="1400" dirty="0" smtClean="0"/>
                        <a:t>LCD </a:t>
                      </a:r>
                      <a:endParaRPr lang="zh-TW" altLang="en-US" sz="1400" dirty="0" smtClean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10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D0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Bit 0 LSB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11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D1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Bit 1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12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D2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2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13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D3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3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14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D4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4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15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D5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5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16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D6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Bit 6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17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D7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Bit 7 MSB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168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18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/RST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L</a:t>
                      </a:r>
                      <a:r>
                        <a:rPr lang="en-US" altLang="zh-TW" sz="1400" dirty="0" smtClean="0">
                          <a:sym typeface="Wingdings 3"/>
                        </a:rPr>
                        <a:t>H Reset LCM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19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背光</a:t>
                      </a:r>
                      <a:r>
                        <a:rPr lang="en-US" altLang="zh-TW" sz="1400" dirty="0" smtClean="0"/>
                        <a:t>(5V)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20</a:t>
                      </a:r>
                      <a:endParaRPr lang="en-US" altLang="zh-TW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K</a:t>
                      </a:r>
                      <a:endParaRPr lang="en-US" sz="1400" dirty="0"/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背光</a:t>
                      </a:r>
                      <a:r>
                        <a:rPr lang="en-US" altLang="zh-TW" sz="1400" dirty="0" smtClean="0"/>
                        <a:t>(GND)</a:t>
                      </a:r>
                    </a:p>
                  </a:txBody>
                  <a:tcPr marL="9712" marR="9712" marT="9712" marB="9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6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Graphic LCD – SSC12A32DRG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/>
              <a:t>http://bit.kuas.edu.tw/~csshieh/teach/102A/ie/note/LMG_SSC12A32DLGY.zip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97237"/>
            <a:ext cx="5381625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7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Color LCD Shield</a:t>
            </a:r>
            <a:endParaRPr lang="zh-TW" altLang="en-US" sz="4000" dirty="0"/>
          </a:p>
        </p:txBody>
      </p:sp>
      <p:pic>
        <p:nvPicPr>
          <p:cNvPr id="10242" name="Picture 2" descr="Seems there's been some mix-up between anti-smoking campaigners, and mathematicia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88" y="1989161"/>
            <a:ext cx="4762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07803" y="1268760"/>
            <a:ext cx="2804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Nokia 6100 LCD</a:t>
            </a:r>
            <a:endParaRPr lang="zh-TW" altLang="en-US" sz="3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77706"/>
              </p:ext>
            </p:extLst>
          </p:nvPr>
        </p:nvGraphicFramePr>
        <p:xfrm>
          <a:off x="5258052" y="2708920"/>
          <a:ext cx="2626316" cy="2589252"/>
        </p:xfrm>
        <a:graphic>
          <a:graphicData uri="http://schemas.openxmlformats.org/drawingml/2006/table">
            <a:tbl>
              <a:tblPr/>
              <a:tblGrid>
                <a:gridCol w="1313158"/>
                <a:gridCol w="1313158"/>
              </a:tblGrid>
              <a:tr h="56769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LCD Pin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Arduino Pin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Reset (RES)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>
                          <a:effectLst/>
                        </a:rPr>
                        <a:t>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81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Chip-select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>
                          <a:effectLst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Data in/out (DIO)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>
                          <a:effectLst/>
                        </a:rPr>
                        <a:t>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Serial Clock (SCK)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</a:rPr>
                        <a:t>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0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Color LCD Shield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/>
              <a:t>http://bit.kuas.edu.tw/~csshieh/teach/102A/ie/note/ColorLCDShield.zip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81337"/>
            <a:ext cx="2686050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err="1" smtClean="0"/>
              <a:t>FlamingoEDA</a:t>
            </a:r>
            <a:r>
              <a:rPr lang="en-US" altLang="zh-TW" sz="4000" dirty="0" smtClean="0"/>
              <a:t> </a:t>
            </a:r>
            <a:r>
              <a:rPr lang="en-US" altLang="zh-TW" sz="4000" dirty="0" err="1" smtClean="0"/>
              <a:t>JoyStick</a:t>
            </a:r>
            <a:endParaRPr lang="zh-TW" altLang="en-US" sz="4000" dirty="0"/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32856"/>
            <a:ext cx="4320000" cy="324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35896" y="126876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二維搖桿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4572000" y="2276872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可以用來對控制物體在二維平面內（</a:t>
            </a:r>
            <a:r>
              <a:rPr lang="en-US" altLang="zh-TW" dirty="0"/>
              <a:t>X</a:t>
            </a:r>
            <a:r>
              <a:rPr lang="zh-TW" altLang="en-US" dirty="0"/>
              <a:t>和</a:t>
            </a:r>
            <a:r>
              <a:rPr lang="en-US" altLang="zh-TW" dirty="0"/>
              <a:t>Y</a:t>
            </a:r>
            <a:r>
              <a:rPr lang="zh-TW" altLang="en-US" dirty="0"/>
              <a:t>方向）的運動，控制</a:t>
            </a:r>
            <a:r>
              <a:rPr lang="zh-TW" altLang="en-US" dirty="0" smtClean="0"/>
              <a:t>桿由</a:t>
            </a:r>
            <a:r>
              <a:rPr lang="zh-TW" altLang="en-US" dirty="0"/>
              <a:t>兩個電位器和一個按鈕</a:t>
            </a:r>
            <a:r>
              <a:rPr lang="zh-TW" altLang="en-US" dirty="0" smtClean="0"/>
              <a:t>組成。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兩個電位器的輸入值分別用來</a:t>
            </a:r>
            <a:r>
              <a:rPr lang="zh-TW" altLang="en-US" dirty="0" smtClean="0"/>
              <a:t>表示在</a:t>
            </a:r>
            <a:r>
              <a:rPr lang="en-US" altLang="zh-TW" dirty="0"/>
              <a:t>X</a:t>
            </a:r>
            <a:r>
              <a:rPr lang="zh-TW" altLang="en-US" dirty="0"/>
              <a:t>和</a:t>
            </a:r>
            <a:r>
              <a:rPr lang="en-US" altLang="zh-TW" dirty="0"/>
              <a:t>Y</a:t>
            </a:r>
            <a:r>
              <a:rPr lang="zh-TW" altLang="en-US" dirty="0"/>
              <a:t>軸上的偏移量，其類型</a:t>
            </a:r>
            <a:r>
              <a:rPr lang="zh-TW" altLang="en-US" dirty="0" smtClean="0"/>
              <a:t>為類比值；</a:t>
            </a:r>
            <a:r>
              <a:rPr lang="zh-TW" altLang="en-US" dirty="0"/>
              <a:t>而按鈕則用來</a:t>
            </a:r>
            <a:r>
              <a:rPr lang="zh-TW" altLang="en-US" dirty="0" smtClean="0"/>
              <a:t>表示是否</a:t>
            </a:r>
            <a:r>
              <a:rPr lang="zh-TW" altLang="en-US" dirty="0"/>
              <a:t>在</a:t>
            </a:r>
            <a:r>
              <a:rPr lang="en-US" altLang="zh-TW" dirty="0"/>
              <a:t>Z</a:t>
            </a:r>
            <a:r>
              <a:rPr lang="zh-TW" altLang="en-US" dirty="0"/>
              <a:t>軸上按下，其類型</a:t>
            </a:r>
            <a:r>
              <a:rPr lang="zh-TW" altLang="en-US" dirty="0" smtClean="0"/>
              <a:t>為數位值。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8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23875" y="1085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LED Matrix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584450"/>
            <a:ext cx="47529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303587"/>
            <a:ext cx="30956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593</Words>
  <Application>Microsoft Office PowerPoint</Application>
  <PresentationFormat>如螢幕大小 (4:3)</PresentationFormat>
  <Paragraphs>189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智慧電子應用設計導論(1/3) Display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Alain</dc:creator>
  <cp:lastModifiedBy>Alain</cp:lastModifiedBy>
  <cp:revision>5</cp:revision>
  <dcterms:created xsi:type="dcterms:W3CDTF">2015-08-05T16:23:49Z</dcterms:created>
  <dcterms:modified xsi:type="dcterms:W3CDTF">2015-09-01T07:58:02Z</dcterms:modified>
</cp:coreProperties>
</file>