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8" r:id="rId2"/>
    <p:sldId id="256" r:id="rId3"/>
    <p:sldId id="262" r:id="rId4"/>
    <p:sldId id="257" r:id="rId5"/>
    <p:sldId id="263" r:id="rId6"/>
    <p:sldId id="258" r:id="rId7"/>
    <p:sldId id="265" r:id="rId8"/>
    <p:sldId id="259" r:id="rId9"/>
    <p:sldId id="264" r:id="rId10"/>
    <p:sldId id="260" r:id="rId11"/>
    <p:sldId id="266" r:id="rId12"/>
    <p:sldId id="261" r:id="rId13"/>
    <p:sldId id="267" r:id="rId14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500" y="-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64076417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63196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5643314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47813727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311376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1338400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636559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09874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82037265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66498339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218421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63F5F38-B2C4-444B-B01A-55E0B64C6A2F}" type="datetimeFigureOut">
              <a:rPr lang="zh-TW" altLang="en-US" smtClean="0"/>
              <a:t>2015/9/1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430AE80-D0CC-41F7-908D-C373DEBB4C91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47988175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hyperlink" Target="http://bit.kuas.edu.tw/~csshieh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Autumn, </a:t>
            </a:r>
            <a:r>
              <a:rPr lang="en-US" altLang="zh-TW" dirty="0" smtClean="0">
                <a:solidFill>
                  <a:schemeClr val="tx1"/>
                </a:solidFill>
              </a:rPr>
              <a:t>2015</a:t>
            </a:r>
            <a:endParaRPr lang="en-US" altLang="zh-TW" dirty="0">
              <a:solidFill>
                <a:schemeClr val="tx1"/>
              </a:solidFill>
            </a:endParaRPr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C.-S. Shieh, EC, KUAS, Taiwan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2760732-E83F-4B83-A6A6-7EFB4A679AFE}" type="slidenum">
              <a:rPr lang="en-US" altLang="zh-TW"/>
              <a:pPr/>
              <a:t>1</a:t>
            </a:fld>
            <a:endParaRPr lang="en-US" altLang="zh-TW" dirty="0"/>
          </a:p>
        </p:txBody>
      </p:sp>
      <p:sp>
        <p:nvSpPr>
          <p:cNvPr id="24578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052513"/>
            <a:ext cx="7772400" cy="1470025"/>
          </a:xfrm>
        </p:spPr>
        <p:txBody>
          <a:bodyPr/>
          <a:lstStyle/>
          <a:p>
            <a:r>
              <a:rPr lang="zh-TW" altLang="en-US" sz="4000" dirty="0"/>
              <a:t>智慧電子應用設計導論</a:t>
            </a:r>
            <a:r>
              <a:rPr lang="en-US" altLang="zh-TW" sz="4000" dirty="0"/>
              <a:t>(1/3)</a:t>
            </a:r>
            <a:br>
              <a:rPr lang="en-US" altLang="zh-TW" sz="4000" dirty="0"/>
            </a:br>
            <a:r>
              <a:rPr lang="en-US" altLang="zh-TW" dirty="0"/>
              <a:t>Sensor-I</a:t>
            </a:r>
            <a:endParaRPr lang="en-US" altLang="zh-TW" dirty="0"/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51520" y="2708920"/>
            <a:ext cx="8640960" cy="2160240"/>
          </a:xfrm>
        </p:spPr>
        <p:txBody>
          <a:bodyPr/>
          <a:lstStyle/>
          <a:p>
            <a:r>
              <a:rPr lang="en-US" altLang="zh-TW" dirty="0">
                <a:solidFill>
                  <a:schemeClr val="tx1"/>
                </a:solidFill>
              </a:rPr>
              <a:t>Chin-</a:t>
            </a:r>
            <a:r>
              <a:rPr lang="en-US" altLang="zh-TW" dirty="0" err="1">
                <a:solidFill>
                  <a:schemeClr val="tx1"/>
                </a:solidFill>
              </a:rPr>
              <a:t>Shiuh</a:t>
            </a:r>
            <a:r>
              <a:rPr lang="en-US" altLang="zh-TW" dirty="0">
                <a:solidFill>
                  <a:schemeClr val="tx1"/>
                </a:solidFill>
              </a:rPr>
              <a:t> Shieh (</a:t>
            </a:r>
            <a:r>
              <a:rPr lang="zh-TW" altLang="en-US" dirty="0">
                <a:solidFill>
                  <a:schemeClr val="tx1"/>
                </a:solidFill>
              </a:rPr>
              <a:t>謝欽旭</a:t>
            </a:r>
            <a:r>
              <a:rPr lang="en-US" altLang="zh-TW" dirty="0">
                <a:solidFill>
                  <a:schemeClr val="tx1"/>
                </a:solidFill>
              </a:rPr>
              <a:t>)</a:t>
            </a:r>
          </a:p>
          <a:p>
            <a:r>
              <a:rPr kumimoji="0" lang="en-US" altLang="zh-TW" sz="2400" dirty="0">
                <a:solidFill>
                  <a:schemeClr val="tx1"/>
                </a:solidFill>
                <a:hlinkClick r:id="rId2"/>
              </a:rPr>
              <a:t>http://bit.kuas.edu.tw/~csshieh</a:t>
            </a:r>
            <a:endParaRPr kumimoji="0" lang="en-US" altLang="zh-TW" sz="2400" dirty="0">
              <a:solidFill>
                <a:schemeClr val="tx1"/>
              </a:solidFill>
            </a:endParaRP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Department of Electronic Engineering</a:t>
            </a:r>
          </a:p>
          <a:p>
            <a:r>
              <a:rPr kumimoji="0" lang="en-US" altLang="zh-TW" sz="2400" dirty="0">
                <a:solidFill>
                  <a:schemeClr val="tx1"/>
                </a:solidFill>
              </a:rPr>
              <a:t>National Kaohsiung University of Applied </a:t>
            </a:r>
            <a:r>
              <a:rPr kumimoji="0" lang="en-US" altLang="zh-TW" sz="2400" dirty="0" smtClean="0">
                <a:solidFill>
                  <a:schemeClr val="tx1"/>
                </a:solidFill>
              </a:rPr>
              <a:t>Sciences, Taiwan</a:t>
            </a:r>
            <a:endParaRPr kumimoji="0" lang="en-US" altLang="zh-TW" sz="2400" dirty="0">
              <a:solidFill>
                <a:schemeClr val="tx1"/>
              </a:solidFill>
            </a:endParaRPr>
          </a:p>
        </p:txBody>
      </p:sp>
      <p:sp>
        <p:nvSpPr>
          <p:cNvPr id="2" name="文字方塊 1"/>
          <p:cNvSpPr txBox="1"/>
          <p:nvPr/>
        </p:nvSpPr>
        <p:spPr>
          <a:xfrm>
            <a:off x="2771800" y="4869160"/>
            <a:ext cx="36004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400" dirty="0" smtClean="0"/>
              <a:t>TA</a:t>
            </a:r>
            <a:r>
              <a:rPr lang="zh-TW" altLang="en-US" sz="2400" dirty="0" smtClean="0"/>
              <a:t>：范家禎、姜丞俞</a:t>
            </a:r>
            <a:endParaRPr lang="zh-TW" altLang="en-US" sz="2400" dirty="0"/>
          </a:p>
        </p:txBody>
      </p:sp>
    </p:spTree>
    <p:extLst>
      <p:ext uri="{BB962C8B-B14F-4D97-AF65-F5344CB8AC3E}">
        <p14:creationId xmlns:p14="http://schemas.microsoft.com/office/powerpoint/2010/main" val="27716043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dirty="0" smtClean="0"/>
              <a:t>Organic </a:t>
            </a:r>
            <a:r>
              <a:rPr lang="en-US" altLang="zh-TW" sz="4000" dirty="0" smtClean="0"/>
              <a:t>Solvent</a:t>
            </a:r>
            <a:r>
              <a:rPr lang="en-US" altLang="zh-TW" dirty="0" smtClean="0"/>
              <a:t> Vapors</a:t>
            </a:r>
            <a:endParaRPr lang="zh-TW" altLang="en-US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968" y="1985486"/>
            <a:ext cx="4138613" cy="2738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018" y="1597819"/>
            <a:ext cx="3148013" cy="3662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873231" y="1124744"/>
            <a:ext cx="7397538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sz="3200" dirty="0" smtClean="0"/>
              <a:t>Alcohol Organic Gases Sensor(</a:t>
            </a:r>
            <a:r>
              <a:rPr lang="zh-TW" altLang="en-US" sz="3200" dirty="0" smtClean="0"/>
              <a:t>酒精感測器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1043608" y="4869160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TW" altLang="en-US" sz="2000" dirty="0" smtClean="0"/>
              <a:t>偵測氣體：酒精、有機溶劑蒸氣</a:t>
            </a:r>
          </a:p>
          <a:p>
            <a:r>
              <a:rPr lang="zh-TW" altLang="en-US" sz="2000" dirty="0" smtClean="0"/>
              <a:t>檢測範圍：</a:t>
            </a:r>
            <a:r>
              <a:rPr lang="en-US" altLang="zh-TW" sz="2000" dirty="0" smtClean="0"/>
              <a:t>50 ~ 5000ppm</a:t>
            </a:r>
          </a:p>
          <a:p>
            <a:r>
              <a:rPr lang="zh-TW" altLang="en-US" sz="2000" dirty="0" smtClean="0"/>
              <a:t>偵測到待測氣體時，電阻減小。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應用：</a:t>
            </a:r>
            <a:endParaRPr lang="en-US" altLang="zh-TW" sz="2000" dirty="0" smtClean="0"/>
          </a:p>
          <a:p>
            <a:r>
              <a:rPr lang="zh-TW" altLang="en-US" sz="2000" dirty="0"/>
              <a:t>酒精</a:t>
            </a:r>
            <a:r>
              <a:rPr lang="zh-TW" altLang="en-US" sz="2000" dirty="0" smtClean="0"/>
              <a:t>檢測、有機溶劑蒸氣發生洩漏檢測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32817446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Organic Solvent Vapors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setup()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Serial.begin(9600);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loop()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Serial.println(analogRead(A0));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delay(500);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405215389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70609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600" dirty="0" smtClean="0"/>
              <a:t>Shock </a:t>
            </a:r>
            <a:r>
              <a:rPr lang="en-US" altLang="zh-TW" sz="3200" dirty="0" smtClean="0"/>
              <a:t>Sensor(</a:t>
            </a:r>
            <a:r>
              <a:rPr lang="zh-TW" altLang="en-US" sz="3200" dirty="0" smtClean="0"/>
              <a:t>震動感測器</a:t>
            </a:r>
            <a:r>
              <a:rPr lang="en-US" altLang="zh-TW" sz="3200" dirty="0" smtClean="0"/>
              <a:t>)</a:t>
            </a:r>
            <a:endParaRPr lang="zh-TW" altLang="en-US" sz="36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66469" y="1268760"/>
            <a:ext cx="3498850" cy="2141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1268760"/>
            <a:ext cx="2880000" cy="28935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71600" y="4835877"/>
            <a:ext cx="7200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利用</a:t>
            </a:r>
            <a:r>
              <a:rPr lang="zh-TW" altLang="en-US" sz="2000" dirty="0"/>
              <a:t> </a:t>
            </a:r>
            <a:r>
              <a:rPr lang="en-US" altLang="zh-TW" sz="2000" dirty="0" smtClean="0"/>
              <a:t>4093(</a:t>
            </a:r>
            <a:r>
              <a:rPr lang="zh-TW" altLang="en-US" sz="2000" dirty="0" smtClean="0"/>
              <a:t>施密特觸發器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取出高或低方波達到警報效果，可變電阻可調整靈敏度。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應用：</a:t>
            </a:r>
            <a:endParaRPr lang="en-US" altLang="zh-TW" sz="2000" dirty="0" smtClean="0"/>
          </a:p>
          <a:p>
            <a:r>
              <a:rPr lang="zh-TW" altLang="en-US" sz="2000" dirty="0" smtClean="0"/>
              <a:t>微衝擊檢測、防盜鎖、電子鎖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2499569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Shock Sensor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setup()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pinMode(2,INPUT);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pinMode(13,OUTPUT);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loop()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digitalWrite(13,digitalRead(2));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301963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49796" y="188640"/>
            <a:ext cx="7772400" cy="764246"/>
          </a:xfrm>
        </p:spPr>
        <p:txBody>
          <a:bodyPr/>
          <a:lstStyle/>
          <a:p>
            <a:r>
              <a:rPr lang="en-US" altLang="zh-TW" sz="4000" dirty="0" smtClean="0"/>
              <a:t>Illumination</a:t>
            </a:r>
            <a:endParaRPr lang="en-US" altLang="zh-TW" dirty="0"/>
          </a:p>
        </p:txBody>
      </p:sp>
      <p:sp>
        <p:nvSpPr>
          <p:cNvPr id="5" name="內容版面配置區 2"/>
          <p:cNvSpPr txBox="1">
            <a:spLocks/>
          </p:cNvSpPr>
          <p:nvPr/>
        </p:nvSpPr>
        <p:spPr>
          <a:xfrm>
            <a:off x="971600" y="1225860"/>
            <a:ext cx="7128792" cy="748679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3200" dirty="0"/>
              <a:t>photo-sensitive resistor(</a:t>
            </a:r>
            <a:r>
              <a:rPr lang="zh-TW" altLang="en-US" sz="3200" dirty="0"/>
              <a:t>光敏電阻</a:t>
            </a:r>
            <a:r>
              <a:rPr lang="en-US" altLang="zh-TW" sz="3200" dirty="0"/>
              <a:t>)</a:t>
            </a:r>
            <a:endParaRPr lang="zh-TW" altLang="en-US" sz="3200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1134" y="2276871"/>
            <a:ext cx="2160000" cy="216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833" y="2265927"/>
            <a:ext cx="1241425" cy="2201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文字方塊 7"/>
          <p:cNvSpPr txBox="1"/>
          <p:nvPr/>
        </p:nvSpPr>
        <p:spPr>
          <a:xfrm>
            <a:off x="457199" y="5301208"/>
            <a:ext cx="4038599" cy="108012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defPPr>
              <a:defRPr lang="zh-TW"/>
            </a:defPPr>
            <a:lvl1pPr algn="ctr">
              <a:spcBef>
                <a:spcPct val="0"/>
              </a:spcBef>
              <a:buNone/>
              <a:defRPr sz="2000">
                <a:latin typeface="+mj-lt"/>
                <a:ea typeface="+mj-ea"/>
                <a:cs typeface="+mj-cs"/>
              </a:defRPr>
            </a:lvl1pPr>
          </a:lstStyle>
          <a:p>
            <a:endParaRPr lang="en-US" altLang="zh-TW" dirty="0"/>
          </a:p>
        </p:txBody>
      </p:sp>
      <p:sp>
        <p:nvSpPr>
          <p:cNvPr id="9" name="文字方塊 8"/>
          <p:cNvSpPr txBox="1"/>
          <p:nvPr/>
        </p:nvSpPr>
        <p:spPr>
          <a:xfrm>
            <a:off x="4648198" y="4605943"/>
            <a:ext cx="4100266" cy="181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 lnSpcReduction="10000"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000" dirty="0" smtClean="0"/>
              <a:t>光強度增加，則電阻減小；</a:t>
            </a:r>
            <a:endParaRPr lang="en-US" altLang="zh-TW" sz="2000" dirty="0" smtClean="0"/>
          </a:p>
          <a:p>
            <a:pPr algn="l"/>
            <a:r>
              <a:rPr lang="zh-TW" altLang="en-US" sz="2000" dirty="0" smtClean="0"/>
              <a:t>光強度減小，則電阻增大。</a:t>
            </a:r>
            <a:endParaRPr lang="en-US" altLang="zh-TW" sz="2000" dirty="0" smtClean="0"/>
          </a:p>
          <a:p>
            <a:pPr algn="l"/>
            <a:endParaRPr lang="en-US" altLang="zh-TW" sz="2000" dirty="0" smtClean="0"/>
          </a:p>
          <a:p>
            <a:pPr algn="l"/>
            <a:r>
              <a:rPr lang="zh-TW" altLang="en-US" sz="2000" dirty="0" smtClean="0"/>
              <a:t>應用：</a:t>
            </a:r>
            <a:endParaRPr lang="en-US" altLang="zh-TW" sz="2000" dirty="0" smtClean="0"/>
          </a:p>
          <a:p>
            <a:pPr algn="l"/>
            <a:r>
              <a:rPr lang="zh-TW" altLang="en-US" sz="2000" dirty="0" smtClean="0"/>
              <a:t>光控開關、光控繼電器、</a:t>
            </a:r>
            <a:endParaRPr lang="en-US" altLang="zh-TW" sz="2000" dirty="0" smtClean="0"/>
          </a:p>
          <a:p>
            <a:pPr algn="l"/>
            <a:r>
              <a:rPr lang="zh-TW" altLang="en-US" sz="2000" dirty="0" smtClean="0"/>
              <a:t>自動閃光相機、工業控制。</a:t>
            </a:r>
            <a:endParaRPr lang="en-US" altLang="zh-TW" sz="2000" dirty="0" smtClean="0"/>
          </a:p>
        </p:txBody>
      </p:sp>
      <p:sp>
        <p:nvSpPr>
          <p:cNvPr id="10" name="文字方塊 9"/>
          <p:cNvSpPr txBox="1"/>
          <p:nvPr/>
        </p:nvSpPr>
        <p:spPr>
          <a:xfrm>
            <a:off x="457197" y="4584978"/>
            <a:ext cx="4190999" cy="181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2000" dirty="0" smtClean="0"/>
              <a:t>材料可為光敏反應接近可見光的硫化鎘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CdS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或反應接近紅外線的硒化鎘</a:t>
            </a:r>
            <a:r>
              <a:rPr lang="en-US" altLang="zh-TW" sz="2000" dirty="0" smtClean="0"/>
              <a:t>(</a:t>
            </a:r>
            <a:r>
              <a:rPr lang="en-US" altLang="zh-TW" sz="2000" dirty="0" err="1" smtClean="0"/>
              <a:t>CdSe</a:t>
            </a:r>
            <a:r>
              <a:rPr lang="en-US" altLang="zh-TW" sz="2000" dirty="0" smtClean="0"/>
              <a:t>)</a:t>
            </a:r>
            <a:r>
              <a:rPr lang="zh-TW" altLang="en-US" sz="2000" dirty="0" smtClean="0"/>
              <a:t>，常以</a:t>
            </a:r>
            <a:r>
              <a:rPr lang="en-US" altLang="zh-TW" sz="2000" dirty="0" err="1" smtClean="0"/>
              <a:t>CdS</a:t>
            </a:r>
            <a:r>
              <a:rPr lang="zh-TW" altLang="en-US" sz="2000" dirty="0" smtClean="0"/>
              <a:t>代表光敏電阻。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765603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04" y="1340768"/>
            <a:ext cx="3600000" cy="27394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 dirty="0"/>
              <a:t>Illumination (</a:t>
            </a:r>
            <a:r>
              <a:rPr lang="en-US" altLang="zh-TW" dirty="0" err="1"/>
              <a:t>cont</a:t>
            </a:r>
            <a:r>
              <a:rPr lang="en-US" altLang="zh-TW" dirty="0"/>
              <a:t>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2708920"/>
            <a:ext cx="8229600" cy="3760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Courier New" pitchFamily="49" charset="0"/>
              </a:rPr>
              <a:t>void setup()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Courier New" pitchFamily="49" charset="0"/>
              </a:rPr>
              <a:t>  </a:t>
            </a:r>
            <a:r>
              <a:rPr lang="en-US" altLang="zh-TW" sz="2000" dirty="0" err="1">
                <a:latin typeface="Courier New" pitchFamily="49" charset="0"/>
              </a:rPr>
              <a:t>Serial.begin</a:t>
            </a:r>
            <a:r>
              <a:rPr lang="en-US" altLang="zh-TW" sz="2000" dirty="0">
                <a:latin typeface="Courier New" pitchFamily="49" charset="0"/>
              </a:rPr>
              <a:t>(9600);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Courier New" pitchFamily="49" charset="0"/>
              </a:rPr>
              <a:t>void loop()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Courier New" pitchFamily="49" charset="0"/>
              </a:rPr>
              <a:t>  </a:t>
            </a:r>
            <a:r>
              <a:rPr lang="en-US" altLang="zh-TW" sz="2000" dirty="0" err="1">
                <a:latin typeface="Courier New" pitchFamily="49" charset="0"/>
              </a:rPr>
              <a:t>int</a:t>
            </a:r>
            <a:r>
              <a:rPr lang="en-US" altLang="zh-TW" sz="2000" dirty="0">
                <a:latin typeface="Courier New" pitchFamily="49" charset="0"/>
              </a:rPr>
              <a:t> </a:t>
            </a:r>
            <a:r>
              <a:rPr lang="en-US" altLang="zh-TW" sz="2000" dirty="0" err="1">
                <a:latin typeface="Courier New" pitchFamily="49" charset="0"/>
              </a:rPr>
              <a:t>sensorReading</a:t>
            </a:r>
            <a:r>
              <a:rPr lang="en-US" altLang="zh-TW" sz="2000" dirty="0">
                <a:latin typeface="Courier New" pitchFamily="49" charset="0"/>
              </a:rPr>
              <a:t> = </a:t>
            </a:r>
            <a:r>
              <a:rPr lang="en-US" altLang="zh-TW" sz="2000" dirty="0" err="1">
                <a:latin typeface="Courier New" pitchFamily="49" charset="0"/>
              </a:rPr>
              <a:t>analogRead</a:t>
            </a:r>
            <a:r>
              <a:rPr lang="en-US" altLang="zh-TW" sz="2000" dirty="0">
                <a:latin typeface="Courier New" pitchFamily="49" charset="0"/>
              </a:rPr>
              <a:t>(A0);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Courier New" pitchFamily="49" charset="0"/>
              </a:rPr>
              <a:t>  </a:t>
            </a:r>
            <a:r>
              <a:rPr lang="en-US" altLang="zh-TW" sz="2000" dirty="0" err="1">
                <a:latin typeface="Courier New" pitchFamily="49" charset="0"/>
              </a:rPr>
              <a:t>Serial.println</a:t>
            </a:r>
            <a:r>
              <a:rPr lang="en-US" altLang="zh-TW" sz="2000" dirty="0">
                <a:latin typeface="Courier New" pitchFamily="49" charset="0"/>
              </a:rPr>
              <a:t>(</a:t>
            </a:r>
            <a:r>
              <a:rPr lang="en-US" altLang="zh-TW" sz="2000" dirty="0" err="1">
                <a:latin typeface="Courier New" pitchFamily="49" charset="0"/>
              </a:rPr>
              <a:t>sensorReading</a:t>
            </a:r>
            <a:r>
              <a:rPr lang="en-US" altLang="zh-TW" sz="2000" dirty="0"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Courier New" pitchFamily="49" charset="0"/>
              </a:rPr>
              <a:t>  </a:t>
            </a:r>
            <a:r>
              <a:rPr lang="en-US" altLang="zh-TW" sz="2000" dirty="0" err="1">
                <a:latin typeface="Courier New" pitchFamily="49" charset="0"/>
              </a:rPr>
              <a:t>int</a:t>
            </a:r>
            <a:r>
              <a:rPr lang="en-US" altLang="zh-TW" sz="2000" dirty="0">
                <a:latin typeface="Courier New" pitchFamily="49" charset="0"/>
              </a:rPr>
              <a:t> </a:t>
            </a:r>
            <a:r>
              <a:rPr lang="en-US" altLang="zh-TW" sz="2000" dirty="0" err="1">
                <a:latin typeface="Courier New" pitchFamily="49" charset="0"/>
              </a:rPr>
              <a:t>thisPitch</a:t>
            </a:r>
            <a:r>
              <a:rPr lang="en-US" altLang="zh-TW" sz="2000" dirty="0">
                <a:latin typeface="Courier New" pitchFamily="49" charset="0"/>
              </a:rPr>
              <a:t> = map(</a:t>
            </a:r>
            <a:r>
              <a:rPr lang="en-US" altLang="zh-TW" sz="2000" dirty="0" err="1">
                <a:latin typeface="Courier New" pitchFamily="49" charset="0"/>
              </a:rPr>
              <a:t>sensorReading</a:t>
            </a:r>
            <a:r>
              <a:rPr lang="en-US" altLang="zh-TW" sz="2000" dirty="0">
                <a:latin typeface="Courier New" pitchFamily="49" charset="0"/>
              </a:rPr>
              <a:t>, 400, 1000, 120, 1500);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Courier New" pitchFamily="49" charset="0"/>
              </a:rPr>
              <a:t>  tone(2, </a:t>
            </a:r>
            <a:r>
              <a:rPr lang="en-US" altLang="zh-TW" sz="2000" dirty="0" err="1">
                <a:latin typeface="Courier New" pitchFamily="49" charset="0"/>
              </a:rPr>
              <a:t>thisPitch</a:t>
            </a:r>
            <a:r>
              <a:rPr lang="en-US" altLang="zh-TW" sz="2000" dirty="0">
                <a:latin typeface="Courier New" pitchFamily="49" charset="0"/>
              </a:rPr>
              <a:t>, 10);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Courier New" pitchFamily="49" charset="0"/>
              </a:rPr>
              <a:t>  delay(10);        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4069495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45629"/>
            <a:ext cx="8229600" cy="634082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Pressure</a:t>
            </a:r>
          </a:p>
        </p:txBody>
      </p:sp>
      <p:sp>
        <p:nvSpPr>
          <p:cNvPr id="3" name="內容版面配置區 2"/>
          <p:cNvSpPr txBox="1">
            <a:spLocks/>
          </p:cNvSpPr>
          <p:nvPr/>
        </p:nvSpPr>
        <p:spPr>
          <a:xfrm>
            <a:off x="971600" y="1196753"/>
            <a:ext cx="7200800" cy="5326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n-US" altLang="zh-TW" dirty="0" err="1" smtClean="0"/>
              <a:t>FlexiForce</a:t>
            </a:r>
            <a:r>
              <a:rPr lang="zh-TW" altLang="en-US" dirty="0" smtClean="0"/>
              <a:t> </a:t>
            </a:r>
            <a:r>
              <a:rPr lang="en-US" altLang="zh-TW" dirty="0" smtClean="0"/>
              <a:t>Sensor(</a:t>
            </a:r>
            <a:r>
              <a:rPr lang="zh-TW" altLang="en-US" dirty="0" smtClean="0"/>
              <a:t>撓性壓力感測器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988840"/>
            <a:ext cx="2840355" cy="360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0111" y="1988840"/>
            <a:ext cx="1363663" cy="2286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文字方塊 5"/>
          <p:cNvSpPr txBox="1"/>
          <p:nvPr/>
        </p:nvSpPr>
        <p:spPr>
          <a:xfrm>
            <a:off x="4648198" y="4605943"/>
            <a:ext cx="4100266" cy="181731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endParaRPr lang="en-US" altLang="zh-TW" sz="2000" dirty="0" smtClean="0"/>
          </a:p>
        </p:txBody>
      </p:sp>
      <p:sp>
        <p:nvSpPr>
          <p:cNvPr id="7" name="文字方塊 6"/>
          <p:cNvSpPr txBox="1"/>
          <p:nvPr/>
        </p:nvSpPr>
        <p:spPr>
          <a:xfrm>
            <a:off x="4572000" y="4437113"/>
            <a:ext cx="4328864" cy="213854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000" dirty="0" smtClean="0"/>
              <a:t>施加壓力時，則電阻減小；</a:t>
            </a:r>
            <a:endParaRPr lang="en-US" altLang="zh-TW" sz="2000" dirty="0" smtClean="0"/>
          </a:p>
          <a:p>
            <a:pPr algn="l"/>
            <a:r>
              <a:rPr lang="zh-TW" altLang="en-US" sz="2000" dirty="0"/>
              <a:t>未施壓時</a:t>
            </a:r>
            <a:r>
              <a:rPr lang="zh-TW" altLang="en-US" sz="2000" dirty="0" smtClean="0"/>
              <a:t>，則電阻最大。</a:t>
            </a:r>
            <a:endParaRPr lang="en-US" altLang="zh-TW" sz="2000" dirty="0" smtClean="0"/>
          </a:p>
          <a:p>
            <a:pPr algn="l"/>
            <a:endParaRPr lang="en-US" altLang="zh-TW" sz="2000" dirty="0" smtClean="0"/>
          </a:p>
          <a:p>
            <a:pPr algn="l"/>
            <a:r>
              <a:rPr lang="zh-TW" altLang="en-US" sz="2000" dirty="0"/>
              <a:t>應用</a:t>
            </a:r>
            <a:r>
              <a:rPr lang="zh-TW" altLang="en-US" sz="2000" dirty="0" smtClean="0"/>
              <a:t>：</a:t>
            </a:r>
            <a:endParaRPr lang="en-US" altLang="zh-TW" sz="2000" dirty="0" smtClean="0"/>
          </a:p>
          <a:p>
            <a:pPr algn="l"/>
            <a:r>
              <a:rPr lang="zh-TW" altLang="en-US" sz="2000" dirty="0" smtClean="0"/>
              <a:t>靈敏度可調式鍵盤、主動式壓力筆元件、穿戴式醫療壓力感測。</a:t>
            </a:r>
            <a:endParaRPr lang="en-US" altLang="zh-TW" sz="2000" dirty="0"/>
          </a:p>
        </p:txBody>
      </p:sp>
    </p:spTree>
    <p:extLst>
      <p:ext uri="{BB962C8B-B14F-4D97-AF65-F5344CB8AC3E}">
        <p14:creationId xmlns:p14="http://schemas.microsoft.com/office/powerpoint/2010/main" val="28709883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504" y="1340768"/>
            <a:ext cx="3600000" cy="27626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Pressure (count)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2722072"/>
            <a:ext cx="8229600" cy="3875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void setup()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  </a:t>
            </a:r>
            <a:r>
              <a:rPr lang="en-US" altLang="zh-TW" sz="2000" b="1" dirty="0" err="1">
                <a:latin typeface="Courier New" pitchFamily="49" charset="0"/>
              </a:rPr>
              <a:t>Serial.begin</a:t>
            </a:r>
            <a:r>
              <a:rPr lang="en-US" altLang="zh-TW" sz="2000" b="1" dirty="0">
                <a:latin typeface="Courier New" pitchFamily="49" charset="0"/>
              </a:rPr>
              <a:t>(9600);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}</a:t>
            </a:r>
          </a:p>
          <a:p>
            <a:pPr>
              <a:lnSpc>
                <a:spcPct val="90000"/>
              </a:lnSpc>
              <a:buFontTx/>
              <a:buNone/>
            </a:pPr>
            <a:endParaRPr lang="en-US" altLang="zh-TW" sz="2000" b="1" dirty="0">
              <a:latin typeface="Courier New" pitchFamily="49" charset="0"/>
            </a:endParaRP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void loop() {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  </a:t>
            </a:r>
            <a:r>
              <a:rPr lang="en-US" altLang="zh-TW" sz="2000" b="1" dirty="0" err="1">
                <a:latin typeface="Courier New" pitchFamily="49" charset="0"/>
              </a:rPr>
              <a:t>int</a:t>
            </a:r>
            <a:r>
              <a:rPr lang="en-US" altLang="zh-TW" sz="2000" b="1" dirty="0">
                <a:latin typeface="Courier New" pitchFamily="49" charset="0"/>
              </a:rPr>
              <a:t> </a:t>
            </a:r>
            <a:r>
              <a:rPr lang="en-US" altLang="zh-TW" sz="2000" b="1" dirty="0" err="1">
                <a:latin typeface="Courier New" pitchFamily="49" charset="0"/>
              </a:rPr>
              <a:t>sensorReading</a:t>
            </a:r>
            <a:r>
              <a:rPr lang="en-US" altLang="zh-TW" sz="2000" b="1" dirty="0">
                <a:latin typeface="Courier New" pitchFamily="49" charset="0"/>
              </a:rPr>
              <a:t> = </a:t>
            </a:r>
            <a:r>
              <a:rPr lang="en-US" altLang="zh-TW" sz="2000" b="1" dirty="0" err="1">
                <a:latin typeface="Courier New" pitchFamily="49" charset="0"/>
              </a:rPr>
              <a:t>analogRead</a:t>
            </a:r>
            <a:r>
              <a:rPr lang="en-US" altLang="zh-TW" sz="2000" b="1" dirty="0">
                <a:latin typeface="Courier New" pitchFamily="49" charset="0"/>
              </a:rPr>
              <a:t>(A0);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  </a:t>
            </a:r>
            <a:r>
              <a:rPr lang="en-US" altLang="zh-TW" sz="2000" b="1" dirty="0" err="1">
                <a:latin typeface="Courier New" pitchFamily="49" charset="0"/>
              </a:rPr>
              <a:t>Serial.println</a:t>
            </a:r>
            <a:r>
              <a:rPr lang="en-US" altLang="zh-TW" sz="2000" b="1" dirty="0">
                <a:latin typeface="Courier New" pitchFamily="49" charset="0"/>
              </a:rPr>
              <a:t>(</a:t>
            </a:r>
            <a:r>
              <a:rPr lang="en-US" altLang="zh-TW" sz="2000" b="1" dirty="0" err="1">
                <a:latin typeface="Courier New" pitchFamily="49" charset="0"/>
              </a:rPr>
              <a:t>sensorReading</a:t>
            </a:r>
            <a:r>
              <a:rPr lang="en-US" altLang="zh-TW" sz="2000" b="1" dirty="0">
                <a:latin typeface="Courier New" pitchFamily="49" charset="0"/>
              </a:rPr>
              <a:t>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  </a:t>
            </a:r>
            <a:r>
              <a:rPr lang="en-US" altLang="zh-TW" sz="2000" b="1" dirty="0" err="1">
                <a:latin typeface="Courier New" pitchFamily="49" charset="0"/>
              </a:rPr>
              <a:t>int</a:t>
            </a:r>
            <a:r>
              <a:rPr lang="en-US" altLang="zh-TW" sz="2000" b="1" dirty="0">
                <a:latin typeface="Courier New" pitchFamily="49" charset="0"/>
              </a:rPr>
              <a:t> </a:t>
            </a:r>
            <a:r>
              <a:rPr lang="en-US" altLang="zh-TW" sz="2000" b="1" dirty="0" err="1">
                <a:latin typeface="Courier New" pitchFamily="49" charset="0"/>
              </a:rPr>
              <a:t>thisPitch</a:t>
            </a:r>
            <a:r>
              <a:rPr lang="en-US" altLang="zh-TW" sz="2000" b="1" dirty="0">
                <a:latin typeface="Courier New" pitchFamily="49" charset="0"/>
              </a:rPr>
              <a:t> = map(</a:t>
            </a:r>
            <a:r>
              <a:rPr lang="en-US" altLang="zh-TW" sz="2000" b="1" dirty="0" err="1">
                <a:latin typeface="Courier New" pitchFamily="49" charset="0"/>
              </a:rPr>
              <a:t>sensorReading</a:t>
            </a:r>
            <a:r>
              <a:rPr lang="en-US" altLang="zh-TW" sz="2000" b="1" dirty="0">
                <a:latin typeface="Courier New" pitchFamily="49" charset="0"/>
              </a:rPr>
              <a:t>, 0, 800, 120, 1500);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  tone(2, </a:t>
            </a:r>
            <a:r>
              <a:rPr lang="en-US" altLang="zh-TW" sz="2000" b="1" dirty="0" err="1">
                <a:latin typeface="Courier New" pitchFamily="49" charset="0"/>
              </a:rPr>
              <a:t>thisPitch</a:t>
            </a:r>
            <a:r>
              <a:rPr lang="en-US" altLang="zh-TW" sz="2000" b="1" dirty="0">
                <a:latin typeface="Courier New" pitchFamily="49" charset="0"/>
              </a:rPr>
              <a:t>, 10);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  delay(1);</a:t>
            </a:r>
          </a:p>
          <a:p>
            <a:pPr>
              <a:lnSpc>
                <a:spcPct val="90000"/>
              </a:lnSpc>
              <a:buFontTx/>
              <a:buNone/>
            </a:pPr>
            <a:r>
              <a:rPr lang="en-US" altLang="zh-TW" sz="2000" b="1" dirty="0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15911785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smtClean="0"/>
              <a:t>Humidity</a:t>
            </a:r>
            <a:endParaRPr lang="zh-TW" altLang="en-US" dirty="0"/>
          </a:p>
        </p:txBody>
      </p:sp>
      <p:pic>
        <p:nvPicPr>
          <p:cNvPr id="3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1916831"/>
            <a:ext cx="2520000" cy="23585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2586" y="1916832"/>
            <a:ext cx="2160000" cy="33880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71600" y="1052736"/>
            <a:ext cx="7200800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600" dirty="0" smtClean="0"/>
              <a:t>Humidity</a:t>
            </a:r>
            <a:r>
              <a:rPr lang="en-US" altLang="zh-TW" sz="3200" dirty="0" smtClean="0"/>
              <a:t> Sensor(</a:t>
            </a:r>
            <a:r>
              <a:rPr lang="zh-TW" altLang="en-US" sz="3200" dirty="0" smtClean="0"/>
              <a:t>溫濕度感測器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6" name="文字方塊 5"/>
          <p:cNvSpPr txBox="1"/>
          <p:nvPr/>
        </p:nvSpPr>
        <p:spPr>
          <a:xfrm>
            <a:off x="4572000" y="4275406"/>
            <a:ext cx="4328864" cy="2465961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>
              <a:spcBef>
                <a:spcPct val="0"/>
              </a:spcBef>
              <a:buNone/>
              <a:defRPr sz="4400"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zh-TW" altLang="en-US" sz="2000" dirty="0"/>
              <a:t>受溫度影響</a:t>
            </a:r>
            <a:r>
              <a:rPr lang="zh-TW" altLang="en-US" sz="2000" dirty="0" smtClean="0"/>
              <a:t>大，</a:t>
            </a:r>
            <a:endParaRPr lang="en-US" altLang="zh-TW" sz="2000" dirty="0" smtClean="0"/>
          </a:p>
          <a:p>
            <a:pPr algn="l"/>
            <a:r>
              <a:rPr lang="zh-TW" altLang="en-US" sz="2000" dirty="0" smtClean="0"/>
              <a:t>濕度升高時，則電阻減小；</a:t>
            </a:r>
            <a:endParaRPr lang="en-US" altLang="zh-TW" sz="2000" dirty="0" smtClean="0"/>
          </a:p>
          <a:p>
            <a:pPr algn="l"/>
            <a:r>
              <a:rPr lang="zh-TW" altLang="en-US" sz="2000" dirty="0" smtClean="0"/>
              <a:t>濕度減少時，則電阻增大。</a:t>
            </a:r>
            <a:endParaRPr lang="en-US" altLang="zh-TW" sz="2000" dirty="0" smtClean="0"/>
          </a:p>
          <a:p>
            <a:pPr algn="l"/>
            <a:endParaRPr lang="en-US" altLang="zh-TW" sz="2000" dirty="0" smtClean="0"/>
          </a:p>
          <a:p>
            <a:pPr algn="l"/>
            <a:r>
              <a:rPr lang="zh-TW" altLang="en-US" sz="2000" dirty="0"/>
              <a:t>應用</a:t>
            </a:r>
            <a:r>
              <a:rPr lang="zh-TW" altLang="en-US" sz="2000" dirty="0" smtClean="0"/>
              <a:t>：</a:t>
            </a:r>
            <a:endParaRPr lang="en-US" altLang="zh-TW" sz="2000" dirty="0" smtClean="0"/>
          </a:p>
          <a:p>
            <a:pPr algn="l"/>
            <a:r>
              <a:rPr lang="zh-TW" altLang="en-US" sz="2000" dirty="0" smtClean="0"/>
              <a:t>房舍空調設備、乾燥食品保存管理、</a:t>
            </a:r>
            <a:endParaRPr lang="en-US" altLang="zh-TW" sz="2000" dirty="0" smtClean="0"/>
          </a:p>
          <a:p>
            <a:pPr algn="l"/>
            <a:r>
              <a:rPr lang="zh-TW" altLang="en-US" sz="2000" dirty="0"/>
              <a:t>溼度計控制</a:t>
            </a:r>
            <a:r>
              <a:rPr lang="zh-TW" altLang="en-US" sz="2000" dirty="0" smtClean="0"/>
              <a:t>紀錄。</a:t>
            </a:r>
            <a:endParaRPr lang="en-US" altLang="zh-TW" sz="2000" dirty="0" smtClean="0"/>
          </a:p>
        </p:txBody>
      </p:sp>
    </p:spTree>
    <p:extLst>
      <p:ext uri="{BB962C8B-B14F-4D97-AF65-F5344CB8AC3E}">
        <p14:creationId xmlns:p14="http://schemas.microsoft.com/office/powerpoint/2010/main" val="1042889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Humidity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setup()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Serial.begin(9600);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loop()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Serial.println(analogRead(A0));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delay(500);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21328675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 txBox="1">
            <a:spLocks/>
          </p:cNvSpPr>
          <p:nvPr/>
        </p:nvSpPr>
        <p:spPr>
          <a:xfrm>
            <a:off x="457200" y="274638"/>
            <a:ext cx="8229600" cy="571500"/>
          </a:xfrm>
          <a:prstGeom prst="rect">
            <a:avLst/>
          </a:prstGeom>
        </p:spPr>
        <p:txBody>
          <a:bodyPr/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altLang="zh-TW" sz="4000" dirty="0" err="1" smtClean="0"/>
              <a:t>Isobutane</a:t>
            </a:r>
            <a:r>
              <a:rPr lang="en-US" altLang="zh-TW" sz="4000" dirty="0" smtClean="0"/>
              <a:t> (</a:t>
            </a:r>
            <a:r>
              <a:rPr lang="zh-TW" altLang="en-US" sz="4000" dirty="0" smtClean="0"/>
              <a:t>異丁烷</a:t>
            </a:r>
            <a:r>
              <a:rPr lang="en-US" altLang="zh-TW" sz="4000" dirty="0" smtClean="0"/>
              <a:t>)</a:t>
            </a:r>
            <a:endParaRPr lang="zh-TW" altLang="en-US" sz="4000" dirty="0"/>
          </a:p>
        </p:txBody>
      </p:sp>
      <p:pic>
        <p:nvPicPr>
          <p:cNvPr id="3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2612" y="1781527"/>
            <a:ext cx="2859088" cy="3054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034952"/>
            <a:ext cx="4630737" cy="22939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矩形 4"/>
          <p:cNvSpPr/>
          <p:nvPr/>
        </p:nvSpPr>
        <p:spPr>
          <a:xfrm>
            <a:off x="971600" y="1196752"/>
            <a:ext cx="720080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TW" sz="3200" dirty="0" smtClean="0"/>
              <a:t>Air pollution sensor(</a:t>
            </a:r>
            <a:r>
              <a:rPr lang="zh-TW" altLang="en-US" sz="3200" dirty="0" smtClean="0"/>
              <a:t>空氣污染感測器</a:t>
            </a:r>
            <a:r>
              <a:rPr lang="en-US" altLang="zh-TW" sz="3200" dirty="0" smtClean="0"/>
              <a:t>)</a:t>
            </a:r>
            <a:endParaRPr lang="zh-TW" altLang="en-US" sz="3200" dirty="0"/>
          </a:p>
        </p:txBody>
      </p:sp>
      <p:sp>
        <p:nvSpPr>
          <p:cNvPr id="6" name="矩形 5"/>
          <p:cNvSpPr/>
          <p:nvPr/>
        </p:nvSpPr>
        <p:spPr>
          <a:xfrm>
            <a:off x="971600" y="4835877"/>
            <a:ext cx="7200799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zh-TW" altLang="en-US" sz="2000" dirty="0" smtClean="0"/>
              <a:t>偵測氣體：異丁烷、</a:t>
            </a:r>
            <a:r>
              <a:rPr lang="en-US" altLang="zh-TW" sz="2000" dirty="0" smtClean="0"/>
              <a:t>LPG</a:t>
            </a:r>
            <a:r>
              <a:rPr lang="zh-TW" altLang="en-US" sz="2000" dirty="0" smtClean="0"/>
              <a:t>、丙烷、</a:t>
            </a:r>
            <a:r>
              <a:rPr lang="en-US" altLang="zh-TW" sz="2000" dirty="0" smtClean="0"/>
              <a:t>CO2</a:t>
            </a:r>
            <a:r>
              <a:rPr lang="zh-TW" altLang="en-US" sz="2000" dirty="0" smtClean="0"/>
              <a:t>、煙霧</a:t>
            </a:r>
            <a:endParaRPr lang="en-US" altLang="zh-TW" sz="2000" dirty="0" smtClean="0"/>
          </a:p>
          <a:p>
            <a:r>
              <a:rPr lang="zh-TW" altLang="en-US" sz="2000" dirty="0" smtClean="0"/>
              <a:t>偵測範圍：</a:t>
            </a:r>
            <a:r>
              <a:rPr lang="en-US" altLang="zh-TW" sz="2000" dirty="0" smtClean="0"/>
              <a:t>300~5000ppm</a:t>
            </a:r>
          </a:p>
          <a:p>
            <a:r>
              <a:rPr lang="zh-TW" altLang="en-US" sz="2000" dirty="0" smtClean="0"/>
              <a:t>偵測到待測氣體時，電阻減小。</a:t>
            </a:r>
            <a:endParaRPr lang="en-US" altLang="zh-TW" sz="2000" dirty="0" smtClean="0"/>
          </a:p>
          <a:p>
            <a:endParaRPr lang="en-US" altLang="zh-TW" sz="2000" dirty="0" smtClean="0"/>
          </a:p>
          <a:p>
            <a:r>
              <a:rPr lang="zh-TW" altLang="en-US" sz="2000" dirty="0" smtClean="0"/>
              <a:t>應用：危害氣體偵測</a:t>
            </a:r>
            <a:endParaRPr lang="zh-TW" altLang="en-US" sz="2000" dirty="0"/>
          </a:p>
        </p:txBody>
      </p:sp>
    </p:spTree>
    <p:extLst>
      <p:ext uri="{BB962C8B-B14F-4D97-AF65-F5344CB8AC3E}">
        <p14:creationId xmlns:p14="http://schemas.microsoft.com/office/powerpoint/2010/main" val="4059180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>
            <a:spLocks noGrp="1" noChangeArrowheads="1"/>
          </p:cNvSpPr>
          <p:nvPr/>
        </p:nvSpPr>
        <p:spPr bwMode="auto">
          <a:xfrm>
            <a:off x="457200" y="503237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2pPr>
            <a:lvl3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3pPr>
            <a:lvl4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4pPr>
            <a:lvl5pPr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kumimoji="1" sz="4400">
                <a:solidFill>
                  <a:schemeClr val="tx2"/>
                </a:solidFill>
                <a:latin typeface="Arial" charset="0"/>
                <a:ea typeface="新細明體" pitchFamily="18" charset="-120"/>
              </a:defRPr>
            </a:lvl9pPr>
          </a:lstStyle>
          <a:p>
            <a:r>
              <a:rPr lang="en-US" altLang="zh-TW"/>
              <a:t>Isobutane (cont)</a:t>
            </a:r>
          </a:p>
        </p:txBody>
      </p:sp>
      <p:sp>
        <p:nvSpPr>
          <p:cNvPr id="3" name="Rectangle 3"/>
          <p:cNvSpPr>
            <a:spLocks noGrp="1" noChangeArrowheads="1"/>
          </p:cNvSpPr>
          <p:nvPr/>
        </p:nvSpPr>
        <p:spPr bwMode="auto">
          <a:xfrm>
            <a:off x="457200" y="1828799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342900" indent="-3429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3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800">
                <a:solidFill>
                  <a:schemeClr val="tx1"/>
                </a:solidFill>
                <a:latin typeface="+mn-lt"/>
                <a:ea typeface="+mn-ea"/>
              </a:defRPr>
            </a:lvl2pPr>
            <a:lvl3pPr marL="1143000" indent="-228600" algn="l" rtl="0" fontAlgn="base">
              <a:spcBef>
                <a:spcPct val="20000"/>
              </a:spcBef>
              <a:spcAft>
                <a:spcPct val="0"/>
              </a:spcAft>
              <a:buChar char="•"/>
              <a:defRPr kumimoji="1" sz="2400">
                <a:solidFill>
                  <a:schemeClr val="tx1"/>
                </a:solidFill>
                <a:latin typeface="+mn-lt"/>
                <a:ea typeface="+mn-ea"/>
              </a:defRPr>
            </a:lvl3pPr>
            <a:lvl4pPr marL="1600200" indent="-228600" algn="l" rtl="0" fontAlgn="base">
              <a:spcBef>
                <a:spcPct val="20000"/>
              </a:spcBef>
              <a:spcAft>
                <a:spcPct val="0"/>
              </a:spcAft>
              <a:buChar char="–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4pPr>
            <a:lvl5pPr marL="20574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kumimoji="1" sz="2000">
                <a:solidFill>
                  <a:schemeClr val="tx1"/>
                </a:solidFill>
                <a:latin typeface="+mn-lt"/>
                <a:ea typeface="+mn-ea"/>
              </a:defRPr>
            </a:lvl9pPr>
          </a:lstStyle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setup()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Serial.begin(9600);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void loop() {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Serial.println(analogRead(A0));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  delay(500);</a:t>
            </a:r>
          </a:p>
          <a:p>
            <a:pPr>
              <a:buFontTx/>
              <a:buNone/>
            </a:pPr>
            <a:r>
              <a:rPr lang="en-US" altLang="zh-TW" sz="2000" b="1">
                <a:latin typeface="Courier New" pitchFamily="49" charset="0"/>
              </a:rPr>
              <a:t>}</a:t>
            </a:r>
          </a:p>
        </p:txBody>
      </p:sp>
    </p:spTree>
    <p:extLst>
      <p:ext uri="{BB962C8B-B14F-4D97-AF65-F5344CB8AC3E}">
        <p14:creationId xmlns:p14="http://schemas.microsoft.com/office/powerpoint/2010/main" val="80861382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</TotalTime>
  <Words>522</Words>
  <Application>Microsoft Office PowerPoint</Application>
  <PresentationFormat>如螢幕大小 (4:3)</PresentationFormat>
  <Paragraphs>109</Paragraphs>
  <Slides>13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13</vt:i4>
      </vt:variant>
    </vt:vector>
  </HeadingPairs>
  <TitlesOfParts>
    <vt:vector size="14" baseType="lpstr">
      <vt:lpstr>Office 佈景主題</vt:lpstr>
      <vt:lpstr>智慧電子應用設計導論(1/3) Sensor-I</vt:lpstr>
      <vt:lpstr>Illumination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Illumination</dc:title>
  <dc:creator>Alain</dc:creator>
  <cp:lastModifiedBy>Alain</cp:lastModifiedBy>
  <cp:revision>2</cp:revision>
  <dcterms:created xsi:type="dcterms:W3CDTF">2015-08-05T16:01:12Z</dcterms:created>
  <dcterms:modified xsi:type="dcterms:W3CDTF">2015-09-01T07:57:55Z</dcterms:modified>
</cp:coreProperties>
</file>