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5" r:id="rId5"/>
    <p:sldId id="266" r:id="rId6"/>
    <p:sldId id="258" r:id="rId7"/>
    <p:sldId id="264" r:id="rId8"/>
    <p:sldId id="259" r:id="rId9"/>
    <p:sldId id="260" r:id="rId10"/>
    <p:sldId id="267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91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69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1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0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55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6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79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48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84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7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7CE8-2FCA-4CC3-88FB-D4682755A3A7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74B6-A225-4155-ADFE-1A4FCF5BE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9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kuas.edu.tw/~csshi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Autumn, </a:t>
            </a:r>
            <a:r>
              <a:rPr lang="en-US" altLang="zh-TW" dirty="0" smtClean="0">
                <a:solidFill>
                  <a:schemeClr val="tx1"/>
                </a:solidFill>
              </a:rPr>
              <a:t>2015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C.-S. Shieh, EC, KUAS, Taiwan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0732-E83F-4B83-A6A6-7EFB4A679AFE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r>
              <a:rPr lang="zh-TW" altLang="en-US" sz="4000" dirty="0"/>
              <a:t>智慧電子應用設計導論</a:t>
            </a:r>
            <a:r>
              <a:rPr lang="en-US" altLang="zh-TW" sz="4000" dirty="0"/>
              <a:t>(1/3)</a:t>
            </a:r>
            <a:br>
              <a:rPr lang="en-US" altLang="zh-TW" sz="4000" dirty="0"/>
            </a:br>
            <a:r>
              <a:rPr lang="en-US" altLang="zh-TW" dirty="0"/>
              <a:t>Wireless</a:t>
            </a: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640960" cy="216024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Chin-</a:t>
            </a:r>
            <a:r>
              <a:rPr lang="en-US" altLang="zh-TW" dirty="0" err="1">
                <a:solidFill>
                  <a:schemeClr val="tx1"/>
                </a:solidFill>
              </a:rPr>
              <a:t>Shiuh</a:t>
            </a:r>
            <a:r>
              <a:rPr lang="en-US" altLang="zh-TW" dirty="0">
                <a:solidFill>
                  <a:schemeClr val="tx1"/>
                </a:solidFill>
              </a:rPr>
              <a:t> Shieh (</a:t>
            </a:r>
            <a:r>
              <a:rPr lang="zh-TW" altLang="en-US" dirty="0">
                <a:solidFill>
                  <a:schemeClr val="tx1"/>
                </a:solidFill>
              </a:rPr>
              <a:t>謝欽旭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kumimoji="0" lang="en-US" altLang="zh-TW" sz="2400" dirty="0">
                <a:solidFill>
                  <a:schemeClr val="tx1"/>
                </a:solidFill>
                <a:hlinkClick r:id="rId2"/>
              </a:rPr>
              <a:t>http://bit.kuas.edu.tw/~csshieh</a:t>
            </a:r>
            <a:endParaRPr kumimoji="0" lang="en-US" altLang="zh-TW" sz="2400" dirty="0">
              <a:solidFill>
                <a:schemeClr val="tx1"/>
              </a:solidFill>
            </a:endParaRP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Department of Electronic Engineering</a:t>
            </a: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National Kaohsiung University of Applied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Sciences, Taiwan</a:t>
            </a:r>
            <a:endParaRPr kumimoji="0"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1800" y="48691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TA</a:t>
            </a:r>
            <a:r>
              <a:rPr lang="zh-TW" altLang="en-US" sz="2400" dirty="0" smtClean="0"/>
              <a:t>：范家禎、姜丞俞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6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1196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WiFi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594894"/>
            <a:ext cx="1960563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291681"/>
            <a:ext cx="1581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6240463" y="4658519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090069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104606"/>
            <a:ext cx="18716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8631"/>
            <a:ext cx="140335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3721100" y="3810794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1416050" y="3161506"/>
            <a:ext cx="5762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V="1">
            <a:off x="1631950" y="4314031"/>
            <a:ext cx="57626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Rectangle 25"/>
          <p:cNvSpPr>
            <a:spLocks noGrp="1" noChangeArrowheads="1"/>
          </p:cNvSpPr>
          <p:nvPr/>
        </p:nvSpPr>
        <p:spPr bwMode="auto">
          <a:xfrm>
            <a:off x="685800" y="1837531"/>
            <a:ext cx="8229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1600" dirty="0"/>
              <a:t>http://www.buyic.com.tw/product_info.php?products_id=2407</a:t>
            </a:r>
          </a:p>
          <a:p>
            <a:pPr>
              <a:lnSpc>
                <a:spcPct val="80000"/>
              </a:lnSpc>
            </a:pPr>
            <a:r>
              <a:rPr lang="en-US" altLang="zh-TW" sz="1600" dirty="0"/>
              <a:t>http://bit.kuas.edu.tw/~csshieh/teach/102A/ie/note/TCP_Message_Client-Arduino.zip</a:t>
            </a:r>
          </a:p>
          <a:p>
            <a:pPr>
              <a:lnSpc>
                <a:spcPct val="80000"/>
              </a:lnSpc>
            </a:pPr>
            <a:r>
              <a:rPr lang="en-US" altLang="zh-TW" sz="1600" dirty="0"/>
              <a:t>http://bit.kuas.edu.tw/~csshieh/teach/102A/ie/note/TCP_Message_Client-Windows.zip</a:t>
            </a:r>
          </a:p>
        </p:txBody>
      </p:sp>
    </p:spTree>
    <p:extLst>
      <p:ext uri="{BB962C8B-B14F-4D97-AF65-F5344CB8AC3E}">
        <p14:creationId xmlns:p14="http://schemas.microsoft.com/office/powerpoint/2010/main" val="17118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ZigBee Module</a:t>
            </a:r>
            <a:endParaRPr lang="zh-TW" altLang="en-US" sz="4000" dirty="0"/>
          </a:p>
        </p:txBody>
      </p:sp>
      <p:pic>
        <p:nvPicPr>
          <p:cNvPr id="3" name="Picture 6" descr="http://elmicro.com/site/assets/files/1441/xbee-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0" y="198884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851920" y="1273984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一種低速短距離傳輸的無線網路</a:t>
            </a:r>
            <a:r>
              <a:rPr lang="zh-TW" altLang="en-US" sz="2000" dirty="0" smtClean="0"/>
              <a:t>協定，利用</a:t>
            </a:r>
            <a:r>
              <a:rPr lang="zh-TW" altLang="en-US" sz="2000" dirty="0"/>
              <a:t>簡單</a:t>
            </a:r>
            <a:r>
              <a:rPr lang="zh-TW" altLang="en-US" sz="2000" dirty="0" smtClean="0"/>
              <a:t>的串列傳輸來執行在</a:t>
            </a:r>
            <a:endParaRPr lang="en-US" altLang="zh-TW" sz="2000" dirty="0" smtClean="0"/>
          </a:p>
          <a:p>
            <a:r>
              <a:rPr lang="en-US" altLang="zh-TW" sz="2000" dirty="0" smtClean="0"/>
              <a:t>802.15.4</a:t>
            </a:r>
            <a:r>
              <a:rPr lang="zh-TW" altLang="en-US" sz="2000" dirty="0" smtClean="0"/>
              <a:t>上的通訊協定。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不論</a:t>
            </a:r>
            <a:r>
              <a:rPr lang="zh-TW" altLang="en-US" sz="2000" dirty="0"/>
              <a:t>是點對點</a:t>
            </a:r>
            <a:r>
              <a:rPr lang="en-US" altLang="zh-TW" sz="2000" dirty="0"/>
              <a:t>( point-to-point) </a:t>
            </a:r>
            <a:r>
              <a:rPr lang="zh-TW" altLang="en-US" sz="2000" dirty="0"/>
              <a:t>或是多點間</a:t>
            </a:r>
            <a:r>
              <a:rPr lang="en-US" altLang="zh-TW" sz="2000" dirty="0"/>
              <a:t>(</a:t>
            </a:r>
            <a:r>
              <a:rPr lang="zh-TW" altLang="en-US" sz="2000" dirty="0"/>
              <a:t>多點間的網路</a:t>
            </a:r>
            <a:r>
              <a:rPr lang="en-US" altLang="zh-TW" sz="2000" dirty="0"/>
              <a:t>)multi-point networks, </a:t>
            </a:r>
            <a:r>
              <a:rPr lang="zh-TW" altLang="en-US" sz="2000" dirty="0"/>
              <a:t>都可以支援。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90988"/>
              </p:ext>
            </p:extLst>
          </p:nvPr>
        </p:nvGraphicFramePr>
        <p:xfrm>
          <a:off x="3851920" y="3721638"/>
          <a:ext cx="4320000" cy="2875714"/>
        </p:xfrm>
        <a:graphic>
          <a:graphicData uri="http://schemas.openxmlformats.org/drawingml/2006/table">
            <a:tbl>
              <a:tblPr/>
              <a:tblGrid>
                <a:gridCol w="1080000"/>
                <a:gridCol w="1080000"/>
                <a:gridCol w="1080000"/>
                <a:gridCol w="108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比較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WIFI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 smtClean="0"/>
                        <a:t>Zigbee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Bluetooth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距離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300M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100M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速率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300Mbps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250kbps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1Mbps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功耗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50mA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5mA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20mA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特點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應用最廣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網路節點數最大可達</a:t>
                      </a:r>
                      <a:r>
                        <a:rPr lang="en-US" altLang="zh-TW" sz="1400" b="0" dirty="0" smtClean="0"/>
                        <a:t>65000</a:t>
                      </a:r>
                      <a:r>
                        <a:rPr lang="zh-TW" altLang="en-US" sz="1400" b="0" dirty="0" smtClean="0"/>
                        <a:t>個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安全性高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0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Arduino GSM Shield</a:t>
            </a:r>
            <a:endParaRPr lang="zh-TW" altLang="en-US" sz="4000" dirty="0"/>
          </a:p>
        </p:txBody>
      </p:sp>
      <p:pic>
        <p:nvPicPr>
          <p:cNvPr id="3" name="Picture 2" descr="http://arduino.cc/en/uploads/Main/ArduinoGSMShield_Front_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320000" cy="28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571999" y="1412776"/>
            <a:ext cx="41150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全球行動通訊</a:t>
            </a:r>
            <a:r>
              <a:rPr lang="zh-TW" altLang="en-US" dirty="0" smtClean="0"/>
              <a:t>系統，即</a:t>
            </a:r>
            <a:r>
              <a:rPr lang="en-US" altLang="zh-TW" dirty="0" smtClean="0"/>
              <a:t>GSM</a:t>
            </a:r>
            <a:r>
              <a:rPr lang="zh-TW" altLang="en-US" dirty="0" smtClean="0"/>
              <a:t> （</a:t>
            </a:r>
            <a:r>
              <a:rPr lang="en-US" altLang="zh-TW" dirty="0"/>
              <a:t> Global System for Mobile Communications </a:t>
            </a:r>
            <a:r>
              <a:rPr lang="zh-TW" altLang="en-US" dirty="0" smtClean="0"/>
              <a:t>），</a:t>
            </a:r>
            <a:r>
              <a:rPr lang="zh-TW" altLang="en-US" dirty="0"/>
              <a:t>最為廣泛的行動電話標準。</a:t>
            </a:r>
            <a:r>
              <a:rPr lang="zh-TW" altLang="en-US" dirty="0" smtClean="0"/>
              <a:t>也被看作</a:t>
            </a:r>
            <a:r>
              <a:rPr lang="zh-TW" altLang="en-US" dirty="0"/>
              <a:t>是第二代（</a:t>
            </a:r>
            <a:r>
              <a:rPr lang="en-US" altLang="zh-TW" dirty="0"/>
              <a:t>2G</a:t>
            </a:r>
            <a:r>
              <a:rPr lang="zh-TW" altLang="en-US" dirty="0"/>
              <a:t>）行動電話</a:t>
            </a:r>
            <a:r>
              <a:rPr lang="zh-TW" altLang="en-US" dirty="0" smtClean="0"/>
              <a:t>系統。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支援</a:t>
            </a:r>
            <a:r>
              <a:rPr lang="en-US" altLang="zh-TW" dirty="0" smtClean="0"/>
              <a:t>GSM</a:t>
            </a:r>
            <a:r>
              <a:rPr lang="zh-TW" altLang="en-US" dirty="0" smtClean="0"/>
              <a:t>送出和</a:t>
            </a:r>
            <a:r>
              <a:rPr lang="zh-TW" altLang="en-US" dirty="0"/>
              <a:t>傳入</a:t>
            </a:r>
            <a:r>
              <a:rPr lang="zh-TW" altLang="en-US" dirty="0" smtClean="0"/>
              <a:t>的數位語音</a:t>
            </a:r>
            <a:r>
              <a:rPr lang="zh-TW" altLang="en-US" dirty="0"/>
              <a:t>通話</a:t>
            </a:r>
            <a:r>
              <a:rPr lang="zh-TW" altLang="en-US" dirty="0" smtClean="0"/>
              <a:t>，</a:t>
            </a:r>
            <a:r>
              <a:rPr lang="zh-TW" altLang="en-US" dirty="0"/>
              <a:t>簡訊</a:t>
            </a:r>
            <a:r>
              <a:rPr lang="zh-TW" altLang="en-US" dirty="0" smtClean="0"/>
              <a:t>系統，</a:t>
            </a:r>
            <a:r>
              <a:rPr lang="zh-TW" altLang="en-US" dirty="0"/>
              <a:t>和數據通信（通過</a:t>
            </a:r>
            <a:r>
              <a:rPr lang="en-US" altLang="zh-TW" dirty="0"/>
              <a:t>GPRS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GPRS</a:t>
            </a:r>
            <a:r>
              <a:rPr lang="zh-TW" altLang="en-US" dirty="0" smtClean="0"/>
              <a:t>基於</a:t>
            </a:r>
            <a:r>
              <a:rPr lang="zh-TW" altLang="en-US" dirty="0"/>
              <a:t>封包交換，也就是說多個用戶可以共享一個相同的傳輸通道，每個用戶只有在傳輸數據的時候才會占用頻道。</a:t>
            </a:r>
            <a:endParaRPr lang="en-US" altLang="zh-TW" dirty="0"/>
          </a:p>
        </p:txBody>
      </p:sp>
      <p:pic>
        <p:nvPicPr>
          <p:cNvPr id="2050" name="Picture 2" descr="https://www.arduino.cc/en/uploads/Main/ArduinoGSMShield_Back_45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320000" cy="28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51117"/>
              </p:ext>
            </p:extLst>
          </p:nvPr>
        </p:nvGraphicFramePr>
        <p:xfrm>
          <a:off x="5436096" y="4869160"/>
          <a:ext cx="2626316" cy="1179552"/>
        </p:xfrm>
        <a:graphic>
          <a:graphicData uri="http://schemas.openxmlformats.org/drawingml/2006/table">
            <a:tbl>
              <a:tblPr/>
              <a:tblGrid>
                <a:gridCol w="1313158"/>
                <a:gridCol w="1313158"/>
              </a:tblGrid>
              <a:tr h="59281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</a:rPr>
                        <a:t>GSM</a:t>
                      </a:r>
                      <a:r>
                        <a:rPr lang="zh-TW" altLang="en-US" baseline="0" dirty="0" smtClean="0">
                          <a:effectLst/>
                        </a:rPr>
                        <a:t> </a:t>
                      </a:r>
                      <a:r>
                        <a:rPr lang="en-US" altLang="zh-TW" baseline="0" dirty="0" smtClean="0">
                          <a:effectLst/>
                        </a:rPr>
                        <a:t>RX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</a:rPr>
                        <a:t>2</a:t>
                      </a:r>
                      <a:endParaRPr lang="en-US" altLang="zh-TW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</a:rPr>
                        <a:t>GSM</a:t>
                      </a:r>
                      <a:r>
                        <a:rPr lang="zh-TW" altLang="en-US" dirty="0" smtClean="0">
                          <a:effectLst/>
                        </a:rPr>
                        <a:t> </a:t>
                      </a:r>
                      <a:r>
                        <a:rPr lang="en-US" altLang="zh-TW" dirty="0" smtClean="0">
                          <a:effectLst/>
                        </a:rPr>
                        <a:t>TX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</a:rPr>
                        <a:t>3</a:t>
                      </a:r>
                      <a:endParaRPr lang="en-US" altLang="zh-TW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</a:rPr>
                        <a:t>Reset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ffectLst/>
                        </a:rPr>
                        <a:t>7</a:t>
                      </a:r>
                      <a:endParaRPr lang="en-US" altLang="zh-TW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robot.com/cart/shop_images/SSP0020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9" b="18969"/>
          <a:stretch/>
        </p:blipFill>
        <p:spPr bwMode="auto">
          <a:xfrm>
            <a:off x="396016" y="4135902"/>
            <a:ext cx="4320000" cy="27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VPN1513 GPS Receiver</a:t>
            </a:r>
            <a:endParaRPr lang="zh-TW" alt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8052"/>
            <a:ext cx="4320000" cy="24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75856" y="1268760"/>
            <a:ext cx="2579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GPS </a:t>
            </a:r>
            <a:r>
              <a:rPr lang="zh-TW" altLang="en-US" sz="3200" dirty="0"/>
              <a:t>接收模組</a:t>
            </a:r>
          </a:p>
        </p:txBody>
      </p:sp>
      <p:sp>
        <p:nvSpPr>
          <p:cNvPr id="6" name="矩形 5"/>
          <p:cNvSpPr/>
          <p:nvPr/>
        </p:nvSpPr>
        <p:spPr>
          <a:xfrm>
            <a:off x="4932040" y="2622391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使用</a:t>
            </a:r>
            <a:r>
              <a:rPr lang="en-US" altLang="zh-TW" sz="2000" dirty="0" err="1"/>
              <a:t>SiRF</a:t>
            </a:r>
            <a:r>
              <a:rPr lang="en-US" altLang="zh-TW" sz="2000" dirty="0"/>
              <a:t> Star III</a:t>
            </a:r>
            <a:r>
              <a:rPr lang="zh-TW" altLang="en-US" sz="2000" dirty="0"/>
              <a:t>晶片可以追蹤至多</a:t>
            </a:r>
            <a:r>
              <a:rPr lang="en-US" altLang="zh-TW" sz="2000" dirty="0"/>
              <a:t>20</a:t>
            </a:r>
            <a:r>
              <a:rPr lang="zh-TW" altLang="en-US" sz="2000" dirty="0"/>
              <a:t>顆衛星。可以快速</a:t>
            </a:r>
            <a:r>
              <a:rPr lang="zh-TW" altLang="en-US" sz="2000" dirty="0" smtClean="0"/>
              <a:t>接收數據</a:t>
            </a:r>
            <a:r>
              <a:rPr lang="zh-TW" altLang="en-US" sz="2000" dirty="0"/>
              <a:t>。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 smtClean="0"/>
              <a:t>應用</a:t>
            </a:r>
            <a:r>
              <a:rPr lang="zh-TW" altLang="en-US" sz="2000" dirty="0"/>
              <a:t>：</a:t>
            </a:r>
          </a:p>
          <a:p>
            <a:r>
              <a:rPr lang="zh-TW" altLang="en-US" sz="2000" dirty="0"/>
              <a:t>機器人</a:t>
            </a:r>
            <a:r>
              <a:rPr lang="zh-TW" altLang="en-US" sz="2000" dirty="0" smtClean="0"/>
              <a:t>定位、引導系統、</a:t>
            </a:r>
            <a:endParaRPr lang="zh-TW" altLang="en-US" sz="2000" dirty="0"/>
          </a:p>
          <a:p>
            <a:r>
              <a:rPr lang="zh-TW" altLang="en-US" sz="2000" dirty="0"/>
              <a:t>汽車</a:t>
            </a:r>
            <a:r>
              <a:rPr lang="zh-TW" altLang="en-US" sz="2000" dirty="0" smtClean="0"/>
              <a:t>導航、車隊</a:t>
            </a:r>
            <a:r>
              <a:rPr lang="zh-TW" altLang="en-US" sz="2000" dirty="0"/>
              <a:t>管理</a:t>
            </a:r>
          </a:p>
        </p:txBody>
      </p:sp>
    </p:spTree>
    <p:extLst>
      <p:ext uri="{BB962C8B-B14F-4D97-AF65-F5344CB8AC3E}">
        <p14:creationId xmlns:p14="http://schemas.microsoft.com/office/powerpoint/2010/main" val="28192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PL2303 USB-TTL Adaptor</a:t>
            </a:r>
            <a:endParaRPr lang="zh-TW" altLang="en-US" sz="4000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8800"/>
            <a:ext cx="3960000" cy="396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824" y="1260049"/>
            <a:ext cx="3122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USB</a:t>
            </a:r>
            <a:r>
              <a:rPr lang="zh-TW" altLang="en-US" sz="3200" dirty="0" smtClean="0"/>
              <a:t>轉</a:t>
            </a:r>
            <a:r>
              <a:rPr lang="en-US" altLang="zh-TW" sz="3200" dirty="0" smtClean="0"/>
              <a:t>RS232</a:t>
            </a:r>
            <a:r>
              <a:rPr lang="zh-TW" altLang="en-US" sz="3200" dirty="0" smtClean="0"/>
              <a:t>模塊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851920" y="2348880"/>
            <a:ext cx="496680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3</a:t>
            </a:r>
            <a:r>
              <a:rPr lang="zh-TW" altLang="en-US" sz="2000" dirty="0" smtClean="0"/>
              <a:t>種電源方式：</a:t>
            </a:r>
            <a:endParaRPr lang="en-US" altLang="zh-TW" sz="2000" dirty="0" smtClean="0"/>
          </a:p>
          <a:p>
            <a:r>
              <a:rPr lang="en-US" altLang="zh-TW" sz="2000" dirty="0" smtClean="0"/>
              <a:t>5V</a:t>
            </a:r>
            <a:r>
              <a:rPr lang="zh-TW" altLang="en-US" sz="2000" dirty="0" smtClean="0"/>
              <a:t>外接電源</a:t>
            </a:r>
            <a:r>
              <a:rPr lang="en-US" altLang="zh-TW" sz="2000" dirty="0" smtClean="0"/>
              <a:t>;3.3V</a:t>
            </a:r>
            <a:r>
              <a:rPr lang="zh-TW" altLang="en-US" sz="2000" dirty="0" smtClean="0"/>
              <a:t>外接電源</a:t>
            </a:r>
            <a:r>
              <a:rPr lang="en-US" altLang="zh-TW" sz="2000" dirty="0" smtClean="0"/>
              <a:t>;</a:t>
            </a:r>
          </a:p>
          <a:p>
            <a:r>
              <a:rPr lang="zh-TW" altLang="en-US" sz="2000" dirty="0" smtClean="0"/>
              <a:t>外部供電（</a:t>
            </a:r>
            <a:r>
              <a:rPr lang="en-US" altLang="zh-TW" sz="2000" dirty="0" smtClean="0"/>
              <a:t>3.3V</a:t>
            </a:r>
            <a:r>
              <a:rPr lang="en-US" altLang="zh-TW" sz="2000" dirty="0"/>
              <a:t>~</a:t>
            </a:r>
            <a:r>
              <a:rPr lang="en-US" altLang="zh-TW" sz="2000" dirty="0" smtClean="0"/>
              <a:t>5V</a:t>
            </a:r>
            <a:r>
              <a:rPr lang="zh-TW" altLang="en-US" sz="2000" dirty="0" smtClean="0"/>
              <a:t>）</a:t>
            </a:r>
            <a:endParaRPr lang="en-US" altLang="zh-TW" sz="2000" dirty="0" smtClean="0"/>
          </a:p>
          <a:p>
            <a:r>
              <a:rPr lang="en-US" altLang="zh-TW" sz="2000" dirty="0" smtClean="0"/>
              <a:t>3</a:t>
            </a:r>
            <a:r>
              <a:rPr lang="zh-TW" altLang="en-US" sz="2000" dirty="0" smtClean="0"/>
              <a:t>個</a:t>
            </a:r>
            <a:r>
              <a:rPr lang="en-US" altLang="zh-TW" sz="2000" dirty="0" smtClean="0"/>
              <a:t>LED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r>
              <a:rPr lang="en-US" altLang="zh-TW" sz="2000" dirty="0" smtClean="0"/>
              <a:t>TXD</a:t>
            </a:r>
            <a:r>
              <a:rPr lang="zh-TW" altLang="en-US" sz="2000" dirty="0" smtClean="0"/>
              <a:t>指示燈，</a:t>
            </a:r>
            <a:r>
              <a:rPr lang="en-US" altLang="zh-TW" sz="2000" dirty="0" smtClean="0"/>
              <a:t>RXD</a:t>
            </a:r>
            <a:r>
              <a:rPr lang="zh-TW" altLang="en-US" sz="2000" dirty="0" smtClean="0"/>
              <a:t>指示燈，電源指示燈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en-US" altLang="zh-TW" sz="2000" dirty="0" smtClean="0"/>
              <a:t>TXD</a:t>
            </a:r>
            <a:r>
              <a:rPr lang="zh-TW" altLang="en-US" sz="2000" dirty="0" smtClean="0"/>
              <a:t>：信號流向：</a:t>
            </a:r>
            <a:r>
              <a:rPr lang="en-US" altLang="zh-TW" sz="2000" dirty="0" smtClean="0"/>
              <a:t>MCU.RX&lt;&lt; PL2303&lt;&lt; PC.TX</a:t>
            </a:r>
            <a:endParaRPr lang="zh-TW" altLang="en-US" sz="2000" dirty="0" smtClean="0"/>
          </a:p>
          <a:p>
            <a:r>
              <a:rPr lang="en-US" altLang="zh-TW" sz="2000" dirty="0" smtClean="0"/>
              <a:t>RXD</a:t>
            </a:r>
            <a:r>
              <a:rPr lang="zh-TW" altLang="en-US" sz="2000" dirty="0" smtClean="0"/>
              <a:t>：信號流向：</a:t>
            </a:r>
            <a:r>
              <a:rPr lang="en-US" altLang="zh-TW" sz="2000" dirty="0" smtClean="0"/>
              <a:t>MCU.TX&gt;&gt; PL2303&gt;&gt; PC.RX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31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Wireless</a:t>
            </a:r>
            <a:r>
              <a:rPr lang="en-US" altLang="zh-TW" dirty="0" smtClean="0"/>
              <a:t> UART</a:t>
            </a:r>
            <a:endParaRPr lang="zh-TW" altLang="en-US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1" y="1628800"/>
            <a:ext cx="4525963" cy="45259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75714" y="1268760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APC220</a:t>
            </a:r>
            <a:r>
              <a:rPr lang="zh-TW" altLang="en-US" sz="3200" dirty="0"/>
              <a:t>無線通訊模組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77353"/>
              </p:ext>
            </p:extLst>
          </p:nvPr>
        </p:nvGraphicFramePr>
        <p:xfrm>
          <a:off x="4572000" y="3428999"/>
          <a:ext cx="3960440" cy="3096346"/>
        </p:xfrm>
        <a:graphic>
          <a:graphicData uri="http://schemas.openxmlformats.org/drawingml/2006/table">
            <a:tbl>
              <a:tblPr/>
              <a:tblGrid>
                <a:gridCol w="540000"/>
                <a:gridCol w="540000"/>
                <a:gridCol w="2880440"/>
              </a:tblGrid>
              <a:tr h="3172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接腳</a:t>
                      </a:r>
                      <a:endParaRPr lang="zh-TW" alt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名稱</a:t>
                      </a:r>
                      <a:endParaRPr lang="zh-TW" alt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說明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GND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接地</a:t>
                      </a:r>
                      <a:endParaRPr 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2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VCC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3.3V</a:t>
                      </a:r>
                      <a:r>
                        <a:rPr lang="en-US" altLang="zh-TW" sz="1400" dirty="0" smtClean="0"/>
                        <a:t>~</a:t>
                      </a:r>
                      <a:r>
                        <a:rPr lang="en-US" sz="1400" dirty="0" smtClean="0"/>
                        <a:t>5V</a:t>
                      </a:r>
                      <a:endParaRPr 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0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3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≥</a:t>
                      </a:r>
                      <a:r>
                        <a:rPr lang="en-US" altLang="zh-TW" sz="1400" dirty="0" smtClean="0"/>
                        <a:t>1.6V</a:t>
                      </a:r>
                      <a:r>
                        <a:rPr lang="zh-TW" altLang="en-US" sz="1400" dirty="0" smtClean="0"/>
                        <a:t>或懸空：電源致能</a:t>
                      </a:r>
                      <a:endParaRPr lang="en-US" altLang="zh-TW" sz="1400" dirty="0" smtClean="0"/>
                    </a:p>
                    <a:p>
                      <a:pPr algn="ctr"/>
                      <a:r>
                        <a:rPr lang="zh-TW" altLang="en-US" sz="1400" dirty="0" smtClean="0"/>
                        <a:t>≤</a:t>
                      </a:r>
                      <a:r>
                        <a:rPr lang="en-US" altLang="zh-TW" sz="1400" dirty="0" smtClean="0"/>
                        <a:t>0.5V</a:t>
                      </a:r>
                      <a:r>
                        <a:rPr lang="zh-TW" altLang="en-US" sz="1400" dirty="0" smtClean="0"/>
                        <a:t>：休眠</a:t>
                      </a:r>
                      <a:endParaRPr lang="zh-TW" alt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4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RXD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URAT</a:t>
                      </a:r>
                      <a:r>
                        <a:rPr lang="zh-TW" altLang="en-US" sz="1400" dirty="0" smtClean="0"/>
                        <a:t>輸入</a:t>
                      </a:r>
                      <a:endParaRPr lang="zh-TW" alt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5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TXD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URAT</a:t>
                      </a:r>
                      <a:r>
                        <a:rPr lang="zh-TW" altLang="en-US" sz="1400" dirty="0" smtClean="0"/>
                        <a:t>輸出</a:t>
                      </a:r>
                      <a:endParaRPr lang="zh-TW" alt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6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AUX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URAT</a:t>
                      </a:r>
                      <a:r>
                        <a:rPr lang="zh-TW" altLang="en-US" sz="1400" dirty="0"/>
                        <a:t>信號，接收為低，發送為高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設置</a:t>
                      </a:r>
                      <a:r>
                        <a:rPr lang="zh-TW" altLang="en-US" sz="1400" dirty="0" smtClean="0"/>
                        <a:t>參數</a:t>
                      </a:r>
                      <a:endParaRPr lang="zh-TW" altLang="en-US" sz="140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572000" y="206084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抗干擾和</a:t>
            </a:r>
            <a:r>
              <a:rPr lang="zh-TW" altLang="en-US" sz="2000" dirty="0" smtClean="0"/>
              <a:t>靈敏度高</a:t>
            </a:r>
            <a:r>
              <a:rPr lang="zh-TW" altLang="en-US" sz="2000" dirty="0"/>
              <a:t>，最大可以糾</a:t>
            </a:r>
            <a:r>
              <a:rPr lang="en-US" altLang="zh-TW" sz="2000" dirty="0"/>
              <a:t>24bits</a:t>
            </a:r>
            <a:r>
              <a:rPr lang="zh-TW" altLang="en-US" sz="2000" dirty="0"/>
              <a:t>連續突發</a:t>
            </a:r>
            <a:r>
              <a:rPr lang="zh-TW" altLang="en-US" sz="2000" dirty="0" smtClean="0"/>
              <a:t>錯誤。</a:t>
            </a:r>
            <a:endParaRPr lang="en-US" altLang="zh-TW" sz="2000" dirty="0" smtClean="0"/>
          </a:p>
          <a:p>
            <a:r>
              <a:rPr lang="en-US" altLang="zh-TW" sz="2000" dirty="0" smtClean="0"/>
              <a:t>1000m</a:t>
            </a:r>
            <a:r>
              <a:rPr lang="zh-TW" altLang="en-US" sz="2000" dirty="0" smtClean="0"/>
              <a:t>傳輸</a:t>
            </a:r>
            <a:r>
              <a:rPr lang="zh-TW" altLang="en-US" sz="2000" dirty="0"/>
              <a:t>距離</a:t>
            </a:r>
            <a:r>
              <a:rPr lang="en-US" altLang="zh-TW" sz="2000" dirty="0"/>
              <a:t>(</a:t>
            </a:r>
            <a:r>
              <a:rPr lang="zh-TW" altLang="en-US" sz="2000" dirty="0"/>
              <a:t>開闊地可視距離</a:t>
            </a:r>
            <a:r>
              <a:rPr lang="en-US" altLang="zh-TW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87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96106" y="1016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Wireless UART/RS-232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19" y="3363912"/>
            <a:ext cx="126047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3990181" y="4298950"/>
            <a:ext cx="865188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94" y="3363912"/>
            <a:ext cx="126047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06" y="2930525"/>
            <a:ext cx="1581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6150769" y="4297362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4" y="2946400"/>
            <a:ext cx="1581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902619" y="4314825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15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60387" y="44926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Wireless UART/RS-232 (cont)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24124"/>
            <a:ext cx="126047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524124"/>
            <a:ext cx="18129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866900" y="3459162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5324475" y="3457574"/>
            <a:ext cx="71913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2" y="274002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" y="4827587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 rot="16200000" flipV="1">
            <a:off x="1003300" y="4611687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90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Bluetooth Module</a:t>
            </a:r>
            <a:endParaRPr lang="zh-TW" altLang="en-US" sz="4000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0" y="1988840"/>
            <a:ext cx="3600000" cy="360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58929" y="126876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藍牙模組</a:t>
            </a:r>
          </a:p>
        </p:txBody>
      </p:sp>
      <p:sp>
        <p:nvSpPr>
          <p:cNvPr id="5" name="矩形 4"/>
          <p:cNvSpPr/>
          <p:nvPr/>
        </p:nvSpPr>
        <p:spPr>
          <a:xfrm>
            <a:off x="4571999" y="1988840"/>
            <a:ext cx="4320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利用序列</a:t>
            </a:r>
            <a:r>
              <a:rPr lang="en-US" altLang="zh-TW" sz="2000" dirty="0"/>
              <a:t>(RX/TX)</a:t>
            </a:r>
            <a:r>
              <a:rPr lang="zh-TW" altLang="en-US" sz="2000" dirty="0"/>
              <a:t>來運行。鮑率</a:t>
            </a:r>
            <a:r>
              <a:rPr lang="en-US" altLang="zh-TW" sz="2000" dirty="0"/>
              <a:t>9600</a:t>
            </a:r>
            <a:r>
              <a:rPr lang="zh-TW" altLang="en-US" sz="2000" dirty="0"/>
              <a:t>到</a:t>
            </a:r>
            <a:r>
              <a:rPr lang="en-US" altLang="zh-TW" sz="2000" dirty="0"/>
              <a:t>115200</a:t>
            </a:r>
            <a:r>
              <a:rPr lang="zh-TW" altLang="en-US" sz="2000" dirty="0"/>
              <a:t>的序列</a:t>
            </a:r>
            <a:r>
              <a:rPr lang="zh-TW" altLang="en-US" sz="2000" dirty="0" smtClean="0"/>
              <a:t>資料可以</a:t>
            </a:r>
            <a:r>
              <a:rPr lang="zh-TW" altLang="en-US" sz="2000" dirty="0"/>
              <a:t>透過它傳到目標上。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17286"/>
              </p:ext>
            </p:extLst>
          </p:nvPr>
        </p:nvGraphicFramePr>
        <p:xfrm>
          <a:off x="4572000" y="3428999"/>
          <a:ext cx="3996440" cy="2543814"/>
        </p:xfrm>
        <a:graphic>
          <a:graphicData uri="http://schemas.openxmlformats.org/drawingml/2006/table">
            <a:tbl>
              <a:tblPr/>
              <a:tblGrid>
                <a:gridCol w="540000"/>
                <a:gridCol w="576000"/>
                <a:gridCol w="2880440"/>
              </a:tblGrid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接腳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名稱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/>
                        <a:t>說明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/>
                        <a:t>1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CTS-I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it's not required for most.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/>
                        <a:t>2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VCC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3.3V</a:t>
                      </a:r>
                      <a:r>
                        <a:rPr lang="en-US" altLang="zh-TW" sz="1400" b="0" dirty="0" smtClean="0"/>
                        <a:t>~</a:t>
                      </a:r>
                      <a:r>
                        <a:rPr lang="en-US" sz="1400" b="0" dirty="0" smtClean="0"/>
                        <a:t>6V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/>
                        <a:t>3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GND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接地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/>
                        <a:t>4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TX-O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傳列送出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/>
                        <a:t>5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RX-I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傳列接收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/>
                        <a:t>6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RTS-O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it's not required for most.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3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23875" y="5556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Bluetooth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10012"/>
            <a:ext cx="776288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6941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406775"/>
            <a:ext cx="1581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6078538" y="4773612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901825" y="4773612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" name="Rectangle 24"/>
          <p:cNvSpPr>
            <a:spLocks noGrp="1" noChangeArrowheads="1"/>
          </p:cNvSpPr>
          <p:nvPr/>
        </p:nvSpPr>
        <p:spPr bwMode="auto">
          <a:xfrm>
            <a:off x="523875" y="1988840"/>
            <a:ext cx="8229600" cy="5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000" dirty="0" smtClean="0"/>
              <a:t>http</a:t>
            </a:r>
            <a:r>
              <a:rPr lang="en-US" altLang="zh-TW" sz="2000" dirty="0"/>
              <a:t>://bit.kuas.edu.tw/~csshieh/teach/102A/ie/note/Bluetooth_Message_Transceiver.zip </a:t>
            </a:r>
          </a:p>
        </p:txBody>
      </p:sp>
    </p:spTree>
    <p:extLst>
      <p:ext uri="{BB962C8B-B14F-4D97-AF65-F5344CB8AC3E}">
        <p14:creationId xmlns:p14="http://schemas.microsoft.com/office/powerpoint/2010/main" val="392720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51520" y="274638"/>
            <a:ext cx="576064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Arduino Ethernet Shield</a:t>
            </a:r>
            <a:endParaRPr lang="zh-TW" altLang="en-US" sz="4000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0" y="2349280"/>
            <a:ext cx="3600000" cy="360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1560" y="980728"/>
            <a:ext cx="4095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Arduino R3</a:t>
            </a:r>
            <a:r>
              <a:rPr lang="zh-TW" altLang="en-US" sz="3200" dirty="0"/>
              <a:t>網路控制器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86360"/>
              </p:ext>
            </p:extLst>
          </p:nvPr>
        </p:nvGraphicFramePr>
        <p:xfrm>
          <a:off x="4909580" y="3645024"/>
          <a:ext cx="3420000" cy="2920720"/>
        </p:xfrm>
        <a:graphic>
          <a:graphicData uri="http://schemas.openxmlformats.org/drawingml/2006/table">
            <a:tbl>
              <a:tblPr/>
              <a:tblGrid>
                <a:gridCol w="720000"/>
                <a:gridCol w="2700000"/>
              </a:tblGrid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指示燈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effectLst/>
                        </a:rPr>
                        <a:t>說明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PWR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表示已經通電</a:t>
                      </a:r>
                      <a:endParaRPr lang="en-US" altLang="zh-TW" sz="11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effectLst/>
                        </a:rPr>
                        <a:t>閃爍時代表正在傳送或接收資料</a:t>
                      </a:r>
                      <a:endParaRPr lang="en-US" altLang="zh-TW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FULLD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mtClean="0">
                          <a:effectLst/>
                        </a:rPr>
                        <a:t>代表網路連線是全雙工</a:t>
                      </a:r>
                      <a:endParaRPr lang="en-US" altLang="zh-TW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100M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effectLst/>
                        </a:rPr>
                        <a:t>表示網路是 </a:t>
                      </a:r>
                      <a:r>
                        <a:rPr lang="en-US" altLang="zh-TW" sz="1400" dirty="0" smtClean="0">
                          <a:effectLst/>
                        </a:rPr>
                        <a:t>100 MB/s</a:t>
                      </a:r>
                      <a:endParaRPr lang="en-US" altLang="zh-TW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RX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effectLst/>
                        </a:rPr>
                        <a:t>接收資料時閃爍</a:t>
                      </a:r>
                      <a:endParaRPr lang="en-US" altLang="zh-TW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effectLst/>
                        </a:rPr>
                        <a:t>傳送資料時閃爍</a:t>
                      </a:r>
                      <a:endParaRPr lang="en-US" altLang="zh-TW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</a:t>
                      </a:r>
                      <a:endParaRPr lang="en-US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effectLst/>
                        </a:rPr>
                        <a:t>代表網路上發生封包碰撞的情形</a:t>
                      </a:r>
                      <a:endParaRPr lang="en-US" altLang="zh-TW" sz="1400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1520" y="1772816"/>
            <a:ext cx="4369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使</a:t>
            </a:r>
            <a:r>
              <a:rPr lang="zh-TW" altLang="en-US" sz="2000" dirty="0" smtClean="0"/>
              <a:t> </a:t>
            </a:r>
            <a:r>
              <a:rPr lang="en-US" altLang="zh-TW" sz="2000" dirty="0"/>
              <a:t>Arduino </a:t>
            </a:r>
            <a:r>
              <a:rPr lang="zh-TW" altLang="en-US" sz="2000" dirty="0"/>
              <a:t>控制板連到 </a:t>
            </a:r>
            <a:r>
              <a:rPr lang="en-US" altLang="zh-TW" sz="2000" dirty="0"/>
              <a:t>LAN </a:t>
            </a:r>
            <a:r>
              <a:rPr lang="zh-TW" altLang="en-US" sz="2000" dirty="0"/>
              <a:t>或 </a:t>
            </a:r>
            <a:r>
              <a:rPr lang="en-US" altLang="zh-TW" sz="2000" dirty="0"/>
              <a:t>Internet</a:t>
            </a:r>
            <a:endParaRPr lang="zh-TW" altLang="en-US" sz="2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10677"/>
              </p:ext>
            </p:extLst>
          </p:nvPr>
        </p:nvGraphicFramePr>
        <p:xfrm>
          <a:off x="4896040" y="1273115"/>
          <a:ext cx="3996440" cy="2153275"/>
        </p:xfrm>
        <a:graphic>
          <a:graphicData uri="http://schemas.openxmlformats.org/drawingml/2006/table">
            <a:tbl>
              <a:tblPr/>
              <a:tblGrid>
                <a:gridCol w="540000"/>
                <a:gridCol w="576000"/>
                <a:gridCol w="2880440"/>
              </a:tblGrid>
              <a:tr h="3362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接腳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名稱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/>
                        <a:t>說明</a:t>
                      </a: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4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致能訊號</a:t>
                      </a:r>
                      <a:r>
                        <a:rPr lang="en-US" altLang="zh-TW" sz="1400" b="0" dirty="0" smtClean="0"/>
                        <a:t>(SD</a:t>
                      </a:r>
                      <a:r>
                        <a:rPr lang="zh-TW" altLang="en-US" sz="1400" b="0" dirty="0" smtClean="0"/>
                        <a:t> </a:t>
                      </a:r>
                      <a:r>
                        <a:rPr lang="en-US" altLang="zh-TW" sz="1400" b="0" dirty="0" smtClean="0"/>
                        <a:t>Card)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10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SS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致能訊號</a:t>
                      </a:r>
                      <a:r>
                        <a:rPr lang="en-US" altLang="zh-TW" sz="1400" b="0" dirty="0" smtClean="0"/>
                        <a:t>(</a:t>
                      </a:r>
                      <a:r>
                        <a:rPr lang="en-US" altLang="zh-TW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en-US" altLang="zh-TW" sz="1400" b="0" dirty="0" smtClean="0"/>
                        <a:t>)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11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MOSI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SPI Bus Master Output/Slave Input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12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MISO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SPI Bus Master Input/Slave Output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4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/>
                        <a:t>13</a:t>
                      </a:r>
                      <a:endParaRPr lang="en-US" altLang="zh-TW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SCK</a:t>
                      </a:r>
                      <a:endParaRPr 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 smtClean="0"/>
                        <a:t>時脈訊號</a:t>
                      </a:r>
                      <a:endParaRPr lang="zh-TW" altLang="en-US" sz="1400" b="0" dirty="0"/>
                    </a:p>
                  </a:txBody>
                  <a:tcPr marL="37817" marR="37817" marT="37817" marB="378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3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err="1" smtClean="0"/>
              <a:t>KSRobot</a:t>
            </a:r>
            <a:r>
              <a:rPr lang="en-US" altLang="zh-TW" sz="4000" dirty="0" smtClean="0"/>
              <a:t> KSB005 MCU WIFI Shield</a:t>
            </a:r>
            <a:endParaRPr lang="zh-TW" altLang="en-US" sz="4000" dirty="0"/>
          </a:p>
        </p:txBody>
      </p:sp>
      <p:pic>
        <p:nvPicPr>
          <p:cNvPr id="3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3305"/>
            <a:ext cx="5400000" cy="3311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86218" y="1268760"/>
            <a:ext cx="3585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UART-ETH-WIFI</a:t>
            </a:r>
            <a:r>
              <a:rPr lang="zh-TW" altLang="en-US" sz="3200" dirty="0" smtClean="0"/>
              <a:t>模組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691680" y="197986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/>
              <a:t>實現</a:t>
            </a:r>
            <a:r>
              <a:rPr lang="en-US" altLang="zh-TW" sz="2000" dirty="0" smtClean="0"/>
              <a:t>UART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ETH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WIFI</a:t>
            </a:r>
            <a:r>
              <a:rPr lang="zh-TW" altLang="en-US" sz="2000" dirty="0" smtClean="0"/>
              <a:t>，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個介面間的任意轉換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29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622</Words>
  <Application>Microsoft Office PowerPoint</Application>
  <PresentationFormat>如螢幕大小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智慧電子應用設計導論(1/3) Wireless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Alain</dc:creator>
  <cp:lastModifiedBy>Alain</cp:lastModifiedBy>
  <cp:revision>2</cp:revision>
  <dcterms:created xsi:type="dcterms:W3CDTF">2015-08-05T17:05:50Z</dcterms:created>
  <dcterms:modified xsi:type="dcterms:W3CDTF">2015-09-01T07:57:37Z</dcterms:modified>
</cp:coreProperties>
</file>