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285" r:id="rId3"/>
    <p:sldId id="286" r:id="rId4"/>
    <p:sldId id="358" r:id="rId5"/>
    <p:sldId id="287" r:id="rId6"/>
    <p:sldId id="288" r:id="rId7"/>
    <p:sldId id="347" r:id="rId8"/>
    <p:sldId id="362" r:id="rId9"/>
    <p:sldId id="294" r:id="rId10"/>
    <p:sldId id="304" r:id="rId11"/>
    <p:sldId id="295" r:id="rId12"/>
    <p:sldId id="354" r:id="rId13"/>
    <p:sldId id="368" r:id="rId14"/>
    <p:sldId id="296" r:id="rId15"/>
    <p:sldId id="298" r:id="rId16"/>
    <p:sldId id="299" r:id="rId17"/>
    <p:sldId id="300" r:id="rId18"/>
    <p:sldId id="349" r:id="rId19"/>
    <p:sldId id="309" r:id="rId20"/>
    <p:sldId id="360" r:id="rId21"/>
    <p:sldId id="303" r:id="rId22"/>
    <p:sldId id="359" r:id="rId23"/>
    <p:sldId id="305" r:id="rId24"/>
    <p:sldId id="369" r:id="rId25"/>
    <p:sldId id="366" r:id="rId26"/>
    <p:sldId id="356" r:id="rId27"/>
    <p:sldId id="367" r:id="rId28"/>
    <p:sldId id="307" r:id="rId29"/>
    <p:sldId id="308" r:id="rId30"/>
    <p:sldId id="310" r:id="rId31"/>
    <p:sldId id="311" r:id="rId32"/>
    <p:sldId id="312" r:id="rId33"/>
    <p:sldId id="363" r:id="rId34"/>
    <p:sldId id="313" r:id="rId35"/>
    <p:sldId id="314" r:id="rId36"/>
    <p:sldId id="350" r:id="rId37"/>
    <p:sldId id="364" r:id="rId38"/>
    <p:sldId id="315" r:id="rId39"/>
    <p:sldId id="357" r:id="rId40"/>
    <p:sldId id="316" r:id="rId41"/>
    <p:sldId id="317" r:id="rId42"/>
    <p:sldId id="318" r:id="rId43"/>
    <p:sldId id="319" r:id="rId44"/>
    <p:sldId id="320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51" r:id="rId53"/>
    <p:sldId id="330" r:id="rId54"/>
    <p:sldId id="331" r:id="rId55"/>
    <p:sldId id="333" r:id="rId56"/>
    <p:sldId id="334" r:id="rId57"/>
    <p:sldId id="365" r:id="rId58"/>
    <p:sldId id="335" r:id="rId59"/>
    <p:sldId id="336" r:id="rId60"/>
    <p:sldId id="338" r:id="rId61"/>
    <p:sldId id="339" r:id="rId62"/>
    <p:sldId id="352" r:id="rId63"/>
    <p:sldId id="361" r:id="rId64"/>
    <p:sldId id="353" r:id="rId65"/>
    <p:sldId id="340" r:id="rId66"/>
    <p:sldId id="341" r:id="rId67"/>
    <p:sldId id="342" r:id="rId68"/>
    <p:sldId id="343" r:id="rId69"/>
    <p:sldId id="344" r:id="rId70"/>
    <p:sldId id="345" r:id="rId71"/>
    <p:sldId id="346" r:id="rId7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7" Type="http://schemas.openxmlformats.org/officeDocument/2006/relationships/image" Target="../media/image164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7" Type="http://schemas.openxmlformats.org/officeDocument/2006/relationships/image" Target="../media/image174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image" Target="../media/image180.wmf"/><Relationship Id="rId7" Type="http://schemas.openxmlformats.org/officeDocument/2006/relationships/image" Target="../media/image184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7" Type="http://schemas.openxmlformats.org/officeDocument/2006/relationships/image" Target="../media/image195.e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6" Type="http://schemas.openxmlformats.org/officeDocument/2006/relationships/image" Target="../media/image194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image" Target="../media/image215.wmf"/><Relationship Id="rId7" Type="http://schemas.openxmlformats.org/officeDocument/2006/relationships/image" Target="../media/image219.e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6" Type="http://schemas.openxmlformats.org/officeDocument/2006/relationships/image" Target="../media/image218.wmf"/><Relationship Id="rId5" Type="http://schemas.openxmlformats.org/officeDocument/2006/relationships/image" Target="../media/image217.wmf"/><Relationship Id="rId4" Type="http://schemas.openxmlformats.org/officeDocument/2006/relationships/image" Target="../media/image216.wmf"/><Relationship Id="rId9" Type="http://schemas.openxmlformats.org/officeDocument/2006/relationships/image" Target="../media/image221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emf"/><Relationship Id="rId1" Type="http://schemas.openxmlformats.org/officeDocument/2006/relationships/image" Target="../media/image22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Relationship Id="rId4" Type="http://schemas.openxmlformats.org/officeDocument/2006/relationships/image" Target="../media/image23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7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wmf"/><Relationship Id="rId1" Type="http://schemas.openxmlformats.org/officeDocument/2006/relationships/image" Target="../media/image239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image" Target="../media/image246.wmf"/><Relationship Id="rId7" Type="http://schemas.openxmlformats.org/officeDocument/2006/relationships/image" Target="../media/image250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9.emf"/><Relationship Id="rId5" Type="http://schemas.openxmlformats.org/officeDocument/2006/relationships/image" Target="../media/image248.emf"/><Relationship Id="rId10" Type="http://schemas.openxmlformats.org/officeDocument/2006/relationships/image" Target="../media/image253.wmf"/><Relationship Id="rId4" Type="http://schemas.openxmlformats.org/officeDocument/2006/relationships/image" Target="../media/image247.wmf"/><Relationship Id="rId9" Type="http://schemas.openxmlformats.org/officeDocument/2006/relationships/image" Target="../media/image25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4" Type="http://schemas.openxmlformats.org/officeDocument/2006/relationships/image" Target="../media/image257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wmf"/><Relationship Id="rId1" Type="http://schemas.openxmlformats.org/officeDocument/2006/relationships/image" Target="../media/image25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4" Type="http://schemas.openxmlformats.org/officeDocument/2006/relationships/image" Target="../media/image26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2" Type="http://schemas.openxmlformats.org/officeDocument/2006/relationships/image" Target="../media/image264.wmf"/><Relationship Id="rId1" Type="http://schemas.openxmlformats.org/officeDocument/2006/relationships/image" Target="../media/image265.wmf"/><Relationship Id="rId4" Type="http://schemas.openxmlformats.org/officeDocument/2006/relationships/image" Target="../media/image267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wmf"/><Relationship Id="rId2" Type="http://schemas.openxmlformats.org/officeDocument/2006/relationships/image" Target="../media/image269.wmf"/><Relationship Id="rId1" Type="http://schemas.openxmlformats.org/officeDocument/2006/relationships/image" Target="../media/image268.wmf"/><Relationship Id="rId4" Type="http://schemas.openxmlformats.org/officeDocument/2006/relationships/image" Target="../media/image27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wmf"/><Relationship Id="rId1" Type="http://schemas.openxmlformats.org/officeDocument/2006/relationships/image" Target="../media/image273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281.emf"/><Relationship Id="rId5" Type="http://schemas.openxmlformats.org/officeDocument/2006/relationships/image" Target="../media/image280.emf"/><Relationship Id="rId4" Type="http://schemas.openxmlformats.org/officeDocument/2006/relationships/image" Target="../media/image279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7" Type="http://schemas.openxmlformats.org/officeDocument/2006/relationships/image" Target="../media/image288.wmf"/><Relationship Id="rId2" Type="http://schemas.openxmlformats.org/officeDocument/2006/relationships/image" Target="../media/image283.wmf"/><Relationship Id="rId1" Type="http://schemas.openxmlformats.org/officeDocument/2006/relationships/image" Target="../media/image282.emf"/><Relationship Id="rId6" Type="http://schemas.openxmlformats.org/officeDocument/2006/relationships/image" Target="../media/image287.wmf"/><Relationship Id="rId5" Type="http://schemas.openxmlformats.org/officeDocument/2006/relationships/image" Target="../media/image286.wmf"/><Relationship Id="rId4" Type="http://schemas.openxmlformats.org/officeDocument/2006/relationships/image" Target="../media/image285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wmf"/><Relationship Id="rId1" Type="http://schemas.openxmlformats.org/officeDocument/2006/relationships/image" Target="../media/image290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emf"/><Relationship Id="rId1" Type="http://schemas.openxmlformats.org/officeDocument/2006/relationships/image" Target="../media/image291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wmf"/><Relationship Id="rId1" Type="http://schemas.openxmlformats.org/officeDocument/2006/relationships/image" Target="../media/image294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wmf"/><Relationship Id="rId7" Type="http://schemas.openxmlformats.org/officeDocument/2006/relationships/image" Target="../media/image302.wmf"/><Relationship Id="rId2" Type="http://schemas.openxmlformats.org/officeDocument/2006/relationships/image" Target="../media/image297.wmf"/><Relationship Id="rId1" Type="http://schemas.openxmlformats.org/officeDocument/2006/relationships/image" Target="../media/image296.wmf"/><Relationship Id="rId6" Type="http://schemas.openxmlformats.org/officeDocument/2006/relationships/image" Target="../media/image301.wmf"/><Relationship Id="rId5" Type="http://schemas.openxmlformats.org/officeDocument/2006/relationships/image" Target="../media/image300.wmf"/><Relationship Id="rId4" Type="http://schemas.openxmlformats.org/officeDocument/2006/relationships/image" Target="../media/image299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2" Type="http://schemas.openxmlformats.org/officeDocument/2006/relationships/image" Target="../media/image304.wmf"/><Relationship Id="rId1" Type="http://schemas.openxmlformats.org/officeDocument/2006/relationships/image" Target="../media/image303.wmf"/><Relationship Id="rId4" Type="http://schemas.openxmlformats.org/officeDocument/2006/relationships/image" Target="../media/image306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wmf"/><Relationship Id="rId3" Type="http://schemas.openxmlformats.org/officeDocument/2006/relationships/image" Target="../media/image309.wmf"/><Relationship Id="rId7" Type="http://schemas.openxmlformats.org/officeDocument/2006/relationships/image" Target="../media/image313.wmf"/><Relationship Id="rId2" Type="http://schemas.openxmlformats.org/officeDocument/2006/relationships/image" Target="../media/image308.wmf"/><Relationship Id="rId1" Type="http://schemas.openxmlformats.org/officeDocument/2006/relationships/image" Target="../media/image307.wmf"/><Relationship Id="rId6" Type="http://schemas.openxmlformats.org/officeDocument/2006/relationships/image" Target="../media/image312.wmf"/><Relationship Id="rId5" Type="http://schemas.openxmlformats.org/officeDocument/2006/relationships/image" Target="../media/image311.wmf"/><Relationship Id="rId4" Type="http://schemas.openxmlformats.org/officeDocument/2006/relationships/image" Target="../media/image310.wmf"/><Relationship Id="rId9" Type="http://schemas.openxmlformats.org/officeDocument/2006/relationships/image" Target="../media/image315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3" Type="http://schemas.openxmlformats.org/officeDocument/2006/relationships/image" Target="../media/image318.wmf"/><Relationship Id="rId7" Type="http://schemas.openxmlformats.org/officeDocument/2006/relationships/image" Target="../media/image322.wmf"/><Relationship Id="rId2" Type="http://schemas.openxmlformats.org/officeDocument/2006/relationships/image" Target="../media/image317.wmf"/><Relationship Id="rId1" Type="http://schemas.openxmlformats.org/officeDocument/2006/relationships/image" Target="../media/image316.wmf"/><Relationship Id="rId6" Type="http://schemas.openxmlformats.org/officeDocument/2006/relationships/image" Target="../media/image321.wmf"/><Relationship Id="rId5" Type="http://schemas.openxmlformats.org/officeDocument/2006/relationships/image" Target="../media/image320.wmf"/><Relationship Id="rId4" Type="http://schemas.openxmlformats.org/officeDocument/2006/relationships/image" Target="../media/image319.wmf"/><Relationship Id="rId9" Type="http://schemas.openxmlformats.org/officeDocument/2006/relationships/image" Target="../media/image3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wmf"/><Relationship Id="rId1" Type="http://schemas.openxmlformats.org/officeDocument/2006/relationships/image" Target="../media/image325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wmf"/><Relationship Id="rId2" Type="http://schemas.openxmlformats.org/officeDocument/2006/relationships/image" Target="../media/image328.wmf"/><Relationship Id="rId1" Type="http://schemas.openxmlformats.org/officeDocument/2006/relationships/image" Target="../media/image327.wmf"/><Relationship Id="rId5" Type="http://schemas.openxmlformats.org/officeDocument/2006/relationships/image" Target="../media/image331.wmf"/><Relationship Id="rId4" Type="http://schemas.openxmlformats.org/officeDocument/2006/relationships/image" Target="../media/image3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3-11T17:18:13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27199 10530 0,'0'-17'16,"18"17"62,-1 17-16,-17 1-62,18-18 16,0 18 0,-1 17-1,1-35-15,0 35 16,-1-17 0,19 17-1,-36-17 1,17-1-1,1 19 1,-18-19 0,0 19-1,0-1 1,0 18 15,0 0-15,-18 0-1,-17 0 1,35-36 0,-35 18-1,35-17 1,0 17 0,0-52 93,17-1-109,1 0 16,0-17-1</inkml:trace>
  <inkml:trace contextRef="#ctx0" brushRef="#br0" timeOffset="942.995">27587 10460 0,'0'17'78,"0"1"-78,18-18 16,-18 35-1,17-17 1,19 17 0,-19 18-1,19-17 1,-1-1 0,-17 0-1,-1-17 1,-17-1-16,18 1 15,-18 35 1,18 17 0,-18 1-1,0-18 17,0 0-17,-18 0 1,18-36-1,-18 1 1,1 0 0,-1-18 77,18 17-61</inkml:trace>
  <inkml:trace contextRef="#ctx0" brushRef="#br0" timeOffset="2008.223">27305 10918 0,'18'0'79,"-1"36"-79,1-19 15,0 1-15,-1 0 16,1-1-1,17 19 1,-35-19-16,0 1 16,35-1 15,-17 19-15,0-19-1,17 1 1,-17 0-1,-1-1 17,-17 1-17,35 0 1,-17 35 0,17-36-1,-35 1 1,18-18 31,0 0-32,-18-18 1,35 1 0,0-1-1,1-70 1,-1 17-1,-18 1 1,1 34 0,0 1-1,-18 0 1,0 17 0,0 0 15</inkml:trace>
  <inkml:trace contextRef="#ctx0" brushRef="#br0" timeOffset="2894.058">27252 10636 0,'0'-17'93,"18"17"-93,-1-18 16,1 0-16,0-17 16,35-53 15,-36 35-15,18 0-1,-35 35 1,18 1-1,-18-1 1,18 18 0,-1 0 15,1 0 0,0 0-31,17 0 16,53 35-1,0 1 1,36 34 15,-18-35-15,-36 1 0,-52-36-1</inkml:trace>
  <inkml:trace contextRef="#ctx0" brushRef="#br0" timeOffset="26790.434">3404 16651 0,'0'-18'125,"18"18"-125,0-17 16,-1-18-16,-17-1 15,18-17 17,17 18-17,-17 17 1,-1 1-1,1 17 64,0 0-48,-1 0-31,1 17 15,0-17 1,-18 18-16,35 0 16,-17-18-1,-18 17 17,0 1-17,17-18 1,-17 18-1,0-1 1,18 19 0,-18-19-1,0 18 1,0-17 0,0 0-1,0-1 1,0 19-1,0-1 1,0-17 0,0 17-1,0-18 17,0 1-1,0 0-16,17-1 1,1 1 0,17 17-1,-17-35 1,0 0 0,-1 0-1,1 0 1,17-17-1,-17-1 1,17 0 0,0-17-1,-17 17 17,-18 1-17,18-1 1,-18-17-1,0 17 1,0-17 0,0 17-16,0-17 15,-18 0 1,-17 17 0,17-17-1,-17 0 1,17 17-1,1-17 1,-19 35 0,19-53 15,17 35 0,0 1-15,0-1-1,0 0 1,35-17 15,-17 17-15,17-17 0,-18 35-1,1 0 1,0 0-1,-1 0 48,1 0-16,0 18-47,-1-18 15,1 0 1,-18 17 78,18 1-94,-18 0 15</inkml:trace>
  <inkml:trace contextRef="#ctx0" brushRef="#br0" timeOffset="27944.109">4427 16686 0,'0'0'0,"0"-17"110,-17 17-79,-1 0-16,0 0-15,1 17 16,-1-17 0,1 0-1,17 18 1,-18 0 15,18-1-31,0 1 16,-18 0-1,18-1 1,0 18 0,-17-35 15,17 36-15,0-19-1,0 1 1,0 0-1,17-1 1,1 19 0,17-19-1,-35 1 1,35 0 0,-17-1-1,0-17 1,35 53-1,0-35 1,-1-1 15,1-17-15,-53-17 46,0-1-62,0 0 32,0 1-32</inkml:trace>
  <inkml:trace contextRef="#ctx0" brushRef="#br0" timeOffset="28688.016">4551 16545 0,'0'-17'63,"17"17"-48,1 0 1,17 0-1,18 0 1,-35 0-16,52 0 16,1 0-1,17 0 1,-52 0 0,-19 0-1,1 0 1,-1 0 31,1 0-32,17 0 1,-17 0 0,0 0-1,-1 0 1,-17-18 31</inkml:trace>
  <inkml:trace contextRef="#ctx0" brushRef="#br0" timeOffset="29606.825">4974 16263 0,'-17'0'63,"-1"18"-48,18-1 1,0 1-16,0 0 15,0 17 17,0 0-17,0-17 1,0 17 0,18-17-1,-1 17 1,-17-17-1,18-1 1,-18 19 0,17-19-1,-17 1-15,0-1 16,0 19 0,36-19-1,-36 19 1,17-36-1,-17 17 17,18 1-17,0 17 1,17-17 0,-17-1-1,17 1 1,-18-18-1,1 0 1,0 0 0,35 0-1,-36 0 1,-17-18 78,-17 18-79,-1-17 1,0-1 0</inkml:trace>
  <inkml:trace contextRef="#ctx0" brushRef="#br0" timeOffset="30459.61">4727 16298 0,'-17'0'31,"-1"0"-16,0 0 1,1 0 0,17 18-1,-18 0 1,18-1 0,0 1-1,0 35 1,0-18-1,18 36 1,-18 17 0,17-53-1,19 0 1,-19-17 0,-17 0-16,18-1 15,17 1 1,-17 0 15,-1 17-15,1-18-1,0 1 1,17 0 0,0-18-1,53 53 1,-35-36-1,-35 1 1</inkml:trace>
  <inkml:trace contextRef="#ctx0" brushRef="#br0" timeOffset="31644.282">5539 16228 0,'0'-18'16,"0"36"109,0-1-110,0 1 1,0 0-16,17-18 15,1 17-15,-18 1 16,35 17 0,-17-17-1,17 35 1,-35-36 0,18 1 15,-1-18-16,-17 35 1,0-17 0,0 17-1,0 1 1,-17-19 0,-1 18-1,-17 36 1,17-36-1,-17 1 1,0 16 0,35-34 31,-18-18-47,18 18 15,0-1 16,-18-17-15</inkml:trace>
  <inkml:trace contextRef="#ctx0" brushRef="#br0" timeOffset="32350.621">5856 16598 0,'18'0'125,"35"0"-125,0 0 16,-36 0-16,1-17 16,-1 17-1</inkml:trace>
  <inkml:trace contextRef="#ctx0" brushRef="#br0" timeOffset="32938.049">5874 16792 0,'0'0'0,"17"0"78,1 0-62,35 0-1,-18 0-15,0 0 16,18 0 0,0 0-1,-35 0 1,17 0 0,-17 0-1</inkml:trace>
  <inkml:trace contextRef="#ctx0" brushRef="#br0" timeOffset="39958.237">16739 16704 0,'18'0'63,"0"0"-63,-1 0 15,1-18 1,-1 18 0,1 0-16,0 0 31,17 0-16,-17 0 1,35 0 0,-18 0-1,53-17 1,-35 17 0,-18 0-1,-17-18 1,17 18-1,-17 0 95,-1 0-95</inkml:trace>
  <inkml:trace contextRef="#ctx0" brushRef="#br0" timeOffset="40914.98">16898 16898 0,'18'0'140,"-1"0"-124,1 0-1,17 0 1,-17 0 0,17 0-1,0 0 1,-17 0 0,17 0 15,-17 0-16,17 0 1,1 0 0,-19 0-1,18 0 1,-35-18-16,18 18 16,17 0-16,-17-17 15,0 17 1,-1 0-1,-17-18 126</inkml:trace>
  <inkml:trace contextRef="#ctx0" brushRef="#br0" timeOffset="42154.634">17145 16510 0,'18'0'94,"-1"18"-79,1-18 1,0 17-16,-1 1 16,18 0-1,18 17 1,-17-18-16,-1 1 15,-17 17 1,17-17 0,-18 0-1,1-18 17,-18 17-17,35 19 1,-17-19-1,0 1-15,-1-18 16,-17 17 0,0 1 93,-17 0-93,17-1-1,-18 1-15,-17 0 32,17-1-17,0 19 1,-17-19-1,18 1-15,17 0 16,-18 17 0,0-18-1,18 1 1,-35 0 0</inkml:trace>
  <inkml:trace contextRef="#ctx0" brushRef="#br0" timeOffset="69962.683">19050 17339 0,'-18'0'47,"1"0"-31,-1 0-1,0 0-15,-17 0 16,-71 0 0,0 0-1,18-18 1,-18-17-1,71 17-15,-35 1 16,-1-1 15,-17-17-15,53 0 0,-36 17-1,36-17 1,17 17-1,-17-17 1,0 0 0,17 17-1,0 0 1,-17 1 0,17-19-1,1 19 1,-19-19-1,19 19 1,-1-36 15,18 18-15,0-18 0,-17 0-1,-19 0 1,36 0-1,-17 18 1,17-18 0,0 17-1,0 1 1,17 18 0,1-1-1,17-17 1,-17 17-1,17-17 1,18 17 15,35-35-15,-17 18 0,35 17-1,-36-17 1,36 17-1,-35 1 1,-1-1 0,-35 18-1,1 0 1,34 0 0,18 0-1,18 0 1,-53 35-1,0-17 1,-18 17 15,1 0-15,-19-17 0,36 17-1,0-17 1,18 17-1,-1 1 1,-52-19 0,17 19-1,0-1 1,-17-18 0,17 54-1,1 17 1,-19-17-1,1 17 17,0 0-17,-18 0 1,0 1 0,-18-19-1,-17-35 1,17-17-1,0-18 1,18 18 0,-17-18-1,34-36 95,1 19-95,-18-1-15</inkml:trace>
  <inkml:trace contextRef="#ctx0" brushRef="#br0" timeOffset="72176.173">19456 15998 0,'17'-17'31,"1"-18"63,0-18-94,-1 53 16,19-53-1,16-18 1,1 1 0,-17 34-1,17 1 1,-53 17-16,35 1 15,-18-19 1,19 19 0,-19-1-1,19-17 1,-19 17 0,19-17-1,-1 0 1,-18 17-1,1-17 17,17 17-17,-17 1 1,17-19 0,-17 19-1,17-19 1,1 19-1,-19-19 1,18 19 0,-35-1-1,18-17 1,0 17 0,17-17-1,-17 17 1,17-17-1,-35 0 17,18 17-17,-18 0 1,17 1 31,-17-1 0,-17 18 109,-1 0-125,0 0-15,1 0-1,-1 18 1,0-1 0,1 1-1,-1-18 1,18 18 0,-18-1-1,1-17 1,17 18 15,-18 0 47,18-1-47,0 1 1,18 0-17,-1-18-15,19 35 16,-1-17 0,0-1-1,-17-17 16,0 18-15,-1-18 0,1 17-1,-1-17 1,1 0 15,0 0 0,-1 0-15,-17-17 0,0-1-1,0 1 1,0-1 0,0 0-1,0 1 16,0-1-15,0 0 0,-17 1-16,-1-1 15,-17 0 1,17-17 0,18 17-1,18 18 157</inkml:trace>
  <inkml:trace contextRef="#ctx0" brushRef="#br0" timeOffset="72968.543">20514 14922 0,'18'0'140,"35"0"-93,-18 0-47,18 0 16,0 0-16,-18 0 15,71 0 1,-53 0 0,-18 0-16,-17 0 15,-1 0 16,19 0-15,-19 0 0,18 0-1,1 0 1,-19 0 0,19 0-1,34 0 1,-35 0-1,-17 0 1,0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3-11T17:19:59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7073 13652 0,'18'0'109,"-1"-17"-93,1 17-16,17 0 15,1 0 1,-19 0 0,19 0-1,-19 0 1,18 0 0,-17 0-1,17 0 1,1 0 15,-1 0-15,-17 0-1,17 0 1,-17 0 0,34 0-1,-34 0 1,0 0-1,17 0 1,0 0 0,1 0-1,-1 0 1,18 0 0,0 0-1,-36 0 1,1 0 15,0 0 0,-1 0-31,1 0 16</inkml:trace>
  <inkml:trace contextRef="#ctx0" brushRef="#br0" timeOffset="1247.147">10566 13441 0,'17'0'16,"19"0"62,17 0-62,-36 0-1,54 0 1,17 0 0,-35 0-16,0 0 15,-36 0 1,19 0 0,-19 0 62,1 0-63,0 0 1,-1 0-16,1 0 16,-1 0-1,1 0 1,0 0 31,-1-18-32,1 18 1</inkml:trace>
  <inkml:trace contextRef="#ctx0" brushRef="#br0" timeOffset="2329.519">16422 13688 0,'0'-18'31,"35"18"79,0 0-95,18 0-15,0 0 16,53 0-1,17 0 1,19 0 0,52 18-1,0-1 1,-36-17 0,-34 0-1,-106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7637BA-5A56-4E9C-9F6C-3637472E4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5F1B035-3104-432A-B880-A324AEEC0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EC8876-784A-4817-A1AB-9089D0A2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AAD69B-53D8-411B-A336-35BE03D3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081E62-EA6E-44C7-87E4-7D98A3D6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7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F646A8-C820-4BE9-8645-7AA8EAE9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37D1319-DA3D-4F45-9EB9-98AC24071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8A5FD8-2FA8-4B05-8F8C-98F435F7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BEB979-8649-4CBB-8E28-D4C24E26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A5221A-CC63-4B18-934D-E09096B1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4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ED8904D-31E5-4CF5-80DD-8FF8853CD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EC83D7E-9455-40FF-B668-FFF237E6B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42487D-6A3C-492E-95A0-7765EA6A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5103A9-4B98-4B8D-97B7-377BDDF4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104ACF-7762-484D-9F71-893610EA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05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513C8F-D0DF-4DB9-8BD1-E393DE7F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8CC326-D5B9-437B-9B02-49150880A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C9A05B-DF84-4D15-B072-BD9099C7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9CAF22-D339-4225-BC22-6DAC56A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A511DA-FC80-49C1-B5E9-B072FE6A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10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654ABA-C37D-4809-87C4-06F8206A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A0078F-7B31-4A24-9CBE-6FC86B94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A69064-0E77-4343-BECB-3CE6549F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FFE7C2-116D-4597-A4C9-537AAF22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CC93D6-8C8C-4392-B11B-19E4D2CC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75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D93C99-6039-42D9-883A-7596D306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53D5F4-E0E6-4DAE-B7AF-91F36ECC4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20BB563-8F87-412D-A6FE-878D8CC04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EC3D4F-7B7C-41A8-BBCE-B7CBFDB5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7F9BA1-176E-4284-86AB-C623791A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4221F3-B4C9-408E-8AB0-96240AB9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14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A3D392-974A-4995-A4A4-8056AFD6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62BEC9-AD4A-44E6-8102-59F8B6C6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4EC357B-9A7D-47D4-B64B-610466E5C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4637929-E667-48F1-B031-979BD4438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6E32DE1-7C24-408F-8B06-79FD7487E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74E087E-DEE0-4CA7-9614-09EEFC35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19D396C-ECB6-4175-9A04-B7BBD867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5D09757-F983-41F3-A3A4-3890421E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94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41C1B9-F9C4-4AB2-9118-6BB900C9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2FB42BB-BE63-4728-8CDE-973C4654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CFA37B7-AA7C-45F1-B95C-71C3528B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F74ACC-1BE2-4D3B-9836-D08EDD25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21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381716F-B574-4554-B94B-C35E1ED4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5357CCC-0E6E-4584-A264-9E197A69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7CBD32-66F1-45A6-9F91-FE354EA9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88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84E23-362F-4B73-A3DC-468970BF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58FB11-6C5E-4A9B-A04D-A72DBC00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ECE27F-2A11-4CE2-8109-F1982CD93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DC564C3-E43A-4BB6-91B7-EB8C4AF3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F6EA71-8101-46D0-AE11-8CCAC225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1E1B277-5141-41F3-BDFF-F41C46B7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15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E3DC8E-6D7C-46A6-AD20-2EF574AF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3C08D4E-1F96-4926-9AC9-8CFFEE137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F8162C9-5444-4F8B-9DE8-3B95E48C9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0FBA00F-80BD-43DE-B671-5C59B61D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A82A20-0AFD-4865-9B9E-B6A48BB6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E44125-EDC7-4F67-8F7C-140EDB9B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52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412DF8B-FA9B-43A8-B750-82140D13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84AA69-9168-4398-8048-03D3333DC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C29D75-E078-404B-A558-257F05E0F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F9DC-13CD-4460-B195-D621FDC05D0D}" type="datetimeFigureOut">
              <a:rPr lang="zh-TW" altLang="en-US" smtClean="0"/>
              <a:t>2022/3/12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FAAF0F-2014-4A4A-80F5-E593AE9CF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E397E6-D5B2-48CC-9246-C35C10769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02FD-1D96-45FE-B854-B3DFD6513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28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4.jpe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image" Target="../media/image32.jpe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8.wmf"/><Relationship Id="rId3" Type="http://schemas.openxmlformats.org/officeDocument/2006/relationships/image" Target="../media/image39.jpe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7.wmf"/><Relationship Id="rId5" Type="http://schemas.openxmlformats.org/officeDocument/2006/relationships/image" Target="../media/image41.jpe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40.jpeg"/><Relationship Id="rId9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4.jpeg"/><Relationship Id="rId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80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10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2.wmf"/><Relationship Id="rId11" Type="http://schemas.openxmlformats.org/officeDocument/2006/relationships/image" Target="../media/image106.jpeg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05.jpeg"/><Relationship Id="rId4" Type="http://schemas.openxmlformats.org/officeDocument/2006/relationships/image" Target="../media/image101.wmf"/><Relationship Id="rId9" Type="http://schemas.openxmlformats.org/officeDocument/2006/relationships/image" Target="../media/image10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oleObject" Target="../embeddings/oleObject89.bin"/><Relationship Id="rId7" Type="http://schemas.openxmlformats.org/officeDocument/2006/relationships/image" Target="../media/image10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07.wmf"/><Relationship Id="rId9" Type="http://schemas.openxmlformats.org/officeDocument/2006/relationships/image" Target="../media/image11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9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11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0.wmf"/><Relationship Id="rId11" Type="http://schemas.openxmlformats.org/officeDocument/2006/relationships/image" Target="../media/image123.jpeg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0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oleObject" Target="../embeddings/oleObject102.bin"/><Relationship Id="rId7" Type="http://schemas.openxmlformats.org/officeDocument/2006/relationships/image" Target="../media/image1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25.wmf"/><Relationship Id="rId9" Type="http://schemas.openxmlformats.org/officeDocument/2006/relationships/image" Target="../media/image12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1.wmf"/><Relationship Id="rId11" Type="http://schemas.openxmlformats.org/officeDocument/2006/relationships/image" Target="../media/image134.jpeg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0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2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4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4.wmf"/><Relationship Id="rId11" Type="http://schemas.openxmlformats.org/officeDocument/2006/relationships/image" Target="../media/image147.jpeg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1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eg"/><Relationship Id="rId3" Type="http://schemas.openxmlformats.org/officeDocument/2006/relationships/oleObject" Target="../embeddings/oleObject119.bin"/><Relationship Id="rId7" Type="http://schemas.openxmlformats.org/officeDocument/2006/relationships/image" Target="../media/image1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4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56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2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132.bin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1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1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9.wmf"/><Relationship Id="rId11" Type="http://schemas.openxmlformats.org/officeDocument/2006/relationships/image" Target="../media/image167.jpeg"/><Relationship Id="rId5" Type="http://schemas.openxmlformats.org/officeDocument/2006/relationships/oleObject" Target="../embeddings/oleObject127.bin"/><Relationship Id="rId15" Type="http://schemas.openxmlformats.org/officeDocument/2006/relationships/image" Target="../media/image162.wmf"/><Relationship Id="rId10" Type="http://schemas.openxmlformats.org/officeDocument/2006/relationships/image" Target="../media/image166.jpeg"/><Relationship Id="rId19" Type="http://schemas.openxmlformats.org/officeDocument/2006/relationships/image" Target="../media/image164.wmf"/><Relationship Id="rId4" Type="http://schemas.openxmlformats.org/officeDocument/2006/relationships/image" Target="../media/image158.wmf"/><Relationship Id="rId9" Type="http://schemas.openxmlformats.org/officeDocument/2006/relationships/image" Target="../media/image165.jpeg"/><Relationship Id="rId14" Type="http://schemas.openxmlformats.org/officeDocument/2006/relationships/oleObject" Target="../embeddings/oleObject13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image" Target="../media/image171.wmf"/><Relationship Id="rId18" Type="http://schemas.openxmlformats.org/officeDocument/2006/relationships/oleObject" Target="../embeddings/oleObject139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1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8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9.wmf"/><Relationship Id="rId11" Type="http://schemas.openxmlformats.org/officeDocument/2006/relationships/image" Target="../media/image177.jpeg"/><Relationship Id="rId5" Type="http://schemas.openxmlformats.org/officeDocument/2006/relationships/oleObject" Target="../embeddings/oleObject134.bin"/><Relationship Id="rId15" Type="http://schemas.openxmlformats.org/officeDocument/2006/relationships/image" Target="../media/image172.wmf"/><Relationship Id="rId10" Type="http://schemas.openxmlformats.org/officeDocument/2006/relationships/image" Target="../media/image176.jpeg"/><Relationship Id="rId19" Type="http://schemas.openxmlformats.org/officeDocument/2006/relationships/image" Target="../media/image174.wmf"/><Relationship Id="rId4" Type="http://schemas.openxmlformats.org/officeDocument/2006/relationships/image" Target="../media/image168.wmf"/><Relationship Id="rId9" Type="http://schemas.openxmlformats.org/officeDocument/2006/relationships/image" Target="../media/image175.jpeg"/><Relationship Id="rId14" Type="http://schemas.openxmlformats.org/officeDocument/2006/relationships/oleObject" Target="../embeddings/oleObject13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85.wmf"/><Relationship Id="rId3" Type="http://schemas.openxmlformats.org/officeDocument/2006/relationships/oleObject" Target="../embeddings/oleObject140.bin"/><Relationship Id="rId21" Type="http://schemas.openxmlformats.org/officeDocument/2006/relationships/image" Target="../media/image188.jpeg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82.wmf"/><Relationship Id="rId17" Type="http://schemas.openxmlformats.org/officeDocument/2006/relationships/oleObject" Target="../embeddings/oleObject1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4.wmf"/><Relationship Id="rId20" Type="http://schemas.openxmlformats.org/officeDocument/2006/relationships/image" Target="../media/image187.jpeg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10" Type="http://schemas.openxmlformats.org/officeDocument/2006/relationships/image" Target="../media/image181.wmf"/><Relationship Id="rId19" Type="http://schemas.openxmlformats.org/officeDocument/2006/relationships/image" Target="../media/image186.jpeg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8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93.wmf"/><Relationship Id="rId17" Type="http://schemas.openxmlformats.org/officeDocument/2006/relationships/image" Target="../media/image19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5.e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192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9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9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image" Target="../media/image204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01.wmf"/><Relationship Id="rId11" Type="http://schemas.openxmlformats.org/officeDocument/2006/relationships/image" Target="../media/image205.jpeg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203.wmf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16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12.jpeg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2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4.bin"/><Relationship Id="rId15" Type="http://schemas.openxmlformats.org/officeDocument/2006/relationships/image" Target="../media/image211.wmf"/><Relationship Id="rId10" Type="http://schemas.openxmlformats.org/officeDocument/2006/relationships/image" Target="../media/image209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166.bin"/><Relationship Id="rId14" Type="http://schemas.openxmlformats.org/officeDocument/2006/relationships/oleObject" Target="../embeddings/oleObject16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oleObject" Target="../embeddings/oleObject174.bin"/><Relationship Id="rId18" Type="http://schemas.openxmlformats.org/officeDocument/2006/relationships/image" Target="../media/image220.wmf"/><Relationship Id="rId3" Type="http://schemas.openxmlformats.org/officeDocument/2006/relationships/oleObject" Target="../embeddings/oleObject169.bin"/><Relationship Id="rId21" Type="http://schemas.openxmlformats.org/officeDocument/2006/relationships/image" Target="../media/image221.wmf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217.wmf"/><Relationship Id="rId17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9.emf"/><Relationship Id="rId20" Type="http://schemas.openxmlformats.org/officeDocument/2006/relationships/oleObject" Target="../embeddings/oleObject177.bin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10" Type="http://schemas.openxmlformats.org/officeDocument/2006/relationships/image" Target="../media/image216.wmf"/><Relationship Id="rId19" Type="http://schemas.openxmlformats.org/officeDocument/2006/relationships/image" Target="../media/image222.jpeg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218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jpeg"/><Relationship Id="rId3" Type="http://schemas.openxmlformats.org/officeDocument/2006/relationships/oleObject" Target="../embeddings/oleObject178.bin"/><Relationship Id="rId7" Type="http://schemas.openxmlformats.org/officeDocument/2006/relationships/image" Target="../media/image2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24.w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22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7" Type="http://schemas.openxmlformats.org/officeDocument/2006/relationships/image" Target="../media/image2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28.e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22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13" Type="http://schemas.openxmlformats.org/officeDocument/2006/relationships/image" Target="../media/image236.jpeg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2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31.wmf"/><Relationship Id="rId11" Type="http://schemas.openxmlformats.org/officeDocument/2006/relationships/image" Target="../media/image234.jpeg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233.wmf"/><Relationship Id="rId4" Type="http://schemas.openxmlformats.org/officeDocument/2006/relationships/image" Target="../media/image230.wmf"/><Relationship Id="rId9" Type="http://schemas.openxmlformats.org/officeDocument/2006/relationships/oleObject" Target="../embeddings/oleObject18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238.jpeg"/><Relationship Id="rId4" Type="http://schemas.openxmlformats.org/officeDocument/2006/relationships/image" Target="../media/image237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jpeg"/><Relationship Id="rId3" Type="http://schemas.openxmlformats.org/officeDocument/2006/relationships/oleObject" Target="../embeddings/oleObject187.bin"/><Relationship Id="rId7" Type="http://schemas.openxmlformats.org/officeDocument/2006/relationships/image" Target="../media/image2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40.wmf"/><Relationship Id="rId5" Type="http://schemas.openxmlformats.org/officeDocument/2006/relationships/oleObject" Target="../embeddings/oleObject188.bin"/><Relationship Id="rId4" Type="http://schemas.openxmlformats.org/officeDocument/2006/relationships/image" Target="../media/image239.wmf"/><Relationship Id="rId9" Type="http://schemas.openxmlformats.org/officeDocument/2006/relationships/image" Target="../media/image243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251.wmf"/><Relationship Id="rId3" Type="http://schemas.openxmlformats.org/officeDocument/2006/relationships/oleObject" Target="../embeddings/oleObject189.bin"/><Relationship Id="rId21" Type="http://schemas.openxmlformats.org/officeDocument/2006/relationships/oleObject" Target="../embeddings/oleObject198.bin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248.emf"/><Relationship Id="rId17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0.wmf"/><Relationship Id="rId20" Type="http://schemas.openxmlformats.org/officeDocument/2006/relationships/image" Target="../media/image252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90.bin"/><Relationship Id="rId15" Type="http://schemas.openxmlformats.org/officeDocument/2006/relationships/oleObject" Target="../embeddings/oleObject195.bin"/><Relationship Id="rId10" Type="http://schemas.openxmlformats.org/officeDocument/2006/relationships/image" Target="../media/image247.wmf"/><Relationship Id="rId19" Type="http://schemas.openxmlformats.org/officeDocument/2006/relationships/oleObject" Target="../embeddings/oleObject197.bin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249.emf"/><Relationship Id="rId22" Type="http://schemas.openxmlformats.org/officeDocument/2006/relationships/image" Target="../media/image25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55.wmf"/><Relationship Id="rId5" Type="http://schemas.openxmlformats.org/officeDocument/2006/relationships/oleObject" Target="../embeddings/oleObject200.bin"/><Relationship Id="rId10" Type="http://schemas.openxmlformats.org/officeDocument/2006/relationships/image" Target="../media/image257.emf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20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emf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59.wmf"/><Relationship Id="rId5" Type="http://schemas.openxmlformats.org/officeDocument/2006/relationships/oleObject" Target="../embeddings/oleObject204.bin"/><Relationship Id="rId4" Type="http://schemas.openxmlformats.org/officeDocument/2006/relationships/image" Target="../media/image25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13" Type="http://schemas.openxmlformats.org/officeDocument/2006/relationships/oleObject" Target="../embeddings/oleObject212.bin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8.bin"/><Relationship Id="rId12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62.wmf"/><Relationship Id="rId11" Type="http://schemas.openxmlformats.org/officeDocument/2006/relationships/image" Target="../media/image264.wmf"/><Relationship Id="rId5" Type="http://schemas.openxmlformats.org/officeDocument/2006/relationships/oleObject" Target="../embeddings/oleObject207.bin"/><Relationship Id="rId10" Type="http://schemas.openxmlformats.org/officeDocument/2006/relationships/oleObject" Target="../embeddings/oleObject210.bin"/><Relationship Id="rId4" Type="http://schemas.openxmlformats.org/officeDocument/2006/relationships/image" Target="../media/image261.wmf"/><Relationship Id="rId9" Type="http://schemas.openxmlformats.org/officeDocument/2006/relationships/oleObject" Target="../embeddings/oleObject209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3" Type="http://schemas.openxmlformats.org/officeDocument/2006/relationships/oleObject" Target="../embeddings/oleObject213.bin"/><Relationship Id="rId7" Type="http://schemas.openxmlformats.org/officeDocument/2006/relationships/oleObject" Target="../embeddings/oleObject2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64.wmf"/><Relationship Id="rId5" Type="http://schemas.openxmlformats.org/officeDocument/2006/relationships/oleObject" Target="../embeddings/oleObject214.bin"/><Relationship Id="rId10" Type="http://schemas.openxmlformats.org/officeDocument/2006/relationships/image" Target="../media/image267.wmf"/><Relationship Id="rId4" Type="http://schemas.openxmlformats.org/officeDocument/2006/relationships/image" Target="../media/image265.wmf"/><Relationship Id="rId9" Type="http://schemas.openxmlformats.org/officeDocument/2006/relationships/oleObject" Target="../embeddings/oleObject216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3" Type="http://schemas.openxmlformats.org/officeDocument/2006/relationships/oleObject" Target="../embeddings/oleObject217.bin"/><Relationship Id="rId7" Type="http://schemas.openxmlformats.org/officeDocument/2006/relationships/image" Target="../media/image27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69.wmf"/><Relationship Id="rId11" Type="http://schemas.openxmlformats.org/officeDocument/2006/relationships/image" Target="../media/image271.wmf"/><Relationship Id="rId5" Type="http://schemas.openxmlformats.org/officeDocument/2006/relationships/oleObject" Target="../embeddings/oleObject218.bin"/><Relationship Id="rId10" Type="http://schemas.openxmlformats.org/officeDocument/2006/relationships/oleObject" Target="../embeddings/oleObject220.bin"/><Relationship Id="rId4" Type="http://schemas.openxmlformats.org/officeDocument/2006/relationships/image" Target="../media/image268.wmf"/><Relationship Id="rId9" Type="http://schemas.openxmlformats.org/officeDocument/2006/relationships/image" Target="../media/image27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1.bin"/><Relationship Id="rId7" Type="http://schemas.openxmlformats.org/officeDocument/2006/relationships/image" Target="../media/image2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74.wmf"/><Relationship Id="rId5" Type="http://schemas.openxmlformats.org/officeDocument/2006/relationships/oleObject" Target="../embeddings/oleObject222.bin"/><Relationship Id="rId4" Type="http://schemas.openxmlformats.org/officeDocument/2006/relationships/image" Target="../media/image273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emf"/><Relationship Id="rId13" Type="http://schemas.openxmlformats.org/officeDocument/2006/relationships/oleObject" Target="../embeddings/oleObject228.bin"/><Relationship Id="rId3" Type="http://schemas.openxmlformats.org/officeDocument/2006/relationships/oleObject" Target="../embeddings/oleObject223.bin"/><Relationship Id="rId7" Type="http://schemas.openxmlformats.org/officeDocument/2006/relationships/oleObject" Target="../embeddings/oleObject225.bin"/><Relationship Id="rId12" Type="http://schemas.openxmlformats.org/officeDocument/2006/relationships/image" Target="../media/image28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77.wmf"/><Relationship Id="rId11" Type="http://schemas.openxmlformats.org/officeDocument/2006/relationships/oleObject" Target="../embeddings/oleObject227.bin"/><Relationship Id="rId5" Type="http://schemas.openxmlformats.org/officeDocument/2006/relationships/oleObject" Target="../embeddings/oleObject224.bin"/><Relationship Id="rId10" Type="http://schemas.openxmlformats.org/officeDocument/2006/relationships/image" Target="../media/image279.emf"/><Relationship Id="rId4" Type="http://schemas.openxmlformats.org/officeDocument/2006/relationships/image" Target="../media/image276.wmf"/><Relationship Id="rId9" Type="http://schemas.openxmlformats.org/officeDocument/2006/relationships/oleObject" Target="../embeddings/oleObject226.bin"/><Relationship Id="rId14" Type="http://schemas.openxmlformats.org/officeDocument/2006/relationships/image" Target="../media/image281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13" Type="http://schemas.openxmlformats.org/officeDocument/2006/relationships/oleObject" Target="../embeddings/oleObject234.bin"/><Relationship Id="rId18" Type="http://schemas.openxmlformats.org/officeDocument/2006/relationships/image" Target="../media/image289.emf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12" Type="http://schemas.openxmlformats.org/officeDocument/2006/relationships/image" Target="../media/image286.wmf"/><Relationship Id="rId17" Type="http://schemas.openxmlformats.org/officeDocument/2006/relationships/customXml" Target="../ink/ink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8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83.wmf"/><Relationship Id="rId11" Type="http://schemas.openxmlformats.org/officeDocument/2006/relationships/oleObject" Target="../embeddings/oleObject233.bin"/><Relationship Id="rId5" Type="http://schemas.openxmlformats.org/officeDocument/2006/relationships/oleObject" Target="../embeddings/oleObject230.bin"/><Relationship Id="rId15" Type="http://schemas.openxmlformats.org/officeDocument/2006/relationships/oleObject" Target="../embeddings/oleObject235.bin"/><Relationship Id="rId10" Type="http://schemas.openxmlformats.org/officeDocument/2006/relationships/image" Target="../media/image285.wmf"/><Relationship Id="rId4" Type="http://schemas.openxmlformats.org/officeDocument/2006/relationships/image" Target="../media/image282.emf"/><Relationship Id="rId9" Type="http://schemas.openxmlformats.org/officeDocument/2006/relationships/oleObject" Target="../embeddings/oleObject232.bin"/><Relationship Id="rId14" Type="http://schemas.openxmlformats.org/officeDocument/2006/relationships/image" Target="../media/image287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emf"/><Relationship Id="rId3" Type="http://schemas.openxmlformats.org/officeDocument/2006/relationships/oleObject" Target="../embeddings/oleObject236.bin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91.wmf"/><Relationship Id="rId5" Type="http://schemas.openxmlformats.org/officeDocument/2006/relationships/oleObject" Target="../embeddings/oleObject237.bin"/><Relationship Id="rId4" Type="http://schemas.openxmlformats.org/officeDocument/2006/relationships/image" Target="../media/image290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93.emf"/><Relationship Id="rId5" Type="http://schemas.openxmlformats.org/officeDocument/2006/relationships/oleObject" Target="../embeddings/oleObject239.bin"/><Relationship Id="rId4" Type="http://schemas.openxmlformats.org/officeDocument/2006/relationships/image" Target="../media/image291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95.wmf"/><Relationship Id="rId5" Type="http://schemas.openxmlformats.org/officeDocument/2006/relationships/oleObject" Target="../embeddings/oleObject241.bin"/><Relationship Id="rId4" Type="http://schemas.openxmlformats.org/officeDocument/2006/relationships/image" Target="../media/image294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wmf"/><Relationship Id="rId13" Type="http://schemas.openxmlformats.org/officeDocument/2006/relationships/oleObject" Target="../embeddings/oleObject247.bin"/><Relationship Id="rId3" Type="http://schemas.openxmlformats.org/officeDocument/2006/relationships/oleObject" Target="../embeddings/oleObject242.bin"/><Relationship Id="rId7" Type="http://schemas.openxmlformats.org/officeDocument/2006/relationships/oleObject" Target="../embeddings/oleObject244.bin"/><Relationship Id="rId12" Type="http://schemas.openxmlformats.org/officeDocument/2006/relationships/image" Target="../media/image30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2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97.wmf"/><Relationship Id="rId11" Type="http://schemas.openxmlformats.org/officeDocument/2006/relationships/oleObject" Target="../embeddings/oleObject246.bin"/><Relationship Id="rId5" Type="http://schemas.openxmlformats.org/officeDocument/2006/relationships/oleObject" Target="../embeddings/oleObject243.bin"/><Relationship Id="rId15" Type="http://schemas.openxmlformats.org/officeDocument/2006/relationships/oleObject" Target="../embeddings/oleObject248.bin"/><Relationship Id="rId10" Type="http://schemas.openxmlformats.org/officeDocument/2006/relationships/image" Target="../media/image299.wmf"/><Relationship Id="rId4" Type="http://schemas.openxmlformats.org/officeDocument/2006/relationships/image" Target="../media/image296.wmf"/><Relationship Id="rId9" Type="http://schemas.openxmlformats.org/officeDocument/2006/relationships/oleObject" Target="../embeddings/oleObject245.bin"/><Relationship Id="rId14" Type="http://schemas.openxmlformats.org/officeDocument/2006/relationships/image" Target="../media/image301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wmf"/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304.wmf"/><Relationship Id="rId5" Type="http://schemas.openxmlformats.org/officeDocument/2006/relationships/oleObject" Target="../embeddings/oleObject250.bin"/><Relationship Id="rId10" Type="http://schemas.openxmlformats.org/officeDocument/2006/relationships/image" Target="../media/image306.wmf"/><Relationship Id="rId4" Type="http://schemas.openxmlformats.org/officeDocument/2006/relationships/image" Target="../media/image303.wmf"/><Relationship Id="rId9" Type="http://schemas.openxmlformats.org/officeDocument/2006/relationships/oleObject" Target="../embeddings/oleObject252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wmf"/><Relationship Id="rId13" Type="http://schemas.openxmlformats.org/officeDocument/2006/relationships/oleObject" Target="../embeddings/oleObject258.bin"/><Relationship Id="rId18" Type="http://schemas.openxmlformats.org/officeDocument/2006/relationships/image" Target="../media/image314.wmf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5.bin"/><Relationship Id="rId12" Type="http://schemas.openxmlformats.org/officeDocument/2006/relationships/image" Target="../media/image311.wmf"/><Relationship Id="rId17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3.wmf"/><Relationship Id="rId20" Type="http://schemas.openxmlformats.org/officeDocument/2006/relationships/image" Target="../media/image315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308.wmf"/><Relationship Id="rId11" Type="http://schemas.openxmlformats.org/officeDocument/2006/relationships/oleObject" Target="../embeddings/oleObject257.bin"/><Relationship Id="rId5" Type="http://schemas.openxmlformats.org/officeDocument/2006/relationships/oleObject" Target="../embeddings/oleObject254.bin"/><Relationship Id="rId15" Type="http://schemas.openxmlformats.org/officeDocument/2006/relationships/oleObject" Target="../embeddings/oleObject259.bin"/><Relationship Id="rId10" Type="http://schemas.openxmlformats.org/officeDocument/2006/relationships/image" Target="../media/image310.wmf"/><Relationship Id="rId19" Type="http://schemas.openxmlformats.org/officeDocument/2006/relationships/oleObject" Target="../embeddings/oleObject261.bin"/><Relationship Id="rId4" Type="http://schemas.openxmlformats.org/officeDocument/2006/relationships/image" Target="../media/image307.wmf"/><Relationship Id="rId9" Type="http://schemas.openxmlformats.org/officeDocument/2006/relationships/oleObject" Target="../embeddings/oleObject256.bin"/><Relationship Id="rId14" Type="http://schemas.openxmlformats.org/officeDocument/2006/relationships/image" Target="../media/image312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wmf"/><Relationship Id="rId13" Type="http://schemas.openxmlformats.org/officeDocument/2006/relationships/oleObject" Target="../embeddings/oleObject267.bin"/><Relationship Id="rId18" Type="http://schemas.openxmlformats.org/officeDocument/2006/relationships/image" Target="../media/image323.wmf"/><Relationship Id="rId3" Type="http://schemas.openxmlformats.org/officeDocument/2006/relationships/oleObject" Target="../embeddings/oleObject262.bin"/><Relationship Id="rId7" Type="http://schemas.openxmlformats.org/officeDocument/2006/relationships/oleObject" Target="../embeddings/oleObject264.bin"/><Relationship Id="rId12" Type="http://schemas.openxmlformats.org/officeDocument/2006/relationships/image" Target="../media/image320.wmf"/><Relationship Id="rId17" Type="http://schemas.openxmlformats.org/officeDocument/2006/relationships/oleObject" Target="../embeddings/oleObject2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2.wmf"/><Relationship Id="rId20" Type="http://schemas.openxmlformats.org/officeDocument/2006/relationships/image" Target="../media/image324.wmf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17.wmf"/><Relationship Id="rId11" Type="http://schemas.openxmlformats.org/officeDocument/2006/relationships/oleObject" Target="../embeddings/oleObject266.bin"/><Relationship Id="rId5" Type="http://schemas.openxmlformats.org/officeDocument/2006/relationships/oleObject" Target="../embeddings/oleObject263.bin"/><Relationship Id="rId15" Type="http://schemas.openxmlformats.org/officeDocument/2006/relationships/oleObject" Target="../embeddings/oleObject268.bin"/><Relationship Id="rId10" Type="http://schemas.openxmlformats.org/officeDocument/2006/relationships/image" Target="../media/image319.wmf"/><Relationship Id="rId19" Type="http://schemas.openxmlformats.org/officeDocument/2006/relationships/oleObject" Target="../embeddings/oleObject270.bin"/><Relationship Id="rId4" Type="http://schemas.openxmlformats.org/officeDocument/2006/relationships/image" Target="../media/image316.wmf"/><Relationship Id="rId9" Type="http://schemas.openxmlformats.org/officeDocument/2006/relationships/oleObject" Target="../embeddings/oleObject265.bin"/><Relationship Id="rId14" Type="http://schemas.openxmlformats.org/officeDocument/2006/relationships/image" Target="../media/image3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326.wmf"/><Relationship Id="rId5" Type="http://schemas.openxmlformats.org/officeDocument/2006/relationships/oleObject" Target="../embeddings/oleObject272.bin"/><Relationship Id="rId4" Type="http://schemas.openxmlformats.org/officeDocument/2006/relationships/image" Target="../media/image325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wmf"/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3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28.wmf"/><Relationship Id="rId11" Type="http://schemas.openxmlformats.org/officeDocument/2006/relationships/oleObject" Target="../embeddings/oleObject277.bin"/><Relationship Id="rId5" Type="http://schemas.openxmlformats.org/officeDocument/2006/relationships/oleObject" Target="../embeddings/oleObject274.bin"/><Relationship Id="rId10" Type="http://schemas.openxmlformats.org/officeDocument/2006/relationships/image" Target="../media/image330.wmf"/><Relationship Id="rId4" Type="http://schemas.openxmlformats.org/officeDocument/2006/relationships/image" Target="../media/image327.wmf"/><Relationship Id="rId9" Type="http://schemas.openxmlformats.org/officeDocument/2006/relationships/oleObject" Target="../embeddings/oleObject27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813B4-4796-4820-A367-D28A60F3E7A3}" type="slidenum">
              <a:rPr lang="zh-TW" altLang="en-US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64516" name="Picture 4" descr="SSlog-01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844676"/>
            <a:ext cx="604837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1919288" y="6092826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本講義為使用</a:t>
            </a:r>
            <a:r>
              <a:rPr lang="en-US" altLang="zh-TW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訊號與系統，王小川編寫，全華圖書公司出版」之輔助教材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351088" y="2565400"/>
            <a:ext cx="75612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600" b="1">
                <a:solidFill>
                  <a:srgbClr val="800080"/>
                </a:solidFill>
                <a:latin typeface="Tahoma" pitchFamily="34" charset="0"/>
                <a:ea typeface="標楷體" pitchFamily="65" charset="-120"/>
              </a:rPr>
              <a:t>講義 一</a:t>
            </a:r>
            <a:r>
              <a:rPr kumimoji="0" lang="zh-TW" altLang="en-US" sz="2400" b="1">
                <a:solidFill>
                  <a:schemeClr val="tx1"/>
                </a:solidFill>
                <a:latin typeface="Tahoma" pitchFamily="34" charset="0"/>
                <a:ea typeface="標楷體" pitchFamily="65" charset="-120"/>
              </a:rPr>
              <a:t> </a:t>
            </a:r>
          </a:p>
          <a:p>
            <a:pPr algn="ctr" eaLnBrk="1" hangingPunct="1"/>
            <a:endParaRPr kumimoji="0" lang="zh-TW" altLang="en-US" sz="2400" b="1">
              <a:solidFill>
                <a:schemeClr val="tx1"/>
              </a:solidFill>
              <a:latin typeface="Tahoma" pitchFamily="34" charset="0"/>
              <a:ea typeface="標楷體" pitchFamily="65" charset="-120"/>
            </a:endParaRPr>
          </a:p>
          <a:p>
            <a:pPr algn="ctr" eaLnBrk="1" hangingPunct="1"/>
            <a:r>
              <a:rPr kumimoji="0" lang="zh-TW" altLang="en-US" sz="4000" b="1">
                <a:latin typeface="標楷體" pitchFamily="65" charset="-120"/>
                <a:ea typeface="標楷體" pitchFamily="65" charset="-120"/>
              </a:rPr>
              <a:t>訊號與系統的基本概念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40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2400" b="1">
              <a:solidFill>
                <a:srgbClr val="800000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64519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11450" y="1196976"/>
            <a:ext cx="749935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3200" b="1">
                <a:solidFill>
                  <a:srgbClr val="000066"/>
                </a:solidFill>
                <a:ea typeface="標楷體" pitchFamily="65" charset="-120"/>
              </a:rPr>
              <a:t>訊號與系統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EA26C-572E-475C-A8C0-ED8EBE08EB7B}" type="slidenum">
              <a:rPr lang="zh-TW" altLang="en-US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8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9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AE5EC85-5842-469B-B07A-050AA2D95DAE}" type="slidenum">
              <a:rPr lang="zh-TW" altLang="en-US" sz="1400"/>
              <a:pPr algn="r">
                <a:defRPr/>
              </a:pPr>
              <a:t>10</a:t>
            </a:fld>
            <a:endParaRPr lang="en-US" altLang="zh-TW" sz="140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919288" y="3213100"/>
          <a:ext cx="38163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方程式" r:id="rId3" imgW="2273300" imgH="431800" progId="Equation.3">
                  <p:embed/>
                </p:oleObj>
              </mc:Choice>
              <mc:Fallback>
                <p:oleObj name="方程式" r:id="rId3" imgW="2273300" imgH="431800" progId="Equation.3">
                  <p:embed/>
                  <p:pic>
                    <p:nvPicPr>
                      <p:cNvPr id="5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213100"/>
                        <a:ext cx="381635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6"/>
          <p:cNvGraphicFramePr>
            <a:graphicFrameLocks noChangeAspect="1"/>
          </p:cNvGraphicFramePr>
          <p:nvPr/>
        </p:nvGraphicFramePr>
        <p:xfrm>
          <a:off x="1919288" y="4724401"/>
          <a:ext cx="40322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方程式" r:id="rId5" imgW="2400300" imgH="431800" progId="Equation.3">
                  <p:embed/>
                </p:oleObj>
              </mc:Choice>
              <mc:Fallback>
                <p:oleObj name="方程式" r:id="rId5" imgW="2400300" imgH="431800" progId="Equation.3">
                  <p:embed/>
                  <p:pic>
                    <p:nvPicPr>
                      <p:cNvPr id="512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724401"/>
                        <a:ext cx="403225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1919288" y="2205039"/>
            <a:ext cx="33131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1.3  </a:t>
            </a:r>
            <a:r>
              <a:rPr lang="zh-TW" altLang="en-US"/>
              <a:t>偶訊號與奇訊號</a:t>
            </a:r>
            <a:endParaRPr lang="en-US" altLang="zh-TW"/>
          </a:p>
          <a:p>
            <a:pPr eaLnBrk="1" hangingPunct="1">
              <a:spcBef>
                <a:spcPts val="600"/>
              </a:spcBef>
            </a:pPr>
            <a:r>
              <a:rPr lang="zh-TW" altLang="en-US"/>
              <a:t>連續時間的偶訊號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1919288" y="4221163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連續時間的奇訊號</a:t>
            </a:r>
            <a:endParaRPr lang="en-US" altLang="zh-TW">
              <a:latin typeface="Tahoma" pitchFamily="34" charset="0"/>
            </a:endParaRPr>
          </a:p>
        </p:txBody>
      </p:sp>
      <p:pic>
        <p:nvPicPr>
          <p:cNvPr id="5130" name="Picture 20" descr="Fig-1-7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383338" y="2060575"/>
            <a:ext cx="3771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1" descr="Fig-1-7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456363" y="4365626"/>
            <a:ext cx="3771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文字方塊 9"/>
          <p:cNvSpPr txBox="1">
            <a:spLocks noChangeArrowheads="1"/>
          </p:cNvSpPr>
          <p:nvPr/>
        </p:nvSpPr>
        <p:spPr bwMode="auto">
          <a:xfrm>
            <a:off x="7239001" y="5929313"/>
            <a:ext cx="221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奇訊號</a:t>
            </a:r>
          </a:p>
        </p:txBody>
      </p:sp>
      <p:sp>
        <p:nvSpPr>
          <p:cNvPr id="5133" name="文字方塊 10"/>
          <p:cNvSpPr txBox="1">
            <a:spLocks noChangeArrowheads="1"/>
          </p:cNvSpPr>
          <p:nvPr/>
        </p:nvSpPr>
        <p:spPr bwMode="auto">
          <a:xfrm>
            <a:off x="7239000" y="3571875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偶訊號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66ED5-E937-4E6C-9EDF-7ADF5F2F3656}" type="slidenum">
              <a:rPr lang="zh-TW" altLang="en-US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0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1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7ECB4C5-6C03-45F5-B542-B06966039A0C}" type="slidenum">
              <a:rPr lang="zh-TW" altLang="en-US" sz="1400"/>
              <a:pPr algn="r">
                <a:defRPr/>
              </a:pPr>
              <a:t>11</a:t>
            </a:fld>
            <a:endParaRPr lang="en-US" altLang="zh-TW" sz="1400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6" name="Object 17"/>
          <p:cNvGraphicFramePr>
            <a:graphicFrameLocks noChangeAspect="1"/>
          </p:cNvGraphicFramePr>
          <p:nvPr/>
        </p:nvGraphicFramePr>
        <p:xfrm>
          <a:off x="2351089" y="3500439"/>
          <a:ext cx="2143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1181100" imgH="228600" progId="Equation.3">
                  <p:embed/>
                </p:oleObj>
              </mc:Choice>
              <mc:Fallback>
                <p:oleObj name="Equation" r:id="rId3" imgW="1181100" imgH="228600" progId="Equation.3">
                  <p:embed/>
                  <p:pic>
                    <p:nvPicPr>
                      <p:cNvPr id="614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3500439"/>
                        <a:ext cx="21431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279650" y="4149726"/>
          <a:ext cx="2546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方程式" r:id="rId5" imgW="1434960" imgH="457200" progId="Equation.3">
                  <p:embed/>
                </p:oleObj>
              </mc:Choice>
              <mc:Fallback>
                <p:oleObj name="方程式" r:id="rId5" imgW="1434960" imgH="457200" progId="Equation.3">
                  <p:embed/>
                  <p:pic>
                    <p:nvPicPr>
                      <p:cNvPr id="61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149726"/>
                        <a:ext cx="25463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8" name="Object 21"/>
          <p:cNvGraphicFramePr>
            <a:graphicFrameLocks noChangeAspect="1"/>
          </p:cNvGraphicFramePr>
          <p:nvPr/>
        </p:nvGraphicFramePr>
        <p:xfrm>
          <a:off x="6600826" y="2852738"/>
          <a:ext cx="24288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1409088" imgH="393529" progId="Equation.3">
                  <p:embed/>
                </p:oleObj>
              </mc:Choice>
              <mc:Fallback>
                <p:oleObj name="Equation" r:id="rId7" imgW="1409088" imgH="393529" progId="Equation.3">
                  <p:embed/>
                  <p:pic>
                    <p:nvPicPr>
                      <p:cNvPr id="614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2852738"/>
                        <a:ext cx="24288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9" name="Object 23"/>
          <p:cNvGraphicFramePr>
            <a:graphicFrameLocks noChangeAspect="1"/>
          </p:cNvGraphicFramePr>
          <p:nvPr/>
        </p:nvGraphicFramePr>
        <p:xfrm>
          <a:off x="6600826" y="3573463"/>
          <a:ext cx="24288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9" imgW="1409088" imgH="393529" progId="Equation.3">
                  <p:embed/>
                </p:oleObj>
              </mc:Choice>
              <mc:Fallback>
                <p:oleObj name="Equation" r:id="rId9" imgW="1409088" imgH="393529" progId="Equation.3">
                  <p:embed/>
                  <p:pic>
                    <p:nvPicPr>
                      <p:cNvPr id="614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3573463"/>
                        <a:ext cx="24288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50" name="Object 25"/>
          <p:cNvGraphicFramePr>
            <a:graphicFrameLocks noChangeAspect="1"/>
          </p:cNvGraphicFramePr>
          <p:nvPr/>
        </p:nvGraphicFramePr>
        <p:xfrm>
          <a:off x="6600826" y="4868864"/>
          <a:ext cx="25003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1" imgW="1459866" imgH="393529" progId="Equation.3">
                  <p:embed/>
                </p:oleObj>
              </mc:Choice>
              <mc:Fallback>
                <p:oleObj name="Equation" r:id="rId11" imgW="1459866" imgH="393529" progId="Equation.3">
                  <p:embed/>
                  <p:pic>
                    <p:nvPicPr>
                      <p:cNvPr id="615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4868864"/>
                        <a:ext cx="25003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51" name="Object 27"/>
          <p:cNvGraphicFramePr>
            <a:graphicFrameLocks noChangeAspect="1"/>
          </p:cNvGraphicFramePr>
          <p:nvPr/>
        </p:nvGraphicFramePr>
        <p:xfrm>
          <a:off x="6600826" y="5589589"/>
          <a:ext cx="25003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3" imgW="1459866" imgH="393529" progId="Equation.3">
                  <p:embed/>
                </p:oleObj>
              </mc:Choice>
              <mc:Fallback>
                <p:oleObj name="Equation" r:id="rId13" imgW="1459866" imgH="393529" progId="Equation.3">
                  <p:embed/>
                  <p:pic>
                    <p:nvPicPr>
                      <p:cNvPr id="615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5589589"/>
                        <a:ext cx="25003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64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65" name="Rectangle 3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66" name="Rectangle 3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1992314" y="2708276"/>
            <a:ext cx="4175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一個實數值的連續時間訊號</a:t>
            </a:r>
            <a:r>
              <a:rPr lang="en-US" altLang="zh-TW"/>
              <a:t> </a:t>
            </a:r>
            <a:r>
              <a:rPr lang="zh-TW" altLang="en-US"/>
              <a:t>看成是由偶訊號與奇訊號所組合而成。 </a:t>
            </a:r>
          </a:p>
        </p:txBody>
      </p:sp>
      <p:sp>
        <p:nvSpPr>
          <p:cNvPr id="6168" name="Text Box 30"/>
          <p:cNvSpPr txBox="1">
            <a:spLocks noChangeArrowheads="1"/>
          </p:cNvSpPr>
          <p:nvPr/>
        </p:nvSpPr>
        <p:spPr bwMode="auto">
          <a:xfrm>
            <a:off x="6311900" y="2060576"/>
            <a:ext cx="4032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分解一個實數訊號的偶訊號成分與奇訊號成分 ，計算公式如下，</a:t>
            </a:r>
          </a:p>
        </p:txBody>
      </p:sp>
      <p:sp>
        <p:nvSpPr>
          <p:cNvPr id="6169" name="Text Box 29"/>
          <p:cNvSpPr txBox="1">
            <a:spLocks noChangeArrowheads="1"/>
          </p:cNvSpPr>
          <p:nvPr/>
        </p:nvSpPr>
        <p:spPr bwMode="auto">
          <a:xfrm>
            <a:off x="2135189" y="2060575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訊號的分解 </a:t>
            </a:r>
          </a:p>
        </p:txBody>
      </p:sp>
      <p:sp>
        <p:nvSpPr>
          <p:cNvPr id="6170" name="文字方塊 25"/>
          <p:cNvSpPr txBox="1">
            <a:spLocks noChangeArrowheads="1"/>
          </p:cNvSpPr>
          <p:nvPr/>
        </p:nvSpPr>
        <p:spPr bwMode="auto">
          <a:xfrm>
            <a:off x="6381750" y="4429125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實數值的離散時間訊號也一樣。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A9815-E5A4-41EE-B091-8A70E531F53F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7176" name="矩形 29"/>
          <p:cNvSpPr>
            <a:spLocks noChangeArrowheads="1"/>
          </p:cNvSpPr>
          <p:nvPr/>
        </p:nvSpPr>
        <p:spPr bwMode="auto">
          <a:xfrm>
            <a:off x="1952626" y="2071689"/>
            <a:ext cx="3998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1.4  </a:t>
            </a:r>
            <a:r>
              <a:rPr lang="zh-TW" altLang="zh-TW"/>
              <a:t>分解一個</a:t>
            </a:r>
            <a:r>
              <a:rPr lang="zh-TW" altLang="en-US"/>
              <a:t>連續</a:t>
            </a:r>
            <a:r>
              <a:rPr lang="zh-TW" altLang="zh-TW"/>
              <a:t>時間訊號的偶訊號成分與奇訊號成分</a:t>
            </a:r>
            <a:endParaRPr lang="zh-TW" altLang="en-US"/>
          </a:p>
        </p:txBody>
      </p:sp>
      <p:sp>
        <p:nvSpPr>
          <p:cNvPr id="7177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279650" y="2924176"/>
          <a:ext cx="2952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1612900" imgH="203200" progId="Equation.3">
                  <p:embed/>
                </p:oleObj>
              </mc:Choice>
              <mc:Fallback>
                <p:oleObj name="Equation" r:id="rId3" imgW="1612900" imgH="203200" progId="Equation.3">
                  <p:embed/>
                  <p:pic>
                    <p:nvPicPr>
                      <p:cNvPr id="717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924176"/>
                        <a:ext cx="29527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279651" y="5516564"/>
          <a:ext cx="30130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5" imgW="1866600" imgH="431640" progId="Equation.3">
                  <p:embed/>
                </p:oleObj>
              </mc:Choice>
              <mc:Fallback>
                <p:oleObj name="Equation" r:id="rId5" imgW="1866600" imgH="431640" progId="Equation.3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516564"/>
                        <a:ext cx="30130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6383338" y="1844675"/>
          <a:ext cx="3644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7" imgW="2235200" imgH="393700" progId="Equation.3">
                  <p:embed/>
                </p:oleObj>
              </mc:Choice>
              <mc:Fallback>
                <p:oleObj name="Equation" r:id="rId7" imgW="2235200" imgH="393700" progId="Equation.3">
                  <p:embed/>
                  <p:pic>
                    <p:nvPicPr>
                      <p:cNvPr id="71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1844675"/>
                        <a:ext cx="3644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6672264" y="4221163"/>
          <a:ext cx="31337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9" imgW="2005729" imgH="393529" progId="Equation.3">
                  <p:embed/>
                </p:oleObj>
              </mc:Choice>
              <mc:Fallback>
                <p:oleObj name="Equation" r:id="rId9" imgW="2005729" imgH="393529" progId="Equation.3">
                  <p:embed/>
                  <p:pic>
                    <p:nvPicPr>
                      <p:cNvPr id="71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4221163"/>
                        <a:ext cx="3133725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1" name="Picture 9" descr="Fig_1-8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284538"/>
            <a:ext cx="33845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0" descr="Fig_1-8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462214"/>
            <a:ext cx="32067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1" descr="Fig_1-8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787901"/>
            <a:ext cx="32242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89E25-99A1-4ADB-A290-DC20A881007C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10000" y="3075058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075058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33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B0BA9-A14B-4D0C-8BC3-6AC3E9E7EAB1}" type="slidenum">
              <a:rPr lang="zh-TW" altLang="en-US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23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4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B6C506D-47D7-4385-9679-DA7C7EBD7421}" type="slidenum">
              <a:rPr lang="zh-TW" altLang="en-US" sz="1400"/>
              <a:pPr algn="r">
                <a:defRPr/>
              </a:pPr>
              <a:t>14</a:t>
            </a:fld>
            <a:endParaRPr lang="en-US" altLang="zh-TW" sz="1400"/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8208" name="Picture 30" descr="Fig-1-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1847850" y="3357564"/>
            <a:ext cx="37719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2" descr="Fig-1-9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024563" y="4429125"/>
            <a:ext cx="3771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矩形 29"/>
          <p:cNvSpPr>
            <a:spLocks noChangeArrowheads="1"/>
          </p:cNvSpPr>
          <p:nvPr/>
        </p:nvSpPr>
        <p:spPr bwMode="auto">
          <a:xfrm>
            <a:off x="1952626" y="2071689"/>
            <a:ext cx="3998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1.5  </a:t>
            </a:r>
            <a:r>
              <a:rPr lang="zh-TW" altLang="zh-TW"/>
              <a:t>分解一個離散時間訊號的偶訊號成分與奇訊號成分</a:t>
            </a:r>
            <a:endParaRPr lang="zh-TW" altLang="en-US"/>
          </a:p>
        </p:txBody>
      </p:sp>
      <p:pic>
        <p:nvPicPr>
          <p:cNvPr id="8211" name="Picture 35" descr="Fig-1-9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024563" y="2643188"/>
            <a:ext cx="377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Object 36"/>
          <p:cNvGraphicFramePr>
            <a:graphicFrameLocks noChangeAspect="1"/>
          </p:cNvGraphicFramePr>
          <p:nvPr/>
        </p:nvGraphicFramePr>
        <p:xfrm>
          <a:off x="1992313" y="2997201"/>
          <a:ext cx="25003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6" imgW="1460500" imgH="228600" progId="Equation.3">
                  <p:embed/>
                </p:oleObj>
              </mc:Choice>
              <mc:Fallback>
                <p:oleObj name="Equation" r:id="rId6" imgW="1460500" imgH="228600" progId="Equation.3">
                  <p:embed/>
                  <p:pic>
                    <p:nvPicPr>
                      <p:cNvPr id="819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997201"/>
                        <a:ext cx="250031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7"/>
          <p:cNvGraphicFramePr>
            <a:graphicFrameLocks noChangeAspect="1"/>
          </p:cNvGraphicFramePr>
          <p:nvPr/>
        </p:nvGraphicFramePr>
        <p:xfrm>
          <a:off x="2279651" y="5732464"/>
          <a:ext cx="27860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8" imgW="1549400" imgH="228600" progId="Equation.3">
                  <p:embed/>
                </p:oleObj>
              </mc:Choice>
              <mc:Fallback>
                <p:oleObj name="Equation" r:id="rId8" imgW="1549400" imgH="228600" progId="Equation.3">
                  <p:embed/>
                  <p:pic>
                    <p:nvPicPr>
                      <p:cNvPr id="819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732464"/>
                        <a:ext cx="27860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8"/>
          <p:cNvGraphicFramePr>
            <a:graphicFrameLocks noChangeAspect="1"/>
          </p:cNvGraphicFramePr>
          <p:nvPr/>
        </p:nvGraphicFramePr>
        <p:xfrm>
          <a:off x="6024564" y="1857376"/>
          <a:ext cx="40592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0" imgW="2222500" imgH="393700" progId="Equation.3">
                  <p:embed/>
                </p:oleObj>
              </mc:Choice>
              <mc:Fallback>
                <p:oleObj name="Equation" r:id="rId10" imgW="2222500" imgH="393700" progId="Equation.3">
                  <p:embed/>
                  <p:pic>
                    <p:nvPicPr>
                      <p:cNvPr id="819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1857376"/>
                        <a:ext cx="40592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9"/>
          <p:cNvGraphicFramePr>
            <a:graphicFrameLocks noChangeAspect="1"/>
          </p:cNvGraphicFramePr>
          <p:nvPr/>
        </p:nvGraphicFramePr>
        <p:xfrm>
          <a:off x="6453188" y="3786188"/>
          <a:ext cx="33575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2" imgW="1892300" imgH="393700" progId="Equation.3">
                  <p:embed/>
                </p:oleObj>
              </mc:Choice>
              <mc:Fallback>
                <p:oleObj name="Equation" r:id="rId12" imgW="1892300" imgH="393700" progId="Equation.3">
                  <p:embed/>
                  <p:pic>
                    <p:nvPicPr>
                      <p:cNvPr id="819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3786188"/>
                        <a:ext cx="335756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9F925-53B5-4A32-9104-C396257E5436}" type="slidenum">
              <a:rPr lang="zh-TW" altLang="en-US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27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8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962E0D2-4DD4-4A25-B399-E224E3609F6E}" type="slidenum">
              <a:rPr lang="zh-TW" altLang="en-US" sz="1400"/>
              <a:pPr algn="r">
                <a:defRPr/>
              </a:pPr>
              <a:t>15</a:t>
            </a:fld>
            <a:endParaRPr lang="en-US" altLang="zh-TW" sz="1400"/>
          </a:p>
        </p:txBody>
      </p:sp>
      <p:sp>
        <p:nvSpPr>
          <p:cNvPr id="9231" name="Text Box 4"/>
          <p:cNvSpPr txBox="1">
            <a:spLocks noChangeArrowheads="1"/>
          </p:cNvSpPr>
          <p:nvPr/>
        </p:nvSpPr>
        <p:spPr bwMode="auto">
          <a:xfrm>
            <a:off x="2063750" y="20605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共軛對稱</a:t>
            </a:r>
            <a:r>
              <a:rPr lang="en-US" altLang="zh-TW" b="1">
                <a:solidFill>
                  <a:srgbClr val="002060"/>
                </a:solidFill>
              </a:rPr>
              <a:t>(conjugate symmetry)</a:t>
            </a:r>
            <a:endParaRPr lang="zh-TW" altLang="en-US" b="1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9232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2381250" y="2928938"/>
          <a:ext cx="32385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方程式" r:id="rId3" imgW="1765080" imgH="203040" progId="Equation.3">
                  <p:embed/>
                </p:oleObj>
              </mc:Choice>
              <mc:Fallback>
                <p:oleObj name="方程式" r:id="rId3" imgW="1765080" imgH="203040" progId="Equation.3">
                  <p:embed/>
                  <p:pic>
                    <p:nvPicPr>
                      <p:cNvPr id="92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928938"/>
                        <a:ext cx="32385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Rectangle 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/>
        </p:nvGraphicFramePr>
        <p:xfrm>
          <a:off x="2524126" y="4643439"/>
          <a:ext cx="2638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方程式" r:id="rId5" imgW="1358640" imgH="203040" progId="Equation.3">
                  <p:embed/>
                </p:oleObj>
              </mc:Choice>
              <mc:Fallback>
                <p:oleObj name="方程式" r:id="rId5" imgW="1358640" imgH="203040" progId="Equation.3">
                  <p:embed/>
                  <p:pic>
                    <p:nvPicPr>
                      <p:cNvPr id="92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4643439"/>
                        <a:ext cx="26384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20" name="Object 14"/>
          <p:cNvGraphicFramePr>
            <a:graphicFrameLocks noChangeAspect="1"/>
          </p:cNvGraphicFramePr>
          <p:nvPr/>
        </p:nvGraphicFramePr>
        <p:xfrm>
          <a:off x="2524126" y="5357813"/>
          <a:ext cx="27035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方程式" r:id="rId7" imgW="1447560" imgH="203040" progId="Equation.3">
                  <p:embed/>
                </p:oleObj>
              </mc:Choice>
              <mc:Fallback>
                <p:oleObj name="方程式" r:id="rId7" imgW="1447560" imgH="203040" progId="Equation.3">
                  <p:embed/>
                  <p:pic>
                    <p:nvPicPr>
                      <p:cNvPr id="922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5357813"/>
                        <a:ext cx="27035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1524000" y="30861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21" name="Object 17"/>
          <p:cNvGraphicFramePr>
            <a:graphicFrameLocks noChangeAspect="1"/>
          </p:cNvGraphicFramePr>
          <p:nvPr/>
        </p:nvGraphicFramePr>
        <p:xfrm>
          <a:off x="3452814" y="5715001"/>
          <a:ext cx="16541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方程式" r:id="rId9" imgW="888840" imgH="203040" progId="Equation.3">
                  <p:embed/>
                </p:oleObj>
              </mc:Choice>
              <mc:Fallback>
                <p:oleObj name="方程式" r:id="rId9" imgW="888840" imgH="203040" progId="Equation.3">
                  <p:embed/>
                  <p:pic>
                    <p:nvPicPr>
                      <p:cNvPr id="92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4" y="5715001"/>
                        <a:ext cx="165417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27"/>
          <p:cNvGraphicFramePr>
            <a:graphicFrameLocks noChangeAspect="1"/>
          </p:cNvGraphicFramePr>
          <p:nvPr/>
        </p:nvGraphicFramePr>
        <p:xfrm>
          <a:off x="2309814" y="3786188"/>
          <a:ext cx="33543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方程式" r:id="rId11" imgW="1828800" imgH="203040" progId="Equation.3">
                  <p:embed/>
                </p:oleObj>
              </mc:Choice>
              <mc:Fallback>
                <p:oleObj name="方程式" r:id="rId11" imgW="1828800" imgH="203040" progId="Equation.3">
                  <p:embed/>
                  <p:pic>
                    <p:nvPicPr>
                      <p:cNvPr id="922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3786188"/>
                        <a:ext cx="3354387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Text Box 24"/>
          <p:cNvSpPr txBox="1">
            <a:spLocks noChangeArrowheads="1"/>
          </p:cNvSpPr>
          <p:nvPr/>
        </p:nvSpPr>
        <p:spPr bwMode="auto">
          <a:xfrm>
            <a:off x="2166938" y="4286250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如果  實數部份是偶訊號</a:t>
            </a:r>
          </a:p>
        </p:txBody>
      </p:sp>
      <p:sp>
        <p:nvSpPr>
          <p:cNvPr id="9238" name="Text Box 25"/>
          <p:cNvSpPr txBox="1">
            <a:spLocks noChangeArrowheads="1"/>
          </p:cNvSpPr>
          <p:nvPr/>
        </p:nvSpPr>
        <p:spPr bwMode="auto">
          <a:xfrm>
            <a:off x="2238375" y="5000625"/>
            <a:ext cx="316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虛數部份是奇訊號 </a:t>
            </a:r>
          </a:p>
        </p:txBody>
      </p:sp>
      <p:sp>
        <p:nvSpPr>
          <p:cNvPr id="9239" name="Text Box 28"/>
          <p:cNvSpPr txBox="1">
            <a:spLocks noChangeArrowheads="1"/>
          </p:cNvSpPr>
          <p:nvPr/>
        </p:nvSpPr>
        <p:spPr bwMode="auto">
          <a:xfrm>
            <a:off x="2024063" y="2500313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複數值訊號</a:t>
            </a:r>
            <a:r>
              <a:rPr lang="en-US" altLang="zh-TW"/>
              <a:t>(complex-valued signal)</a:t>
            </a:r>
          </a:p>
        </p:txBody>
      </p:sp>
      <p:sp>
        <p:nvSpPr>
          <p:cNvPr id="9240" name="Text Box 28"/>
          <p:cNvSpPr txBox="1">
            <a:spLocks noChangeArrowheads="1"/>
          </p:cNvSpPr>
          <p:nvPr/>
        </p:nvSpPr>
        <p:spPr bwMode="auto">
          <a:xfrm>
            <a:off x="2024063" y="3357563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共軛複數 </a:t>
            </a:r>
            <a:r>
              <a:rPr lang="en-US" altLang="zh-TW"/>
              <a:t>(complex</a:t>
            </a:r>
            <a:r>
              <a:rPr lang="zh-TW" altLang="en-US"/>
              <a:t> </a:t>
            </a:r>
            <a:r>
              <a:rPr lang="en-US" altLang="zh-TW"/>
              <a:t>conjugate)</a:t>
            </a:r>
          </a:p>
        </p:txBody>
      </p:sp>
      <p:sp>
        <p:nvSpPr>
          <p:cNvPr id="9241" name="矩形 29"/>
          <p:cNvSpPr>
            <a:spLocks noChangeArrowheads="1"/>
          </p:cNvSpPr>
          <p:nvPr/>
        </p:nvSpPr>
        <p:spPr bwMode="auto">
          <a:xfrm>
            <a:off x="6167439" y="2060575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1.6 </a:t>
            </a:r>
            <a:r>
              <a:rPr lang="zh-TW" altLang="en-US"/>
              <a:t>離散</a:t>
            </a:r>
            <a:r>
              <a:rPr lang="zh-TW" altLang="zh-TW"/>
              <a:t>時間訊號的共軛複數</a:t>
            </a:r>
            <a:endParaRPr lang="zh-TW" altLang="en-US"/>
          </a:p>
        </p:txBody>
      </p:sp>
      <p:graphicFrame>
        <p:nvGraphicFramePr>
          <p:cNvPr id="9223" name="Object 1"/>
          <p:cNvGraphicFramePr>
            <a:graphicFrameLocks noChangeAspect="1"/>
          </p:cNvGraphicFramePr>
          <p:nvPr/>
        </p:nvGraphicFramePr>
        <p:xfrm>
          <a:off x="6600825" y="2565401"/>
          <a:ext cx="3479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3" imgW="1777229" imgH="203112" progId="Equation.3">
                  <p:embed/>
                </p:oleObj>
              </mc:Choice>
              <mc:Fallback>
                <p:oleObj name="Equation" r:id="rId13" imgW="1777229" imgH="203112" progId="Equation.3">
                  <p:embed/>
                  <p:pic>
                    <p:nvPicPr>
                      <p:cNvPr id="92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2565401"/>
                        <a:ext cx="34798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3"/>
          <p:cNvGraphicFramePr>
            <a:graphicFrameLocks noChangeAspect="1"/>
          </p:cNvGraphicFramePr>
          <p:nvPr/>
        </p:nvGraphicFramePr>
        <p:xfrm>
          <a:off x="6527801" y="3068639"/>
          <a:ext cx="37052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5" imgW="1892300" imgH="203200" progId="Equation.3">
                  <p:embed/>
                </p:oleObj>
              </mc:Choice>
              <mc:Fallback>
                <p:oleObj name="Equation" r:id="rId15" imgW="1892300" imgH="203200" progId="Equation.3">
                  <p:embed/>
                  <p:pic>
                    <p:nvPicPr>
                      <p:cNvPr id="92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3068639"/>
                        <a:ext cx="37052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22"/>
          <p:cNvGraphicFramePr>
            <a:graphicFrameLocks noChangeAspect="1"/>
          </p:cNvGraphicFramePr>
          <p:nvPr/>
        </p:nvGraphicFramePr>
        <p:xfrm>
          <a:off x="6600825" y="3573463"/>
          <a:ext cx="3644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7" imgW="1854000" imgH="431640" progId="Equation.3">
                  <p:embed/>
                </p:oleObj>
              </mc:Choice>
              <mc:Fallback>
                <p:oleObj name="Equation" r:id="rId17" imgW="1854000" imgH="431640" progId="Equation.3">
                  <p:embed/>
                  <p:pic>
                    <p:nvPicPr>
                      <p:cNvPr id="922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3573463"/>
                        <a:ext cx="36449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文字方塊 10"/>
          <p:cNvSpPr txBox="1">
            <a:spLocks noChangeArrowheads="1"/>
          </p:cNvSpPr>
          <p:nvPr/>
        </p:nvSpPr>
        <p:spPr bwMode="auto">
          <a:xfrm>
            <a:off x="6600826" y="4581525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ym typeface="Wingdings" pitchFamily="2" charset="2"/>
              </a:rPr>
              <a:t>  </a:t>
            </a:r>
            <a:r>
              <a:rPr lang="zh-TW" altLang="zh-TW"/>
              <a:t>具有共軛對稱的特性</a:t>
            </a:r>
            <a:endParaRPr lang="zh-TW" altLang="en-US"/>
          </a:p>
        </p:txBody>
      </p:sp>
      <p:graphicFrame>
        <p:nvGraphicFramePr>
          <p:cNvPr id="9226" name="Object 20"/>
          <p:cNvGraphicFramePr>
            <a:graphicFrameLocks noChangeAspect="1"/>
          </p:cNvGraphicFramePr>
          <p:nvPr/>
        </p:nvGraphicFramePr>
        <p:xfrm>
          <a:off x="6816726" y="5084763"/>
          <a:ext cx="18002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方程式" r:id="rId19" imgW="901309" imgH="203112" progId="Equation.3">
                  <p:embed/>
                </p:oleObj>
              </mc:Choice>
              <mc:Fallback>
                <p:oleObj name="方程式" r:id="rId19" imgW="901309" imgH="203112" progId="Equation.3">
                  <p:embed/>
                  <p:pic>
                    <p:nvPicPr>
                      <p:cNvPr id="922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5084763"/>
                        <a:ext cx="180022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文字方塊 28"/>
          <p:cNvSpPr txBox="1">
            <a:spLocks noChangeArrowheads="1"/>
          </p:cNvSpPr>
          <p:nvPr/>
        </p:nvSpPr>
        <p:spPr bwMode="auto">
          <a:xfrm>
            <a:off x="2309814" y="6143625"/>
            <a:ext cx="350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這個現象稱為共軛對稱</a:t>
            </a:r>
          </a:p>
        </p:txBody>
      </p:sp>
      <p:sp>
        <p:nvSpPr>
          <p:cNvPr id="9244" name="文字方塊 29"/>
          <p:cNvSpPr txBox="1">
            <a:spLocks noChangeArrowheads="1"/>
          </p:cNvSpPr>
          <p:nvPr/>
        </p:nvSpPr>
        <p:spPr bwMode="auto">
          <a:xfrm>
            <a:off x="2238376" y="571500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因此得到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8AC2-3F6F-49D4-97BD-AFAE05325AD9}" type="slidenum">
              <a:rPr lang="zh-TW" altLang="en-US"/>
              <a:pPr>
                <a:defRPr/>
              </a:pPr>
              <a:t>16</a:t>
            </a:fld>
            <a:endParaRPr lang="en-US" altLang="zh-TW" dirty="0"/>
          </a:p>
        </p:txBody>
      </p:sp>
      <p:sp>
        <p:nvSpPr>
          <p:cNvPr id="22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3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A37A340-E9B2-469D-A426-5BC24C5DD958}" type="slidenum">
              <a:rPr lang="zh-TW" altLang="en-US" sz="1400"/>
              <a:pPr algn="r">
                <a:defRPr/>
              </a:pPr>
              <a:t>16</a:t>
            </a:fld>
            <a:endParaRPr lang="en-US" altLang="zh-TW" sz="1400"/>
          </a:p>
        </p:txBody>
      </p:sp>
      <p:sp>
        <p:nvSpPr>
          <p:cNvPr id="10254" name="Text Box 4"/>
          <p:cNvSpPr txBox="1">
            <a:spLocks noChangeArrowheads="1"/>
          </p:cNvSpPr>
          <p:nvPr/>
        </p:nvSpPr>
        <p:spPr bwMode="auto">
          <a:xfrm>
            <a:off x="1919288" y="206057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週期性訊號</a:t>
            </a:r>
            <a:r>
              <a:rPr lang="en-US" altLang="zh-TW" b="1">
                <a:solidFill>
                  <a:srgbClr val="002060"/>
                </a:solidFill>
              </a:rPr>
              <a:t>(periodic signal)</a:t>
            </a:r>
            <a:endParaRPr lang="zh-TW" altLang="en-US" b="1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0255" name="Rectangle 7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2452689" y="2857500"/>
          <a:ext cx="1703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901440" imgH="203040" progId="Equation.3">
                  <p:embed/>
                </p:oleObj>
              </mc:Choice>
              <mc:Fallback>
                <p:oleObj name="Equation" r:id="rId3" imgW="901440" imgH="203040" progId="Equation.3">
                  <p:embed/>
                  <p:pic>
                    <p:nvPicPr>
                      <p:cNvPr id="102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2857500"/>
                        <a:ext cx="17033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3" name="Object 10"/>
          <p:cNvGraphicFramePr>
            <a:graphicFrameLocks noChangeAspect="1"/>
          </p:cNvGraphicFramePr>
          <p:nvPr/>
        </p:nvGraphicFramePr>
        <p:xfrm>
          <a:off x="2095500" y="4786314"/>
          <a:ext cx="18605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方程式" r:id="rId5" imgW="1066680" imgH="228600" progId="Equation.3">
                  <p:embed/>
                </p:oleObj>
              </mc:Choice>
              <mc:Fallback>
                <p:oleObj name="方程式" r:id="rId5" imgW="1066680" imgH="228600" progId="Equation.3">
                  <p:embed/>
                  <p:pic>
                    <p:nvPicPr>
                      <p:cNvPr id="102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786314"/>
                        <a:ext cx="18605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7"/>
          <p:cNvGraphicFramePr>
            <a:graphicFrameLocks noChangeAspect="1"/>
          </p:cNvGraphicFramePr>
          <p:nvPr/>
        </p:nvGraphicFramePr>
        <p:xfrm>
          <a:off x="6738938" y="2714626"/>
          <a:ext cx="14525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方程式" r:id="rId7" imgW="736560" imgH="228600" progId="Equation.3">
                  <p:embed/>
                </p:oleObj>
              </mc:Choice>
              <mc:Fallback>
                <p:oleObj name="方程式" r:id="rId7" imgW="736560" imgH="228600" progId="Equation.3">
                  <p:embed/>
                  <p:pic>
                    <p:nvPicPr>
                      <p:cNvPr id="1024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2714626"/>
                        <a:ext cx="145256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Text Box 20"/>
          <p:cNvSpPr txBox="1">
            <a:spLocks noChangeArrowheads="1"/>
          </p:cNvSpPr>
          <p:nvPr/>
        </p:nvSpPr>
        <p:spPr bwMode="auto">
          <a:xfrm>
            <a:off x="3952875" y="4786313"/>
            <a:ext cx="2306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(Cycles per second)</a:t>
            </a:r>
          </a:p>
        </p:txBody>
      </p:sp>
      <p:sp>
        <p:nvSpPr>
          <p:cNvPr id="10258" name="Text Box 21"/>
          <p:cNvSpPr txBox="1">
            <a:spLocks noChangeArrowheads="1"/>
          </p:cNvSpPr>
          <p:nvPr/>
        </p:nvSpPr>
        <p:spPr bwMode="auto">
          <a:xfrm>
            <a:off x="3667126" y="6000751"/>
            <a:ext cx="2417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(Radians per second)</a:t>
            </a:r>
          </a:p>
        </p:txBody>
      </p:sp>
      <p:sp>
        <p:nvSpPr>
          <p:cNvPr id="10259" name="Text Box 23"/>
          <p:cNvSpPr txBox="1">
            <a:spLocks noChangeArrowheads="1"/>
          </p:cNvSpPr>
          <p:nvPr/>
        </p:nvSpPr>
        <p:spPr bwMode="auto">
          <a:xfrm>
            <a:off x="2024064" y="4286251"/>
            <a:ext cx="414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基本頻率</a:t>
            </a:r>
            <a:r>
              <a:rPr lang="en-US" altLang="zh-TW"/>
              <a:t>(fundamental frequency)</a:t>
            </a:r>
            <a:endParaRPr lang="en-US" altLang="zh-TW">
              <a:latin typeface="Tahoma" pitchFamily="34" charset="0"/>
            </a:endParaRPr>
          </a:p>
        </p:txBody>
      </p:sp>
      <p:graphicFrame>
        <p:nvGraphicFramePr>
          <p:cNvPr id="10245" name="Object 25"/>
          <p:cNvGraphicFramePr>
            <a:graphicFrameLocks noChangeAspect="1"/>
          </p:cNvGraphicFramePr>
          <p:nvPr/>
        </p:nvGraphicFramePr>
        <p:xfrm>
          <a:off x="2238376" y="6072189"/>
          <a:ext cx="10080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方程式" r:id="rId9" imgW="545626" imgH="203024" progId="Equation.3">
                  <p:embed/>
                </p:oleObj>
              </mc:Choice>
              <mc:Fallback>
                <p:oleObj name="方程式" r:id="rId9" imgW="545626" imgH="203024" progId="Equation.3">
                  <p:embed/>
                  <p:pic>
                    <p:nvPicPr>
                      <p:cNvPr id="1024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6072189"/>
                        <a:ext cx="10080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矩形 24"/>
          <p:cNvSpPr>
            <a:spLocks noChangeArrowheads="1"/>
          </p:cNvSpPr>
          <p:nvPr/>
        </p:nvSpPr>
        <p:spPr bwMode="auto">
          <a:xfrm>
            <a:off x="1952625" y="5286376"/>
            <a:ext cx="4286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角頻率</a:t>
            </a:r>
            <a:r>
              <a:rPr lang="en-US" altLang="zh-TW"/>
              <a:t>(angular frequency)</a:t>
            </a:r>
            <a:r>
              <a:rPr lang="zh-TW" altLang="en-US"/>
              <a:t>，或稱為</a:t>
            </a:r>
            <a:endParaRPr lang="en-US" altLang="zh-TW"/>
          </a:p>
          <a:p>
            <a:pPr eaLnBrk="1" hangingPunct="1"/>
            <a:r>
              <a:rPr lang="zh-TW" altLang="en-US"/>
              <a:t>弧度頻率</a:t>
            </a:r>
            <a:r>
              <a:rPr lang="en-US" altLang="zh-TW"/>
              <a:t>(radian frequency)</a:t>
            </a:r>
            <a:endParaRPr lang="zh-TW" altLang="en-US"/>
          </a:p>
        </p:txBody>
      </p:sp>
      <p:sp>
        <p:nvSpPr>
          <p:cNvPr id="10261" name="矩形 25"/>
          <p:cNvSpPr>
            <a:spLocks noChangeArrowheads="1"/>
          </p:cNvSpPr>
          <p:nvPr/>
        </p:nvSpPr>
        <p:spPr bwMode="auto">
          <a:xfrm>
            <a:off x="6310314" y="2000251"/>
            <a:ext cx="4071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基本角頻率</a:t>
            </a:r>
            <a:r>
              <a:rPr lang="en-US" altLang="zh-TW"/>
              <a:t>(fundamental angular frequency)</a:t>
            </a:r>
            <a:endParaRPr lang="zh-TW" altLang="en-US"/>
          </a:p>
        </p:txBody>
      </p:sp>
      <p:sp>
        <p:nvSpPr>
          <p:cNvPr id="10262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6" name="Object 29"/>
          <p:cNvGraphicFramePr>
            <a:graphicFrameLocks noChangeAspect="1"/>
          </p:cNvGraphicFramePr>
          <p:nvPr/>
        </p:nvGraphicFramePr>
        <p:xfrm>
          <a:off x="6738938" y="3786189"/>
          <a:ext cx="1752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11" imgW="977476" imgH="203112" progId="Equation.3">
                  <p:embed/>
                </p:oleObj>
              </mc:Choice>
              <mc:Fallback>
                <p:oleObj name="Equation" r:id="rId11" imgW="977476" imgH="203112" progId="Equation.3">
                  <p:embed/>
                  <p:pic>
                    <p:nvPicPr>
                      <p:cNvPr id="1024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786189"/>
                        <a:ext cx="17526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3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7" name="Object 31"/>
          <p:cNvGraphicFramePr>
            <a:graphicFrameLocks noChangeAspect="1"/>
          </p:cNvGraphicFramePr>
          <p:nvPr/>
        </p:nvGraphicFramePr>
        <p:xfrm>
          <a:off x="6953251" y="5357814"/>
          <a:ext cx="10001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13" imgW="583947" imgH="431613" progId="Equation.3">
                  <p:embed/>
                </p:oleObj>
              </mc:Choice>
              <mc:Fallback>
                <p:oleObj name="Equation" r:id="rId13" imgW="583947" imgH="431613" progId="Equation.3">
                  <p:embed/>
                  <p:pic>
                    <p:nvPicPr>
                      <p:cNvPr id="102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1" y="5357814"/>
                        <a:ext cx="10001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4" name="矩形 17"/>
          <p:cNvSpPr>
            <a:spLocks noChangeArrowheads="1"/>
          </p:cNvSpPr>
          <p:nvPr/>
        </p:nvSpPr>
        <p:spPr bwMode="auto">
          <a:xfrm>
            <a:off x="6381750" y="3357564"/>
            <a:ext cx="272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週期性的離散時間訊號</a:t>
            </a:r>
          </a:p>
        </p:txBody>
      </p:sp>
      <p:sp>
        <p:nvSpPr>
          <p:cNvPr id="10265" name="Text Box 11"/>
          <p:cNvSpPr txBox="1">
            <a:spLocks noChangeArrowheads="1"/>
          </p:cNvSpPr>
          <p:nvPr/>
        </p:nvSpPr>
        <p:spPr bwMode="auto">
          <a:xfrm>
            <a:off x="1952625" y="2500314"/>
            <a:ext cx="4103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週期性的連續時間訊號</a:t>
            </a:r>
            <a:endParaRPr lang="zh-TW" altLang="en-US">
              <a:latin typeface="Tahoma" pitchFamily="34" charset="0"/>
            </a:endParaRPr>
          </a:p>
        </p:txBody>
      </p:sp>
      <p:sp>
        <p:nvSpPr>
          <p:cNvPr id="10266" name="Text Box 21"/>
          <p:cNvSpPr txBox="1">
            <a:spLocks noChangeArrowheads="1"/>
          </p:cNvSpPr>
          <p:nvPr/>
        </p:nvSpPr>
        <p:spPr bwMode="auto">
          <a:xfrm>
            <a:off x="8239125" y="5500688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(Radians )</a:t>
            </a:r>
          </a:p>
        </p:txBody>
      </p:sp>
      <p:sp>
        <p:nvSpPr>
          <p:cNvPr id="10267" name="文字方塊 25"/>
          <p:cNvSpPr txBox="1">
            <a:spLocks noChangeArrowheads="1"/>
          </p:cNvSpPr>
          <p:nvPr/>
        </p:nvSpPr>
        <p:spPr bwMode="auto">
          <a:xfrm>
            <a:off x="2024063" y="3214688"/>
            <a:ext cx="392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 </a:t>
            </a:r>
            <a:r>
              <a:rPr lang="en-US" altLang="zh-TW" i="1"/>
              <a:t>T</a:t>
            </a:r>
            <a:r>
              <a:rPr lang="en-US" altLang="zh-TW" baseline="-25000"/>
              <a:t>0</a:t>
            </a:r>
            <a:r>
              <a:rPr lang="zh-TW" altLang="en-US" baseline="-25000"/>
              <a:t> </a:t>
            </a:r>
            <a:r>
              <a:rPr lang="zh-TW" altLang="en-US"/>
              <a:t>是最小的一個可以滿足上式的</a:t>
            </a:r>
            <a:r>
              <a:rPr lang="en-US" altLang="zh-TW" i="1"/>
              <a:t>T</a:t>
            </a:r>
            <a:r>
              <a:rPr lang="zh-TW" altLang="en-US" i="1"/>
              <a:t> </a:t>
            </a:r>
            <a:r>
              <a:rPr lang="zh-TW" altLang="en-US"/>
              <a:t>值，</a:t>
            </a:r>
            <a:r>
              <a:rPr lang="en-US" altLang="zh-TW" i="1"/>
              <a:t>T</a:t>
            </a:r>
            <a:r>
              <a:rPr lang="en-US" altLang="zh-TW" baseline="-25000"/>
              <a:t>0</a:t>
            </a:r>
            <a:r>
              <a:rPr lang="zh-TW" altLang="en-US" baseline="-25000"/>
              <a:t> </a:t>
            </a:r>
            <a:r>
              <a:rPr lang="zh-TW" altLang="en-US"/>
              <a:t>就是基本週期</a:t>
            </a:r>
            <a:r>
              <a:rPr lang="en-US" altLang="zh-TW"/>
              <a:t>(fundamental period)</a:t>
            </a:r>
            <a:r>
              <a:rPr lang="zh-TW" altLang="en-US"/>
              <a:t>。</a:t>
            </a:r>
          </a:p>
        </p:txBody>
      </p:sp>
      <p:sp>
        <p:nvSpPr>
          <p:cNvPr id="10268" name="文字方塊 26"/>
          <p:cNvSpPr txBox="1">
            <a:spLocks noChangeArrowheads="1"/>
          </p:cNvSpPr>
          <p:nvPr/>
        </p:nvSpPr>
        <p:spPr bwMode="auto">
          <a:xfrm>
            <a:off x="6453189" y="4357688"/>
            <a:ext cx="3857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</a:t>
            </a:r>
            <a:r>
              <a:rPr lang="zh-TW" altLang="en-US" i="1"/>
              <a:t>        </a:t>
            </a:r>
            <a:r>
              <a:rPr lang="zh-TW" altLang="en-US"/>
              <a:t>是滿足上式的最小</a:t>
            </a:r>
            <a:r>
              <a:rPr lang="en-US" altLang="zh-TW" i="1"/>
              <a:t>N</a:t>
            </a:r>
            <a:r>
              <a:rPr lang="zh-TW" altLang="en-US"/>
              <a:t>，則</a:t>
            </a:r>
            <a:r>
              <a:rPr lang="zh-TW" altLang="en-US" i="1"/>
              <a:t>  </a:t>
            </a:r>
            <a:r>
              <a:rPr lang="zh-TW" altLang="en-US"/>
              <a:t>就是這個週期性訊號的基本週期，其基本角頻率為</a:t>
            </a:r>
          </a:p>
        </p:txBody>
      </p:sp>
      <p:sp>
        <p:nvSpPr>
          <p:cNvPr id="10269" name="Rectangle 26"/>
          <p:cNvSpPr>
            <a:spLocks noChangeArrowheads="1"/>
          </p:cNvSpPr>
          <p:nvPr/>
        </p:nvSpPr>
        <p:spPr bwMode="auto">
          <a:xfrm>
            <a:off x="1524001" y="28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6810376" y="4357689"/>
          <a:ext cx="4286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15" imgW="215640" imgH="228600" progId="Equation.3">
                  <p:embed/>
                </p:oleObj>
              </mc:Choice>
              <mc:Fallback>
                <p:oleObj name="Equation" r:id="rId15" imgW="215640" imgH="228600" progId="Equation.3">
                  <p:embed/>
                  <p:pic>
                    <p:nvPicPr>
                      <p:cNvPr id="102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4357689"/>
                        <a:ext cx="4286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27"/>
          <p:cNvGraphicFramePr>
            <a:graphicFrameLocks noChangeAspect="1"/>
          </p:cNvGraphicFramePr>
          <p:nvPr/>
        </p:nvGraphicFramePr>
        <p:xfrm>
          <a:off x="9953626" y="4357689"/>
          <a:ext cx="4286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17" imgW="215640" imgH="228600" progId="Equation.3">
                  <p:embed/>
                </p:oleObj>
              </mc:Choice>
              <mc:Fallback>
                <p:oleObj name="Equation" r:id="rId17" imgW="215640" imgH="228600" progId="Equation.3">
                  <p:embed/>
                  <p:pic>
                    <p:nvPicPr>
                      <p:cNvPr id="1024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26" y="4357689"/>
                        <a:ext cx="4286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61E0-B0E5-4ECD-9FE9-1F5220C22072}" type="slidenum">
              <a:rPr lang="zh-TW" altLang="en-US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5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6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DEB91A7-B0E5-4795-A5B8-7B845B60910A}" type="slidenum">
              <a:rPr lang="zh-TW" altLang="en-US" sz="1400"/>
              <a:pPr algn="r">
                <a:defRPr/>
              </a:pPr>
              <a:t>17</a:t>
            </a:fld>
            <a:endParaRPr lang="en-US" altLang="zh-TW" sz="1400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1992314" y="2060575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1.7 </a:t>
            </a:r>
            <a:r>
              <a:rPr lang="zh-TW" altLang="en-US"/>
              <a:t>週期性連續時間訊號</a:t>
            </a:r>
            <a:endParaRPr lang="zh-TW" altLang="en-US">
              <a:latin typeface="Tahoma" pitchFamily="34" charset="0"/>
            </a:endParaRP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6" name="Object 12"/>
          <p:cNvGraphicFramePr>
            <a:graphicFrameLocks noChangeAspect="1"/>
          </p:cNvGraphicFramePr>
          <p:nvPr/>
        </p:nvGraphicFramePr>
        <p:xfrm>
          <a:off x="2095500" y="2714625"/>
          <a:ext cx="8080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方程式" r:id="rId3" imgW="431640" imgH="228600" progId="Equation.3">
                  <p:embed/>
                </p:oleObj>
              </mc:Choice>
              <mc:Fallback>
                <p:oleObj name="方程式" r:id="rId3" imgW="431640" imgH="228600" progId="Equation.3">
                  <p:embed/>
                  <p:pic>
                    <p:nvPicPr>
                      <p:cNvPr id="1126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714625"/>
                        <a:ext cx="808038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6" name="Picture 23" descr="Fig-1-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2095500" y="3714751"/>
            <a:ext cx="37719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矩形 17"/>
          <p:cNvSpPr>
            <a:spLocks noChangeArrowheads="1"/>
          </p:cNvSpPr>
          <p:nvPr/>
        </p:nvSpPr>
        <p:spPr bwMode="auto">
          <a:xfrm>
            <a:off x="6238876" y="2071688"/>
            <a:ext cx="377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1.8 </a:t>
            </a:r>
            <a:r>
              <a:rPr lang="zh-TW" altLang="en-US"/>
              <a:t>週期性離散時間訊號</a:t>
            </a:r>
          </a:p>
        </p:txBody>
      </p:sp>
      <p:pic>
        <p:nvPicPr>
          <p:cNvPr id="11278" name="Picture 24" descr="Fig-1-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524625" y="3500438"/>
            <a:ext cx="3771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7" name="Object 25"/>
          <p:cNvGraphicFramePr>
            <a:graphicFrameLocks noChangeAspect="1"/>
          </p:cNvGraphicFramePr>
          <p:nvPr/>
        </p:nvGraphicFramePr>
        <p:xfrm>
          <a:off x="6667500" y="2786063"/>
          <a:ext cx="8572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7" imgW="533169" imgH="228501" progId="Equation.3">
                  <p:embed/>
                </p:oleObj>
              </mc:Choice>
              <mc:Fallback>
                <p:oleObj name="Equation" r:id="rId7" imgW="533169" imgH="228501" progId="Equation.3">
                  <p:embed/>
                  <p:pic>
                    <p:nvPicPr>
                      <p:cNvPr id="1126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2786063"/>
                        <a:ext cx="85725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C6219-C917-466B-9A83-01F179F436F5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2294" name="矩形 17"/>
          <p:cNvSpPr>
            <a:spLocks noChangeArrowheads="1"/>
          </p:cNvSpPr>
          <p:nvPr/>
        </p:nvSpPr>
        <p:spPr bwMode="auto">
          <a:xfrm>
            <a:off x="1992313" y="206057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1.9 </a:t>
            </a:r>
            <a:r>
              <a:rPr lang="zh-TW" altLang="en-US"/>
              <a:t>非週期性離散時間訊號</a:t>
            </a: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1992313" y="2636839"/>
          <a:ext cx="338296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方程式" r:id="rId3" imgW="1676400" imgH="457200" progId="Equation.3">
                  <p:embed/>
                </p:oleObj>
              </mc:Choice>
              <mc:Fallback>
                <p:oleObj name="方程式" r:id="rId3" imgW="1676400" imgH="457200" progId="Equation.3">
                  <p:embed/>
                  <p:pic>
                    <p:nvPicPr>
                      <p:cNvPr id="1229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636839"/>
                        <a:ext cx="338296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3" descr="f1-6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13"/>
          <a:stretch>
            <a:fillRect/>
          </a:stretch>
        </p:blipFill>
        <p:spPr bwMode="auto">
          <a:xfrm>
            <a:off x="5429250" y="2852739"/>
            <a:ext cx="477043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文字方塊 7"/>
          <p:cNvSpPr txBox="1">
            <a:spLocks noChangeArrowheads="1"/>
          </p:cNvSpPr>
          <p:nvPr/>
        </p:nvSpPr>
        <p:spPr bwMode="auto">
          <a:xfrm>
            <a:off x="1952626" y="4286251"/>
            <a:ext cx="300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訊號中有一段無法滿足 以下條件，</a:t>
            </a:r>
          </a:p>
        </p:txBody>
      </p:sp>
      <p:graphicFrame>
        <p:nvGraphicFramePr>
          <p:cNvPr id="12291" name="Object 29"/>
          <p:cNvGraphicFramePr>
            <a:graphicFrameLocks noChangeAspect="1"/>
          </p:cNvGraphicFramePr>
          <p:nvPr/>
        </p:nvGraphicFramePr>
        <p:xfrm>
          <a:off x="2524125" y="5072064"/>
          <a:ext cx="1752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6" imgW="977476" imgH="203112" progId="Equation.3">
                  <p:embed/>
                </p:oleObj>
              </mc:Choice>
              <mc:Fallback>
                <p:oleObj name="Equation" r:id="rId6" imgW="977476" imgH="203112" progId="Equation.3">
                  <p:embed/>
                  <p:pic>
                    <p:nvPicPr>
                      <p:cNvPr id="1229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5072064"/>
                        <a:ext cx="17526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34513-ACB2-42D3-9A42-CDCC9759BADD}" type="slidenum">
              <a:rPr lang="zh-TW" altLang="en-US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1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2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0C3820D-3878-497B-B853-9BE819C37347}" type="slidenum">
              <a:rPr lang="zh-TW" altLang="en-US" sz="1400"/>
              <a:pPr algn="r">
                <a:defRPr/>
              </a:pPr>
              <a:t>19</a:t>
            </a:fld>
            <a:endParaRPr lang="en-US" altLang="zh-TW" sz="1400"/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2095500" y="5214938"/>
            <a:ext cx="4929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一段時間內的平均功率</a:t>
            </a:r>
            <a:r>
              <a:rPr lang="en-US" altLang="zh-TW"/>
              <a:t>(average power)</a:t>
            </a:r>
            <a:endParaRPr lang="zh-TW" altLang="en-US">
              <a:latin typeface="Tahoma" pitchFamily="34" charset="0"/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2095501" y="3000376"/>
          <a:ext cx="35274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方程式" r:id="rId3" imgW="1866900" imgH="419100" progId="Equation.3">
                  <p:embed/>
                </p:oleObj>
              </mc:Choice>
              <mc:Fallback>
                <p:oleObj name="方程式" r:id="rId3" imgW="1866900" imgH="419100" progId="Equation.3">
                  <p:embed/>
                  <p:pic>
                    <p:nvPicPr>
                      <p:cNvPr id="133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000376"/>
                        <a:ext cx="352742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9"/>
          <p:cNvGraphicFramePr>
            <a:graphicFrameLocks noChangeAspect="1"/>
          </p:cNvGraphicFramePr>
          <p:nvPr/>
        </p:nvGraphicFramePr>
        <p:xfrm>
          <a:off x="2309813" y="4357688"/>
          <a:ext cx="37449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方程式" r:id="rId5" imgW="1981200" imgH="419100" progId="Equation.3">
                  <p:embed/>
                </p:oleObj>
              </mc:Choice>
              <mc:Fallback>
                <p:oleObj name="方程式" r:id="rId5" imgW="1981200" imgH="419100" progId="Equation.3">
                  <p:embed/>
                  <p:pic>
                    <p:nvPicPr>
                      <p:cNvPr id="133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4357688"/>
                        <a:ext cx="3744912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矩形 12"/>
          <p:cNvSpPr>
            <a:spLocks noChangeArrowheads="1"/>
          </p:cNvSpPr>
          <p:nvPr/>
        </p:nvSpPr>
        <p:spPr bwMode="auto">
          <a:xfrm>
            <a:off x="2024064" y="2643188"/>
            <a:ext cx="700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電阻上消耗的瞬間功率</a:t>
            </a:r>
            <a:r>
              <a:rPr lang="en-US" altLang="zh-TW"/>
              <a:t>(instantaneous power)</a:t>
            </a:r>
            <a:endParaRPr lang="zh-TW" altLang="en-US"/>
          </a:p>
        </p:txBody>
      </p:sp>
      <p:sp>
        <p:nvSpPr>
          <p:cNvPr id="13324" name="文字方塊 16"/>
          <p:cNvSpPr txBox="1">
            <a:spLocks noChangeArrowheads="1"/>
          </p:cNvSpPr>
          <p:nvPr/>
        </p:nvSpPr>
        <p:spPr bwMode="auto">
          <a:xfrm>
            <a:off x="2024063" y="3929063"/>
            <a:ext cx="7643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累積一段時間 的功率消耗就成為所消耗的能量</a:t>
            </a:r>
            <a:r>
              <a:rPr lang="en-US" altLang="zh-TW"/>
              <a:t>(energy)</a:t>
            </a:r>
            <a:endParaRPr lang="zh-TW" altLang="en-US"/>
          </a:p>
        </p:txBody>
      </p:sp>
      <p:graphicFrame>
        <p:nvGraphicFramePr>
          <p:cNvPr id="13316" name="Object 17"/>
          <p:cNvGraphicFramePr>
            <a:graphicFrameLocks noChangeAspect="1"/>
          </p:cNvGraphicFramePr>
          <p:nvPr/>
        </p:nvGraphicFramePr>
        <p:xfrm>
          <a:off x="2166939" y="5643564"/>
          <a:ext cx="51149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方程式" r:id="rId7" imgW="2819160" imgH="457200" progId="Equation.3">
                  <p:embed/>
                </p:oleObj>
              </mc:Choice>
              <mc:Fallback>
                <p:oleObj name="方程式" r:id="rId7" imgW="2819160" imgH="457200" progId="Equation.3">
                  <p:embed/>
                  <p:pic>
                    <p:nvPicPr>
                      <p:cNvPr id="1331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5643564"/>
                        <a:ext cx="5114925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Text Box 7"/>
          <p:cNvSpPr txBox="1">
            <a:spLocks noChangeArrowheads="1"/>
          </p:cNvSpPr>
          <p:nvPr/>
        </p:nvSpPr>
        <p:spPr bwMode="auto">
          <a:xfrm>
            <a:off x="2063750" y="213360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功率與能量</a:t>
            </a:r>
            <a:endParaRPr lang="zh-TW" altLang="en-US" b="1">
              <a:solidFill>
                <a:srgbClr val="002060"/>
              </a:solidFill>
              <a:latin typeface="Tahoma" pitchFamily="34" charset="0"/>
            </a:endParaRPr>
          </a:p>
        </p:txBody>
      </p:sp>
      <p:graphicFrame>
        <p:nvGraphicFramePr>
          <p:cNvPr id="13317" name="Object 20"/>
          <p:cNvGraphicFramePr>
            <a:graphicFrameLocks noChangeAspect="1"/>
          </p:cNvGraphicFramePr>
          <p:nvPr/>
        </p:nvGraphicFramePr>
        <p:xfrm>
          <a:off x="6167439" y="3214689"/>
          <a:ext cx="12906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9" imgW="748975" imgH="203112" progId="Equation.3">
                  <p:embed/>
                </p:oleObj>
              </mc:Choice>
              <mc:Fallback>
                <p:oleObj name="Equation" r:id="rId9" imgW="748975" imgH="203112" progId="Equation.3">
                  <p:embed/>
                  <p:pic>
                    <p:nvPicPr>
                      <p:cNvPr id="1331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3214689"/>
                        <a:ext cx="129063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F9F49-8E86-4B0F-916E-D796834A8977}" type="slidenum">
              <a:rPr lang="zh-TW" altLang="en-US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5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F8A36C1-BBD9-4CC5-85EA-21189183A598}" type="slidenum">
              <a:rPr lang="zh-TW" altLang="en-US" sz="1400"/>
              <a:pPr algn="r">
                <a:defRPr/>
              </a:pPr>
              <a:t>2</a:t>
            </a:fld>
            <a:endParaRPr lang="en-US" altLang="zh-TW" sz="1400"/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6096000" y="6021389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5543" name="Text Box 11"/>
          <p:cNvSpPr txBox="1">
            <a:spLocks noChangeArrowheads="1"/>
          </p:cNvSpPr>
          <p:nvPr/>
        </p:nvSpPr>
        <p:spPr bwMode="auto">
          <a:xfrm>
            <a:off x="2495550" y="2276476"/>
            <a:ext cx="72009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b="1"/>
              <a:t>第一章 訊號與系統的基本概念</a:t>
            </a:r>
          </a:p>
          <a:p>
            <a:pPr eaLnBrk="1" hangingPunct="1"/>
            <a:endParaRPr kumimoji="0" lang="en-US" altLang="zh-TW" b="1"/>
          </a:p>
          <a:p>
            <a:pPr eaLnBrk="1" hangingPunct="1"/>
            <a:r>
              <a:rPr kumimoji="0" lang="en-US" altLang="zh-TW"/>
              <a:t>1.1  </a:t>
            </a:r>
            <a:r>
              <a:rPr kumimoji="0" lang="zh-TW" altLang="en-US"/>
              <a:t>什麼是訊號</a:t>
            </a:r>
          </a:p>
          <a:p>
            <a:pPr eaLnBrk="1" hangingPunct="1"/>
            <a:r>
              <a:rPr kumimoji="0" lang="en-US" altLang="zh-TW"/>
              <a:t>1.2  </a:t>
            </a:r>
            <a:r>
              <a:rPr kumimoji="0" lang="zh-TW" altLang="en-US"/>
              <a:t>什麼是系統</a:t>
            </a:r>
          </a:p>
          <a:p>
            <a:pPr eaLnBrk="1" hangingPunct="1"/>
            <a:r>
              <a:rPr kumimoji="0" lang="en-US" altLang="zh-TW"/>
              <a:t>1.3  </a:t>
            </a:r>
            <a:r>
              <a:rPr kumimoji="0" lang="zh-TW" altLang="en-US"/>
              <a:t>訊號的表示</a:t>
            </a:r>
          </a:p>
          <a:p>
            <a:pPr eaLnBrk="1" hangingPunct="1"/>
            <a:r>
              <a:rPr kumimoji="0" lang="en-US" altLang="zh-TW"/>
              <a:t>1.4  </a:t>
            </a:r>
            <a:r>
              <a:rPr kumimoji="0" lang="zh-TW" altLang="en-US"/>
              <a:t>訊號的類型</a:t>
            </a:r>
          </a:p>
          <a:p>
            <a:pPr eaLnBrk="1" hangingPunct="1"/>
            <a:r>
              <a:rPr kumimoji="0" lang="en-US" altLang="zh-TW"/>
              <a:t>1.5  </a:t>
            </a:r>
            <a:r>
              <a:rPr kumimoji="0" lang="zh-TW" altLang="en-US"/>
              <a:t>基本的訊號操作</a:t>
            </a:r>
          </a:p>
          <a:p>
            <a:pPr eaLnBrk="1" hangingPunct="1"/>
            <a:r>
              <a:rPr kumimoji="0" lang="en-US" altLang="zh-TW"/>
              <a:t>1.6  </a:t>
            </a:r>
            <a:r>
              <a:rPr kumimoji="0" lang="zh-TW" altLang="en-US"/>
              <a:t>常用的基本訊號</a:t>
            </a:r>
          </a:p>
          <a:p>
            <a:pPr eaLnBrk="1" hangingPunct="1"/>
            <a:r>
              <a:rPr kumimoji="0" lang="en-US" altLang="zh-TW"/>
              <a:t>1.7  </a:t>
            </a:r>
            <a:r>
              <a:rPr kumimoji="0" lang="zh-TW" altLang="en-US"/>
              <a:t>系統的表示</a:t>
            </a:r>
          </a:p>
          <a:p>
            <a:pPr eaLnBrk="1" hangingPunct="1"/>
            <a:r>
              <a:rPr kumimoji="0" lang="en-US" altLang="zh-TW"/>
              <a:t>1.8  </a:t>
            </a:r>
            <a:r>
              <a:rPr kumimoji="0" lang="zh-TW" altLang="en-US"/>
              <a:t>基本的系統特性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CDE48-FD36-4E9F-A360-D85AABB1D3BD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6453189" y="2143126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對應離散時間訊號</a:t>
            </a:r>
            <a:endParaRPr lang="zh-TW" altLang="en-US">
              <a:latin typeface="Tahoma" pitchFamily="34" charset="0"/>
            </a:endParaRPr>
          </a:p>
        </p:txBody>
      </p:sp>
      <p:graphicFrame>
        <p:nvGraphicFramePr>
          <p:cNvPr id="14338" name="Object 18"/>
          <p:cNvGraphicFramePr>
            <a:graphicFrameLocks noChangeAspect="1"/>
          </p:cNvGraphicFramePr>
          <p:nvPr/>
        </p:nvGraphicFramePr>
        <p:xfrm>
          <a:off x="2452689" y="3143251"/>
          <a:ext cx="15843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方程式" r:id="rId3" imgW="825500" imgH="228600" progId="Equation.3">
                  <p:embed/>
                </p:oleObj>
              </mc:Choice>
              <mc:Fallback>
                <p:oleObj name="方程式" r:id="rId3" imgW="825500" imgH="228600" progId="Equation.3">
                  <p:embed/>
                  <p:pic>
                    <p:nvPicPr>
                      <p:cNvPr id="143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3143251"/>
                        <a:ext cx="1584325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文字方塊 6"/>
          <p:cNvSpPr txBox="1">
            <a:spLocks noChangeArrowheads="1"/>
          </p:cNvSpPr>
          <p:nvPr/>
        </p:nvSpPr>
        <p:spPr bwMode="auto">
          <a:xfrm>
            <a:off x="2095500" y="2143125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延伸到一個連續時間訊號         。</a:t>
            </a:r>
          </a:p>
        </p:txBody>
      </p:sp>
      <p:graphicFrame>
        <p:nvGraphicFramePr>
          <p:cNvPr id="14339" name="Object 19"/>
          <p:cNvGraphicFramePr>
            <a:graphicFrameLocks noChangeAspect="1"/>
          </p:cNvGraphicFramePr>
          <p:nvPr/>
        </p:nvGraphicFramePr>
        <p:xfrm>
          <a:off x="2595564" y="4214813"/>
          <a:ext cx="22320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方程式" r:id="rId5" imgW="1193800" imgH="355600" progId="Equation.3">
                  <p:embed/>
                </p:oleObj>
              </mc:Choice>
              <mc:Fallback>
                <p:oleObj name="方程式" r:id="rId5" imgW="1193800" imgH="355600" progId="Equation.3">
                  <p:embed/>
                  <p:pic>
                    <p:nvPicPr>
                      <p:cNvPr id="143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4214813"/>
                        <a:ext cx="223202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文字方塊 16"/>
          <p:cNvSpPr txBox="1">
            <a:spLocks noChangeArrowheads="1"/>
          </p:cNvSpPr>
          <p:nvPr/>
        </p:nvSpPr>
        <p:spPr bwMode="auto">
          <a:xfrm>
            <a:off x="2238376" y="3857625"/>
            <a:ext cx="3071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能量</a:t>
            </a:r>
            <a:r>
              <a:rPr lang="en-US" altLang="zh-TW"/>
              <a:t>(energy)</a:t>
            </a:r>
            <a:endParaRPr lang="zh-TW" altLang="en-US"/>
          </a:p>
        </p:txBody>
      </p:sp>
      <p:graphicFrame>
        <p:nvGraphicFramePr>
          <p:cNvPr id="14340" name="Object 20"/>
          <p:cNvGraphicFramePr>
            <a:graphicFrameLocks noChangeAspect="1"/>
          </p:cNvGraphicFramePr>
          <p:nvPr/>
        </p:nvGraphicFramePr>
        <p:xfrm>
          <a:off x="2381251" y="5286376"/>
          <a:ext cx="28813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方程式" r:id="rId7" imgW="1574800" imgH="431800" progId="Equation.3">
                  <p:embed/>
                </p:oleObj>
              </mc:Choice>
              <mc:Fallback>
                <p:oleObj name="方程式" r:id="rId7" imgW="1574800" imgH="431800" progId="Equation.3">
                  <p:embed/>
                  <p:pic>
                    <p:nvPicPr>
                      <p:cNvPr id="1434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5286376"/>
                        <a:ext cx="2881313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Text Box 7"/>
          <p:cNvSpPr txBox="1">
            <a:spLocks noChangeArrowheads="1"/>
          </p:cNvSpPr>
          <p:nvPr/>
        </p:nvSpPr>
        <p:spPr bwMode="auto">
          <a:xfrm>
            <a:off x="2238376" y="4929188"/>
            <a:ext cx="364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平均功率</a:t>
            </a:r>
            <a:r>
              <a:rPr lang="en-US" altLang="zh-TW"/>
              <a:t>(average power)</a:t>
            </a:r>
            <a:endParaRPr lang="zh-TW" altLang="en-US">
              <a:latin typeface="Tahoma" pitchFamily="34" charset="0"/>
            </a:endParaRPr>
          </a:p>
        </p:txBody>
      </p:sp>
      <p:graphicFrame>
        <p:nvGraphicFramePr>
          <p:cNvPr id="14341" name="Object 13"/>
          <p:cNvGraphicFramePr>
            <a:graphicFrameLocks noChangeAspect="1"/>
          </p:cNvGraphicFramePr>
          <p:nvPr/>
        </p:nvGraphicFramePr>
        <p:xfrm>
          <a:off x="6524626" y="4000501"/>
          <a:ext cx="21431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方程式" r:id="rId9" imgW="1155700" imgH="469900" progId="Equation.3">
                  <p:embed/>
                </p:oleObj>
              </mc:Choice>
              <mc:Fallback>
                <p:oleObj name="方程式" r:id="rId9" imgW="1155700" imgH="469900" progId="Equation.3">
                  <p:embed/>
                  <p:pic>
                    <p:nvPicPr>
                      <p:cNvPr id="143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4000501"/>
                        <a:ext cx="2143125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5"/>
          <p:cNvGraphicFramePr>
            <a:graphicFrameLocks noChangeAspect="1"/>
          </p:cNvGraphicFramePr>
          <p:nvPr/>
        </p:nvGraphicFramePr>
        <p:xfrm>
          <a:off x="6596063" y="5143500"/>
          <a:ext cx="3313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方程式" r:id="rId11" imgW="1790700" imgH="469900" progId="Equation.3">
                  <p:embed/>
                </p:oleObj>
              </mc:Choice>
              <mc:Fallback>
                <p:oleObj name="方程式" r:id="rId11" imgW="1790700" imgH="469900" progId="Equation.3">
                  <p:embed/>
                  <p:pic>
                    <p:nvPicPr>
                      <p:cNvPr id="143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5143500"/>
                        <a:ext cx="331311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572250" y="3071813"/>
          <a:ext cx="16319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13" imgW="850680" imgH="228600" progId="Equation.3">
                  <p:embed/>
                </p:oleObj>
              </mc:Choice>
              <mc:Fallback>
                <p:oleObj name="Equation" r:id="rId13" imgW="850680" imgH="228600" progId="Equation.3">
                  <p:embed/>
                  <p:pic>
                    <p:nvPicPr>
                      <p:cNvPr id="143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3071813"/>
                        <a:ext cx="16319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文字方塊 14"/>
          <p:cNvSpPr txBox="1">
            <a:spLocks noChangeArrowheads="1"/>
          </p:cNvSpPr>
          <p:nvPr/>
        </p:nvSpPr>
        <p:spPr bwMode="auto">
          <a:xfrm>
            <a:off x="2238375" y="2714625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瞬間功率</a:t>
            </a:r>
          </a:p>
        </p:txBody>
      </p:sp>
      <p:graphicFrame>
        <p:nvGraphicFramePr>
          <p:cNvPr id="14344" name="Object 15"/>
          <p:cNvGraphicFramePr>
            <a:graphicFrameLocks noChangeAspect="1"/>
          </p:cNvGraphicFramePr>
          <p:nvPr/>
        </p:nvGraphicFramePr>
        <p:xfrm>
          <a:off x="4953000" y="2143125"/>
          <a:ext cx="5603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15" imgW="291960" imgH="203040" progId="Equation.3">
                  <p:embed/>
                </p:oleObj>
              </mc:Choice>
              <mc:Fallback>
                <p:oleObj name="Equation" r:id="rId15" imgW="291960" imgH="203040" progId="Equation.3">
                  <p:embed/>
                  <p:pic>
                    <p:nvPicPr>
                      <p:cNvPr id="1434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43125"/>
                        <a:ext cx="560388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2DA89-43E8-4DA9-9AFF-2409F38F8C19}" type="slidenum">
              <a:rPr lang="zh-TW" altLang="en-US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29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30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06DF0BF-D873-403D-A689-F27577F6BB52}" type="slidenum">
              <a:rPr lang="zh-TW" altLang="en-US" sz="1400"/>
              <a:pPr algn="r">
                <a:defRPr/>
              </a:pPr>
              <a:t>21</a:t>
            </a:fld>
            <a:endParaRPr lang="en-US" altLang="zh-TW" sz="1400"/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2381250" y="4071939"/>
          <a:ext cx="28082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方程式" r:id="rId3" imgW="1459866" imgH="393529" progId="Equation.3">
                  <p:embed/>
                </p:oleObj>
              </mc:Choice>
              <mc:Fallback>
                <p:oleObj name="方程式" r:id="rId3" imgW="1459866" imgH="393529" progId="Equation.3">
                  <p:embed/>
                  <p:pic>
                    <p:nvPicPr>
                      <p:cNvPr id="153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071939"/>
                        <a:ext cx="2808288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1524001" y="2995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524001" y="2995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8" name="Rectangle 2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3" name="Object 20"/>
          <p:cNvGraphicFramePr>
            <a:graphicFrameLocks noChangeAspect="1"/>
          </p:cNvGraphicFramePr>
          <p:nvPr/>
        </p:nvGraphicFramePr>
        <p:xfrm>
          <a:off x="6881814" y="4000501"/>
          <a:ext cx="28797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方程式" r:id="rId5" imgW="1600200" imgH="431800" progId="Equation.3">
                  <p:embed/>
                </p:oleObj>
              </mc:Choice>
              <mc:Fallback>
                <p:oleObj name="方程式" r:id="rId5" imgW="1600200" imgH="431800" progId="Equation.3">
                  <p:embed/>
                  <p:pic>
                    <p:nvPicPr>
                      <p:cNvPr id="1536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4" y="4000501"/>
                        <a:ext cx="287972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25"/>
          <p:cNvSpPr txBox="1">
            <a:spLocks noChangeArrowheads="1"/>
          </p:cNvSpPr>
          <p:nvPr/>
        </p:nvSpPr>
        <p:spPr bwMode="auto">
          <a:xfrm>
            <a:off x="2166939" y="3643313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平均功率</a:t>
            </a:r>
            <a:r>
              <a:rPr lang="en-US" altLang="zh-TW"/>
              <a:t>(</a:t>
            </a:r>
            <a:r>
              <a:rPr lang="en-US" altLang="zh-TW">
                <a:cs typeface="Times New Roman" pitchFamily="18" charset="0"/>
              </a:rPr>
              <a:t>time-averaged power</a:t>
            </a:r>
            <a:r>
              <a:rPr lang="en-US" altLang="zh-TW">
                <a:latin typeface="Tahoma" pitchFamily="34" charset="0"/>
              </a:rPr>
              <a:t>)</a:t>
            </a:r>
          </a:p>
        </p:txBody>
      </p:sp>
      <p:sp>
        <p:nvSpPr>
          <p:cNvPr id="15380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82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83" name="文字方塊 34"/>
          <p:cNvSpPr txBox="1">
            <a:spLocks noChangeArrowheads="1"/>
          </p:cNvSpPr>
          <p:nvPr/>
        </p:nvSpPr>
        <p:spPr bwMode="auto">
          <a:xfrm>
            <a:off x="2095501" y="2143126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讓積分的時段包含全部實數時間範圍，就得到全能量</a:t>
            </a:r>
            <a:r>
              <a:rPr lang="en-US" altLang="zh-TW"/>
              <a:t>(total energy)</a:t>
            </a:r>
            <a:endParaRPr lang="zh-TW" altLang="en-US"/>
          </a:p>
        </p:txBody>
      </p:sp>
      <p:sp>
        <p:nvSpPr>
          <p:cNvPr id="15384" name="Rectangle 3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4" name="Object 33"/>
          <p:cNvGraphicFramePr>
            <a:graphicFrameLocks noChangeAspect="1"/>
          </p:cNvGraphicFramePr>
          <p:nvPr/>
        </p:nvGraphicFramePr>
        <p:xfrm>
          <a:off x="2381250" y="2928939"/>
          <a:ext cx="24701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7" imgW="1320227" imgH="342751" progId="Equation.3">
                  <p:embed/>
                </p:oleObj>
              </mc:Choice>
              <mc:Fallback>
                <p:oleObj name="Equation" r:id="rId7" imgW="1320227" imgH="342751" progId="Equation.3">
                  <p:embed/>
                  <p:pic>
                    <p:nvPicPr>
                      <p:cNvPr id="1536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928939"/>
                        <a:ext cx="247015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5" name="文字方塊 37"/>
          <p:cNvSpPr txBox="1">
            <a:spLocks noChangeArrowheads="1"/>
          </p:cNvSpPr>
          <p:nvPr/>
        </p:nvSpPr>
        <p:spPr bwMode="auto">
          <a:xfrm>
            <a:off x="2238375" y="4929189"/>
            <a:ext cx="350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週期性訊號平均功率只需要在一個週期內計算</a:t>
            </a:r>
          </a:p>
        </p:txBody>
      </p:sp>
      <p:sp>
        <p:nvSpPr>
          <p:cNvPr id="15386" name="Rectangle 3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5" name="Object 35"/>
          <p:cNvGraphicFramePr>
            <a:graphicFrameLocks noChangeAspect="1"/>
          </p:cNvGraphicFramePr>
          <p:nvPr/>
        </p:nvGraphicFramePr>
        <p:xfrm>
          <a:off x="2309813" y="5572126"/>
          <a:ext cx="38798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9" imgW="2159000" imgH="393700" progId="Equation.3">
                  <p:embed/>
                </p:oleObj>
              </mc:Choice>
              <mc:Fallback>
                <p:oleObj name="Equation" r:id="rId9" imgW="2159000" imgH="393700" progId="Equation.3">
                  <p:embed/>
                  <p:pic>
                    <p:nvPicPr>
                      <p:cNvPr id="1536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5572126"/>
                        <a:ext cx="38798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7" name="Rectangle 3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6" name="Object 37"/>
          <p:cNvGraphicFramePr>
            <a:graphicFrameLocks noChangeAspect="1"/>
          </p:cNvGraphicFramePr>
          <p:nvPr/>
        </p:nvGraphicFramePr>
        <p:xfrm>
          <a:off x="6953251" y="2714626"/>
          <a:ext cx="20939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11" imgW="1155700" imgH="431800" progId="Equation.3">
                  <p:embed/>
                </p:oleObj>
              </mc:Choice>
              <mc:Fallback>
                <p:oleObj name="Equation" r:id="rId11" imgW="1155700" imgH="431800" progId="Equation.3">
                  <p:embed/>
                  <p:pic>
                    <p:nvPicPr>
                      <p:cNvPr id="15366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1" y="2714626"/>
                        <a:ext cx="2093913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8" name="Rectangle 4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7" name="Object 39"/>
          <p:cNvGraphicFramePr>
            <a:graphicFrameLocks noChangeAspect="1"/>
          </p:cNvGraphicFramePr>
          <p:nvPr/>
        </p:nvGraphicFramePr>
        <p:xfrm>
          <a:off x="7096126" y="5429251"/>
          <a:ext cx="18573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13" imgW="1040948" imgH="431613" progId="Equation.3">
                  <p:embed/>
                </p:oleObj>
              </mc:Choice>
              <mc:Fallback>
                <p:oleObj name="Equation" r:id="rId13" imgW="1040948" imgH="431613" progId="Equation.3">
                  <p:embed/>
                  <p:pic>
                    <p:nvPicPr>
                      <p:cNvPr id="1536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6" y="5429251"/>
                        <a:ext cx="185737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9" name="Text Box 12"/>
          <p:cNvSpPr txBox="1">
            <a:spLocks noChangeArrowheads="1"/>
          </p:cNvSpPr>
          <p:nvPr/>
        </p:nvSpPr>
        <p:spPr bwMode="auto">
          <a:xfrm>
            <a:off x="6810375" y="2143125"/>
            <a:ext cx="353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對應離散時間訊號</a:t>
            </a:r>
            <a:endParaRPr lang="zh-TW" altLang="en-US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9919D-EC1A-4D84-9024-F50DF72A2C3D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graphicFrame>
        <p:nvGraphicFramePr>
          <p:cNvPr id="16386" name="Object 10"/>
          <p:cNvGraphicFramePr>
            <a:graphicFrameLocks noChangeAspect="1"/>
          </p:cNvGraphicFramePr>
          <p:nvPr/>
        </p:nvGraphicFramePr>
        <p:xfrm>
          <a:off x="2309814" y="3714751"/>
          <a:ext cx="22320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方程式" r:id="rId3" imgW="1079032" imgH="393529" progId="Equation.3">
                  <p:embed/>
                </p:oleObj>
              </mc:Choice>
              <mc:Fallback>
                <p:oleObj name="方程式" r:id="rId3" imgW="1079032" imgH="393529" progId="Equation.3">
                  <p:embed/>
                  <p:pic>
                    <p:nvPicPr>
                      <p:cNvPr id="163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3714751"/>
                        <a:ext cx="22320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1"/>
          <p:cNvGraphicFramePr>
            <a:graphicFrameLocks noChangeAspect="1"/>
          </p:cNvGraphicFramePr>
          <p:nvPr/>
        </p:nvGraphicFramePr>
        <p:xfrm>
          <a:off x="6667501" y="3643314"/>
          <a:ext cx="20161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方程式" r:id="rId5" imgW="1028254" imgH="431613" progId="Equation.3">
                  <p:embed/>
                </p:oleObj>
              </mc:Choice>
              <mc:Fallback>
                <p:oleObj name="方程式" r:id="rId5" imgW="1028254" imgH="431613" progId="Equation.3">
                  <p:embed/>
                  <p:pic>
                    <p:nvPicPr>
                      <p:cNvPr id="1638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3643314"/>
                        <a:ext cx="20161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2309814" y="2857501"/>
          <a:ext cx="25923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方程式" r:id="rId7" imgW="1320227" imgH="342751" progId="Equation.3">
                  <p:embed/>
                </p:oleObj>
              </mc:Choice>
              <mc:Fallback>
                <p:oleObj name="方程式" r:id="rId7" imgW="1320227" imgH="342751" progId="Equation.3">
                  <p:embed/>
                  <p:pic>
                    <p:nvPicPr>
                      <p:cNvPr id="163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2857501"/>
                        <a:ext cx="2592387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8"/>
          <p:cNvGraphicFramePr>
            <a:graphicFrameLocks noChangeAspect="1"/>
          </p:cNvGraphicFramePr>
          <p:nvPr/>
        </p:nvGraphicFramePr>
        <p:xfrm>
          <a:off x="6667501" y="2786063"/>
          <a:ext cx="23034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方程式" r:id="rId9" imgW="1155700" imgH="431800" progId="Equation.3">
                  <p:embed/>
                </p:oleObj>
              </mc:Choice>
              <mc:Fallback>
                <p:oleObj name="方程式" r:id="rId9" imgW="1155700" imgH="431800" progId="Equation.3">
                  <p:embed/>
                  <p:pic>
                    <p:nvPicPr>
                      <p:cNvPr id="1638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2786063"/>
                        <a:ext cx="230346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166939" y="2214563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功率訊號與能量訊號</a:t>
            </a:r>
            <a:endParaRPr lang="zh-TW" altLang="en-US" b="1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6395" name="文字方塊 12"/>
          <p:cNvSpPr txBox="1">
            <a:spLocks noChangeArrowheads="1"/>
          </p:cNvSpPr>
          <p:nvPr/>
        </p:nvSpPr>
        <p:spPr bwMode="auto">
          <a:xfrm>
            <a:off x="2166938" y="4857751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當一個訊號的全能量為定值時，               ，這個訊號就稱為能量訊號</a:t>
            </a:r>
            <a:r>
              <a:rPr lang="en-US" altLang="zh-TW"/>
              <a:t>(energy signal)</a:t>
            </a:r>
            <a:r>
              <a:rPr lang="zh-TW" altLang="en-US"/>
              <a:t>。</a:t>
            </a:r>
            <a:endParaRPr lang="en-US" altLang="zh-TW"/>
          </a:p>
          <a:p>
            <a:pPr eaLnBrk="1" hangingPunct="1"/>
            <a:r>
              <a:rPr lang="zh-TW" altLang="en-US"/>
              <a:t>如果一個訊號的平均功率為定值，               ，這個訊號就稱為功率訊號</a:t>
            </a:r>
            <a:r>
              <a:rPr lang="en-US" altLang="zh-TW"/>
              <a:t>(power signal)</a:t>
            </a:r>
            <a:r>
              <a:rPr lang="zh-TW" altLang="en-US"/>
              <a:t>。</a:t>
            </a:r>
          </a:p>
        </p:txBody>
      </p:sp>
      <p:graphicFrame>
        <p:nvGraphicFramePr>
          <p:cNvPr id="16390" name="Object 35"/>
          <p:cNvGraphicFramePr>
            <a:graphicFrameLocks noChangeAspect="1"/>
          </p:cNvGraphicFramePr>
          <p:nvPr/>
        </p:nvGraphicFramePr>
        <p:xfrm>
          <a:off x="5667375" y="4857751"/>
          <a:ext cx="10810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方程式" r:id="rId11" imgW="507780" imgH="165028" progId="Equation.3">
                  <p:embed/>
                </p:oleObj>
              </mc:Choice>
              <mc:Fallback>
                <p:oleObj name="方程式" r:id="rId11" imgW="507780" imgH="165028" progId="Equation.3">
                  <p:embed/>
                  <p:pic>
                    <p:nvPicPr>
                      <p:cNvPr id="1639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4857751"/>
                        <a:ext cx="108108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36"/>
          <p:cNvGraphicFramePr>
            <a:graphicFrameLocks noChangeAspect="1"/>
          </p:cNvGraphicFramePr>
          <p:nvPr/>
        </p:nvGraphicFramePr>
        <p:xfrm>
          <a:off x="5881689" y="5500689"/>
          <a:ext cx="11334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方程式" r:id="rId13" imgW="507780" imgH="165028" progId="Equation.3">
                  <p:embed/>
                </p:oleObj>
              </mc:Choice>
              <mc:Fallback>
                <p:oleObj name="方程式" r:id="rId13" imgW="507780" imgH="165028" progId="Equation.3">
                  <p:embed/>
                  <p:pic>
                    <p:nvPicPr>
                      <p:cNvPr id="1639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9" y="5500689"/>
                        <a:ext cx="11334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0D72D-C13E-458A-9B6F-45E894F6854E}" type="slidenum">
              <a:rPr lang="zh-TW" altLang="en-US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20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1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C8900E3-2F04-4F50-8F48-7456DF7C2A86}" type="slidenum">
              <a:rPr lang="zh-TW" altLang="en-US" sz="1400"/>
              <a:pPr algn="r">
                <a:defRPr/>
              </a:pPr>
              <a:t>23</a:t>
            </a:fld>
            <a:endParaRPr lang="en-US" altLang="zh-TW" sz="1400"/>
          </a:p>
        </p:txBody>
      </p:sp>
      <p:sp>
        <p:nvSpPr>
          <p:cNvPr id="17419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1524001" y="31479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1881188" y="2143125"/>
            <a:ext cx="374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1.10  </a:t>
            </a:r>
            <a:r>
              <a:rPr lang="zh-TW" altLang="en-US"/>
              <a:t>能量訊號</a:t>
            </a:r>
            <a:endParaRPr lang="zh-TW" altLang="en-US" b="1">
              <a:latin typeface="Tahoma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0" name="Object 14"/>
          <p:cNvGraphicFramePr>
            <a:graphicFrameLocks noChangeAspect="1"/>
          </p:cNvGraphicFramePr>
          <p:nvPr/>
        </p:nvGraphicFramePr>
        <p:xfrm>
          <a:off x="1952625" y="2643189"/>
          <a:ext cx="38163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方程式" r:id="rId3" imgW="2387600" imgH="228600" progId="Equation.3">
                  <p:embed/>
                </p:oleObj>
              </mc:Choice>
              <mc:Fallback>
                <p:oleObj name="方程式" r:id="rId3" imgW="2387600" imgH="228600" progId="Equation.3">
                  <p:embed/>
                  <p:pic>
                    <p:nvPicPr>
                      <p:cNvPr id="174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643189"/>
                        <a:ext cx="38163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1" name="Object 16"/>
          <p:cNvGraphicFramePr>
            <a:graphicFrameLocks noChangeAspect="1"/>
          </p:cNvGraphicFramePr>
          <p:nvPr/>
        </p:nvGraphicFramePr>
        <p:xfrm>
          <a:off x="1952625" y="3214688"/>
          <a:ext cx="3455988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方程式" r:id="rId5" imgW="2286000" imgH="1180800" progId="Equation.3">
                  <p:embed/>
                </p:oleObj>
              </mc:Choice>
              <mc:Fallback>
                <p:oleObj name="方程式" r:id="rId5" imgW="2286000" imgH="1180800" progId="Equation.3">
                  <p:embed/>
                  <p:pic>
                    <p:nvPicPr>
                      <p:cNvPr id="1741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3214688"/>
                        <a:ext cx="3455988" cy="178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Text Box 4"/>
          <p:cNvSpPr txBox="1">
            <a:spLocks noChangeArrowheads="1"/>
          </p:cNvSpPr>
          <p:nvPr/>
        </p:nvSpPr>
        <p:spPr bwMode="auto">
          <a:xfrm>
            <a:off x="6524625" y="2143125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1.11  </a:t>
            </a:r>
            <a:r>
              <a:rPr lang="zh-TW" altLang="en-US"/>
              <a:t>功率訊號</a:t>
            </a:r>
            <a:endParaRPr lang="zh-TW" altLang="en-US" b="1">
              <a:latin typeface="Tahoma" pitchFamily="34" charset="0"/>
            </a:endParaRPr>
          </a:p>
        </p:txBody>
      </p:sp>
      <p:graphicFrame>
        <p:nvGraphicFramePr>
          <p:cNvPr id="17412" name="Object 24"/>
          <p:cNvGraphicFramePr>
            <a:graphicFrameLocks noChangeAspect="1"/>
          </p:cNvGraphicFramePr>
          <p:nvPr/>
        </p:nvGraphicFramePr>
        <p:xfrm>
          <a:off x="6524626" y="2643189"/>
          <a:ext cx="3889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方程式" r:id="rId7" imgW="2273300" imgH="228600" progId="Equation.3">
                  <p:embed/>
                </p:oleObj>
              </mc:Choice>
              <mc:Fallback>
                <p:oleObj name="方程式" r:id="rId7" imgW="2273300" imgH="228600" progId="Equation.3">
                  <p:embed/>
                  <p:pic>
                    <p:nvPicPr>
                      <p:cNvPr id="174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643189"/>
                        <a:ext cx="38893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3" name="Object 25"/>
          <p:cNvGraphicFramePr>
            <a:graphicFrameLocks noChangeAspect="1"/>
          </p:cNvGraphicFramePr>
          <p:nvPr/>
        </p:nvGraphicFramePr>
        <p:xfrm>
          <a:off x="6596063" y="3214689"/>
          <a:ext cx="11303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9" imgW="723586" imgH="228501" progId="Equation.3">
                  <p:embed/>
                </p:oleObj>
              </mc:Choice>
              <mc:Fallback>
                <p:oleObj name="Equation" r:id="rId9" imgW="723586" imgH="228501" progId="Equation.3">
                  <p:embed/>
                  <p:pic>
                    <p:nvPicPr>
                      <p:cNvPr id="174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3214689"/>
                        <a:ext cx="11303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7"/>
          <p:cNvGraphicFramePr>
            <a:graphicFrameLocks noChangeAspect="1"/>
          </p:cNvGraphicFramePr>
          <p:nvPr/>
        </p:nvGraphicFramePr>
        <p:xfrm>
          <a:off x="6453188" y="3643314"/>
          <a:ext cx="3382962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方程式" r:id="rId11" imgW="1828800" imgH="1269720" progId="Equation.3">
                  <p:embed/>
                </p:oleObj>
              </mc:Choice>
              <mc:Fallback>
                <p:oleObj name="方程式" r:id="rId11" imgW="1828800" imgH="1269720" progId="Equation.3">
                  <p:embed/>
                  <p:pic>
                    <p:nvPicPr>
                      <p:cNvPr id="1741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3643314"/>
                        <a:ext cx="3382962" cy="235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89E25-99A1-4ADB-A290-DC20A881007C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10000" y="2383874"/>
                <a:ext cx="4572000" cy="1890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383874"/>
                <a:ext cx="4572000" cy="1890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799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89E25-99A1-4ADB-A290-DC20A881007C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10000" y="1119266"/>
                <a:ext cx="4572000" cy="36999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cos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zh-TW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119266"/>
                <a:ext cx="4572000" cy="3699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26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C28A2-DC43-4908-943C-59F191A3BC59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1881188" y="2143125"/>
            <a:ext cx="374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1.12  </a:t>
            </a:r>
            <a:r>
              <a:rPr lang="zh-TW" altLang="en-US"/>
              <a:t>功率訊號</a:t>
            </a:r>
            <a:endParaRPr lang="zh-TW" altLang="en-US" b="1">
              <a:latin typeface="Tahoma" pitchFamily="34" charset="0"/>
            </a:endParaRPr>
          </a:p>
        </p:txBody>
      </p:sp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208214" y="2708276"/>
          <a:ext cx="2987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3" imgW="1625600" imgH="228600" progId="Equation.3">
                  <p:embed/>
                </p:oleObj>
              </mc:Choice>
              <mc:Fallback>
                <p:oleObj name="Equation" r:id="rId3" imgW="1625600" imgH="228600" progId="Equation.3">
                  <p:embed/>
                  <p:pic>
                    <p:nvPicPr>
                      <p:cNvPr id="1843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708276"/>
                        <a:ext cx="29876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303838" y="2708276"/>
          <a:ext cx="10795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5" imgW="660400" imgH="228600" progId="Equation.3">
                  <p:embed/>
                </p:oleObj>
              </mc:Choice>
              <mc:Fallback>
                <p:oleObj name="Equation" r:id="rId5" imgW="660400" imgH="228600" progId="Equation.3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2708276"/>
                        <a:ext cx="10795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2495551" y="3357564"/>
          <a:ext cx="5961063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方程式" r:id="rId7" imgW="3416040" imgH="888840" progId="Equation.3">
                  <p:embed/>
                </p:oleObj>
              </mc:Choice>
              <mc:Fallback>
                <p:oleObj name="方程式" r:id="rId7" imgW="3416040" imgH="888840" progId="Equation.3">
                  <p:embed/>
                  <p:pic>
                    <p:nvPicPr>
                      <p:cNvPr id="184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357564"/>
                        <a:ext cx="5961063" cy="1557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89E25-99A1-4ADB-A290-DC20A881007C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10000" y="1689838"/>
                <a:ext cx="4572000" cy="28620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7</m:t>
                          </m:r>
                        </m:sup>
                        <m:e>
                          <m:func>
                            <m:func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7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i="1"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7</m:t>
                          </m:r>
                        </m:sup>
                        <m:e>
                          <m:func>
                            <m:func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i="1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zh-TW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zh-TW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>
                          <a:latin typeface="Cambria Math"/>
                        </a:rPr>
                        <m:t>=1+0+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+0+1+0+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+0=0</m:t>
                      </m:r>
                    </m:oMath>
                  </m:oMathPara>
                </a14:m>
                <a:endParaRPr lang="zh-TW" altLang="zh-TW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689838"/>
                <a:ext cx="4572000" cy="2862066"/>
              </a:xfrm>
              <a:prstGeom prst="rect">
                <a:avLst/>
              </a:prstGeom>
              <a:blipFill>
                <a:blip r:embed="rId2"/>
                <a:stretch>
                  <a:fillRect r="-88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630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DC20F-3AF4-41FF-BA75-166CFFBD1A5A}" type="slidenum">
              <a:rPr lang="zh-TW" altLang="en-US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5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6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70DDE7F-2F7F-42ED-9339-16FF144CBE5B}" type="slidenum">
              <a:rPr lang="zh-TW" altLang="en-US" sz="1400"/>
              <a:pPr algn="r">
                <a:defRPr/>
              </a:pPr>
              <a:t>28</a:t>
            </a:fld>
            <a:endParaRPr lang="en-US" altLang="zh-TW" sz="1400"/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1919288" y="2276476"/>
            <a:ext cx="43926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確定訊號</a:t>
            </a:r>
            <a:r>
              <a:rPr lang="en-US" altLang="zh-TW" b="1">
                <a:solidFill>
                  <a:srgbClr val="002060"/>
                </a:solidFill>
              </a:rPr>
              <a:t>(deterministic signal)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給定一個時間變數</a:t>
            </a:r>
            <a:r>
              <a:rPr lang="en-US" altLang="zh-TW" i="1"/>
              <a:t>t</a:t>
            </a:r>
            <a:r>
              <a:rPr lang="zh-TW" altLang="en-US"/>
              <a:t>或序號</a:t>
            </a:r>
            <a:r>
              <a:rPr lang="en-US" altLang="zh-TW" i="1"/>
              <a:t>n</a:t>
            </a:r>
            <a:r>
              <a:rPr lang="zh-TW" altLang="en-US"/>
              <a:t>時，這個訊號有確定的振幅值，也就是說它可以用一個函數完全描述</a:t>
            </a:r>
            <a:endParaRPr lang="zh-TW" altLang="en-US" b="1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69639" name="Picture 6" descr="Fig-1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527800" y="2133601"/>
            <a:ext cx="3771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文字方塊 6"/>
          <p:cNvSpPr txBox="1">
            <a:spLocks noChangeArrowheads="1"/>
          </p:cNvSpPr>
          <p:nvPr/>
        </p:nvSpPr>
        <p:spPr bwMode="auto">
          <a:xfrm>
            <a:off x="7524751" y="4500563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隨機訊號</a:t>
            </a:r>
          </a:p>
        </p:txBody>
      </p:sp>
      <p:sp>
        <p:nvSpPr>
          <p:cNvPr id="69641" name="Text Box 5"/>
          <p:cNvSpPr txBox="1">
            <a:spLocks noChangeArrowheads="1"/>
          </p:cNvSpPr>
          <p:nvPr/>
        </p:nvSpPr>
        <p:spPr bwMode="auto">
          <a:xfrm>
            <a:off x="1952626" y="4214813"/>
            <a:ext cx="43926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隨機訊號</a:t>
            </a:r>
            <a:r>
              <a:rPr lang="en-US" altLang="zh-TW" b="1">
                <a:solidFill>
                  <a:srgbClr val="002060"/>
                </a:solidFill>
              </a:rPr>
              <a:t>(random signal)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在一個時間點上，它沒有事先可以確定的振幅值，就表示這個訊號在其發生之前是不能確定的</a:t>
            </a:r>
            <a:endParaRPr lang="zh-TW" altLang="en-US" b="1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587A7-F4BA-43ED-8222-707E33B466F1}" type="slidenum">
              <a:rPr lang="zh-TW" altLang="en-US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28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9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6869D04-E70C-4640-8603-2AF03ECB73FF}" type="slidenum">
              <a:rPr lang="zh-TW" altLang="en-US" sz="1400"/>
              <a:pPr algn="r">
                <a:defRPr/>
              </a:pPr>
              <a:t>29</a:t>
            </a:fld>
            <a:endParaRPr lang="en-US" altLang="zh-TW" sz="1400"/>
          </a:p>
        </p:txBody>
      </p:sp>
      <p:sp>
        <p:nvSpPr>
          <p:cNvPr id="1946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2400" b="1"/>
              <a:t>1.5 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基本的訊號操作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69" name="Text Box 5"/>
          <p:cNvSpPr txBox="1">
            <a:spLocks noChangeArrowheads="1"/>
          </p:cNvSpPr>
          <p:nvPr/>
        </p:nvSpPr>
        <p:spPr bwMode="auto">
          <a:xfrm>
            <a:off x="1919289" y="4221163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訊號相加</a:t>
            </a:r>
            <a:r>
              <a:rPr lang="en-US" altLang="zh-TW" b="1">
                <a:solidFill>
                  <a:srgbClr val="002060"/>
                </a:solidFill>
              </a:rPr>
              <a:t>(addition)</a:t>
            </a:r>
            <a:endParaRPr lang="en-US" altLang="zh-TW" b="1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9470" name="Text Box 6"/>
          <p:cNvSpPr txBox="1">
            <a:spLocks noChangeArrowheads="1"/>
          </p:cNvSpPr>
          <p:nvPr/>
        </p:nvSpPr>
        <p:spPr bwMode="auto">
          <a:xfrm>
            <a:off x="1919288" y="2133600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振幅比例調整</a:t>
            </a:r>
            <a:r>
              <a:rPr lang="en-US" altLang="zh-TW" b="1">
                <a:solidFill>
                  <a:srgbClr val="002060"/>
                </a:solidFill>
              </a:rPr>
              <a:t>(amplitude scaling)</a:t>
            </a:r>
            <a:endParaRPr lang="en-US" altLang="zh-TW" b="1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9471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2351089" y="2565401"/>
          <a:ext cx="13684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方程式" r:id="rId3" imgW="736600" imgH="203200" progId="Equation.3">
                  <p:embed/>
                </p:oleObj>
              </mc:Choice>
              <mc:Fallback>
                <p:oleObj name="方程式" r:id="rId3" imgW="736600" imgH="203200" progId="Equation.3">
                  <p:embed/>
                  <p:pic>
                    <p:nvPicPr>
                      <p:cNvPr id="194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565401"/>
                        <a:ext cx="136842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9" name="Object 13"/>
          <p:cNvGraphicFramePr>
            <a:graphicFrameLocks noChangeAspect="1"/>
          </p:cNvGraphicFramePr>
          <p:nvPr/>
        </p:nvGraphicFramePr>
        <p:xfrm>
          <a:off x="2351089" y="2997201"/>
          <a:ext cx="13684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方程式" r:id="rId5" imgW="761669" imgH="203112" progId="Equation.3">
                  <p:embed/>
                </p:oleObj>
              </mc:Choice>
              <mc:Fallback>
                <p:oleObj name="方程式" r:id="rId5" imgW="761669" imgH="203112" progId="Equation.3">
                  <p:embed/>
                  <p:pic>
                    <p:nvPicPr>
                      <p:cNvPr id="1945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997201"/>
                        <a:ext cx="13684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0" name="Object 15"/>
          <p:cNvGraphicFramePr>
            <a:graphicFrameLocks noChangeAspect="1"/>
          </p:cNvGraphicFramePr>
          <p:nvPr/>
        </p:nvGraphicFramePr>
        <p:xfrm>
          <a:off x="2208214" y="4652964"/>
          <a:ext cx="22320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方程式" r:id="rId7" imgW="1143000" imgH="215900" progId="Equation.3">
                  <p:embed/>
                </p:oleObj>
              </mc:Choice>
              <mc:Fallback>
                <p:oleObj name="方程式" r:id="rId7" imgW="1143000" imgH="215900" progId="Equation.3">
                  <p:embed/>
                  <p:pic>
                    <p:nvPicPr>
                      <p:cNvPr id="1946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652964"/>
                        <a:ext cx="223202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1" name="Object 17"/>
          <p:cNvGraphicFramePr>
            <a:graphicFrameLocks noChangeAspect="1"/>
          </p:cNvGraphicFramePr>
          <p:nvPr/>
        </p:nvGraphicFramePr>
        <p:xfrm>
          <a:off x="2208214" y="5229226"/>
          <a:ext cx="22320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方程式" r:id="rId9" imgW="1193800" imgH="215900" progId="Equation.3">
                  <p:embed/>
                </p:oleObj>
              </mc:Choice>
              <mc:Fallback>
                <p:oleObj name="方程式" r:id="rId9" imgW="1193800" imgH="215900" progId="Equation.3">
                  <p:embed/>
                  <p:pic>
                    <p:nvPicPr>
                      <p:cNvPr id="194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229226"/>
                        <a:ext cx="22320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76" name="Rectangle 2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77" name="Text Box 4"/>
          <p:cNvSpPr txBox="1">
            <a:spLocks noChangeArrowheads="1"/>
          </p:cNvSpPr>
          <p:nvPr/>
        </p:nvSpPr>
        <p:spPr bwMode="auto">
          <a:xfrm>
            <a:off x="6167439" y="2143125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訊號相乘</a:t>
            </a:r>
            <a:r>
              <a:rPr lang="en-US" altLang="zh-TW" b="1">
                <a:solidFill>
                  <a:srgbClr val="002060"/>
                </a:solidFill>
              </a:rPr>
              <a:t>(multiplication)</a:t>
            </a:r>
            <a:endParaRPr lang="en-US" altLang="zh-TW" b="1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9478" name="Text Box 4"/>
          <p:cNvSpPr txBox="1">
            <a:spLocks noChangeArrowheads="1"/>
          </p:cNvSpPr>
          <p:nvPr/>
        </p:nvSpPr>
        <p:spPr bwMode="auto">
          <a:xfrm>
            <a:off x="6238876" y="3286125"/>
            <a:ext cx="4246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把訊息訊號加在載波上，作訊號相乘，以改變振福，這就是振幅調變</a:t>
            </a:r>
            <a:r>
              <a:rPr lang="en-US" altLang="zh-TW"/>
              <a:t>(amplitude modulation)</a:t>
            </a:r>
            <a:endParaRPr lang="en-US" altLang="zh-TW">
              <a:latin typeface="Tahoma" pitchFamily="34" charset="0"/>
            </a:endParaRPr>
          </a:p>
        </p:txBody>
      </p:sp>
      <p:graphicFrame>
        <p:nvGraphicFramePr>
          <p:cNvPr id="19462" name="Object 33"/>
          <p:cNvGraphicFramePr>
            <a:graphicFrameLocks noChangeAspect="1"/>
          </p:cNvGraphicFramePr>
          <p:nvPr/>
        </p:nvGraphicFramePr>
        <p:xfrm>
          <a:off x="6381751" y="2786064"/>
          <a:ext cx="1871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方程式" r:id="rId11" imgW="901309" imgH="203112" progId="Equation.3">
                  <p:embed/>
                </p:oleObj>
              </mc:Choice>
              <mc:Fallback>
                <p:oleObj name="方程式" r:id="rId11" imgW="901309" imgH="203112" progId="Equation.3">
                  <p:embed/>
                  <p:pic>
                    <p:nvPicPr>
                      <p:cNvPr id="1946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2786064"/>
                        <a:ext cx="1871663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238876" y="5143500"/>
            <a:ext cx="4030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乘上一個固定長度的視窗函數</a:t>
            </a:r>
            <a:r>
              <a:rPr lang="en-US" altLang="zh-TW"/>
              <a:t>(window function)</a:t>
            </a:r>
            <a:r>
              <a:rPr lang="en-US" altLang="zh-TW">
                <a:latin typeface="Tahoma" pitchFamily="34" charset="0"/>
              </a:rPr>
              <a:t> </a:t>
            </a:r>
            <a:r>
              <a:rPr lang="zh-TW" altLang="en-US">
                <a:latin typeface="Tahoma" pitchFamily="34" charset="0"/>
              </a:rPr>
              <a:t>，以</a:t>
            </a:r>
            <a:r>
              <a:rPr lang="zh-TW" altLang="en-US"/>
              <a:t>截取一段離散時間訊號</a:t>
            </a:r>
            <a:endParaRPr lang="en-US" altLang="zh-TW">
              <a:latin typeface="Tahoma" pitchFamily="34" charset="0"/>
            </a:endParaRPr>
          </a:p>
        </p:txBody>
      </p:sp>
      <p:graphicFrame>
        <p:nvGraphicFramePr>
          <p:cNvPr id="19463" name="Object 34"/>
          <p:cNvGraphicFramePr>
            <a:graphicFrameLocks noChangeAspect="1"/>
          </p:cNvGraphicFramePr>
          <p:nvPr/>
        </p:nvGraphicFramePr>
        <p:xfrm>
          <a:off x="6381750" y="4572001"/>
          <a:ext cx="19446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方程式" r:id="rId13" imgW="977476" imgH="203112" progId="Equation.3">
                  <p:embed/>
                </p:oleObj>
              </mc:Choice>
              <mc:Fallback>
                <p:oleObj name="方程式" r:id="rId13" imgW="977476" imgH="203112" progId="Equation.3">
                  <p:embed/>
                  <p:pic>
                    <p:nvPicPr>
                      <p:cNvPr id="19463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572001"/>
                        <a:ext cx="19446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文字方塊 23"/>
          <p:cNvSpPr txBox="1">
            <a:spLocks noChangeArrowheads="1"/>
          </p:cNvSpPr>
          <p:nvPr/>
        </p:nvSpPr>
        <p:spPr bwMode="auto">
          <a:xfrm>
            <a:off x="2095500" y="3500438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振幅乘上一個比例因數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D5C48-B8FC-4EB4-8DDB-0082679B7364}" type="slidenum">
              <a:rPr lang="zh-TW" altLang="en-US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13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4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82D8BF3-C041-413C-A15F-2844086E7526}" type="slidenum">
              <a:rPr lang="zh-TW" altLang="en-US" sz="1400"/>
              <a:pPr algn="r">
                <a:defRPr/>
              </a:pPr>
              <a:t>3</a:t>
            </a:fld>
            <a:endParaRPr lang="en-US" altLang="zh-TW" sz="1400"/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2279651" y="21336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656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1.1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什麼是訊號</a:t>
            </a:r>
            <a:r>
              <a:rPr lang="zh-TW" altLang="en-US"/>
              <a:t> </a:t>
            </a:r>
          </a:p>
        </p:txBody>
      </p:sp>
      <p:pic>
        <p:nvPicPr>
          <p:cNvPr id="66568" name="Picture 7" descr="Fig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5595938" y="2571750"/>
            <a:ext cx="4572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953125" y="4857751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latin typeface="Tahoma" pitchFamily="34" charset="0"/>
              </a:rPr>
              <a:t>聲音是一維的時間訊號，可由數位錄音方式記錄其波形。 </a:t>
            </a:r>
          </a:p>
        </p:txBody>
      </p:sp>
      <p:sp>
        <p:nvSpPr>
          <p:cNvPr id="66570" name="Text Box 14"/>
          <p:cNvSpPr txBox="1">
            <a:spLocks noChangeArrowheads="1"/>
          </p:cNvSpPr>
          <p:nvPr/>
        </p:nvSpPr>
        <p:spPr bwMode="auto">
          <a:xfrm>
            <a:off x="1952625" y="2571751"/>
            <a:ext cx="3429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訊號基本上是隨著時間改變的一維時間函數</a:t>
            </a:r>
            <a:r>
              <a:rPr lang="en-US" altLang="zh-TW"/>
              <a:t>(time function)</a:t>
            </a:r>
            <a:r>
              <a:rPr lang="zh-TW" altLang="en-US"/>
              <a:t> ，也可以是隨著位置改變的二維空間函數</a:t>
            </a:r>
            <a:r>
              <a:rPr lang="en-US" altLang="zh-TW"/>
              <a:t>(spatial function)</a:t>
            </a:r>
            <a:r>
              <a:rPr lang="zh-TW" altLang="en-US"/>
              <a:t>，通常我們以數學方式來描述。</a:t>
            </a:r>
            <a:endParaRPr lang="en-US" altLang="zh-TW"/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被視為訊號者，是指其中攜帶了訊息</a:t>
            </a:r>
            <a:r>
              <a:rPr lang="en-US" altLang="zh-TW"/>
              <a:t>(message)</a:t>
            </a:r>
            <a:r>
              <a:rPr lang="zh-TW" altLang="en-US"/>
              <a:t>，如果它不攜帶訊息，就被視為雜訊</a:t>
            </a:r>
            <a:r>
              <a:rPr lang="en-US" altLang="zh-TW"/>
              <a:t>(noise)</a:t>
            </a:r>
            <a:r>
              <a:rPr lang="zh-TW" altLang="en-US"/>
              <a:t>。</a:t>
            </a:r>
          </a:p>
        </p:txBody>
      </p:sp>
      <p:sp>
        <p:nvSpPr>
          <p:cNvPr id="66571" name="Text Box 13"/>
          <p:cNvSpPr txBox="1">
            <a:spLocks noChangeArrowheads="1"/>
          </p:cNvSpPr>
          <p:nvPr/>
        </p:nvSpPr>
        <p:spPr bwMode="auto">
          <a:xfrm>
            <a:off x="1919288" y="2133600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訊號</a:t>
            </a:r>
            <a:r>
              <a:rPr lang="en-US" altLang="zh-TW" b="1"/>
              <a:t>(signal</a:t>
            </a:r>
            <a:r>
              <a:rPr lang="en-US" altLang="zh-TW"/>
              <a:t>)</a:t>
            </a:r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91D46-B8E7-45F7-8360-B856C1306037}" type="slidenum">
              <a:rPr lang="zh-TW" altLang="en-US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22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3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53405C4-2C09-48CC-8A9F-13F7DA696361}" type="slidenum">
              <a:rPr lang="zh-TW" altLang="en-US" sz="1400"/>
              <a:pPr algn="r">
                <a:defRPr/>
              </a:pPr>
              <a:t>30</a:t>
            </a:fld>
            <a:endParaRPr lang="en-US" altLang="zh-TW" sz="1400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3309938" y="4357689"/>
            <a:ext cx="2017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-- Carrier signal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952626" y="2214563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1.13  </a:t>
            </a:r>
            <a:r>
              <a:rPr lang="zh-TW" altLang="en-US"/>
              <a:t>振幅調變的結果</a:t>
            </a:r>
            <a:endParaRPr lang="en-US" altLang="zh-TW" b="1">
              <a:latin typeface="Tahoma" pitchFamily="34" charset="0"/>
            </a:endParaRPr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2" name="Object 12"/>
          <p:cNvGraphicFramePr>
            <a:graphicFrameLocks noChangeAspect="1"/>
          </p:cNvGraphicFramePr>
          <p:nvPr/>
        </p:nvGraphicFramePr>
        <p:xfrm>
          <a:off x="2238375" y="2714626"/>
          <a:ext cx="25923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方程式" r:id="rId3" imgW="1422400" imgH="228600" progId="Equation.3">
                  <p:embed/>
                </p:oleObj>
              </mc:Choice>
              <mc:Fallback>
                <p:oleObj name="方程式" r:id="rId3" imgW="1422400" imgH="228600" progId="Equation.3">
                  <p:embed/>
                  <p:pic>
                    <p:nvPicPr>
                      <p:cNvPr id="2048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714626"/>
                        <a:ext cx="25923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4" name="Rectangle 1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3" name="Object 16"/>
          <p:cNvGraphicFramePr>
            <a:graphicFrameLocks noChangeAspect="1"/>
          </p:cNvGraphicFramePr>
          <p:nvPr/>
        </p:nvGraphicFramePr>
        <p:xfrm>
          <a:off x="2238376" y="3286126"/>
          <a:ext cx="20161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方程式" r:id="rId5" imgW="1143000" imgH="203200" progId="Equation.3">
                  <p:embed/>
                </p:oleObj>
              </mc:Choice>
              <mc:Fallback>
                <p:oleObj name="方程式" r:id="rId5" imgW="1143000" imgH="203200" progId="Equation.3">
                  <p:embed/>
                  <p:pic>
                    <p:nvPicPr>
                      <p:cNvPr id="2048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3286126"/>
                        <a:ext cx="20161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Rectangle 1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4" name="Object 18"/>
          <p:cNvGraphicFramePr>
            <a:graphicFrameLocks noChangeAspect="1"/>
          </p:cNvGraphicFramePr>
          <p:nvPr/>
        </p:nvGraphicFramePr>
        <p:xfrm>
          <a:off x="2166938" y="3786189"/>
          <a:ext cx="16557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方程式" r:id="rId7" imgW="939800" imgH="228600" progId="Equation.3">
                  <p:embed/>
                </p:oleObj>
              </mc:Choice>
              <mc:Fallback>
                <p:oleObj name="方程式" r:id="rId7" imgW="939800" imgH="228600" progId="Equation.3">
                  <p:embed/>
                  <p:pic>
                    <p:nvPicPr>
                      <p:cNvPr id="2048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786189"/>
                        <a:ext cx="1655762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0497" name="Picture 28" descr="Fig-1-16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6672263" y="1844675"/>
            <a:ext cx="284321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9" descr="Fig-1-16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6672263" y="3357563"/>
            <a:ext cx="295116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30" descr="Fig-1-16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6672264" y="4941888"/>
            <a:ext cx="30241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B775C-3B6C-405C-B8CE-D9AC97EB246C}" type="slidenum">
              <a:rPr lang="zh-TW" altLang="en-US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10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1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6DD9933-D9A2-4F5F-B96C-5DC7A7E03126}" type="slidenum">
              <a:rPr lang="zh-TW" altLang="en-US" sz="1400"/>
              <a:pPr algn="r">
                <a:defRPr/>
              </a:pPr>
              <a:t>31</a:t>
            </a:fld>
            <a:endParaRPr lang="en-US" altLang="zh-TW" sz="1400"/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2024064" y="3000375"/>
          <a:ext cx="24336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方程式" r:id="rId3" imgW="1422360" imgH="203040" progId="Equation.3">
                  <p:embed/>
                </p:oleObj>
              </mc:Choice>
              <mc:Fallback>
                <p:oleObj name="方程式" r:id="rId3" imgW="1422360" imgH="203040" progId="Equation.3">
                  <p:embed/>
                  <p:pic>
                    <p:nvPicPr>
                      <p:cNvPr id="215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000375"/>
                        <a:ext cx="243363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2095501" y="3571875"/>
          <a:ext cx="25193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方程式" r:id="rId5" imgW="1473200" imgH="457200" progId="Equation.3">
                  <p:embed/>
                </p:oleObj>
              </mc:Choice>
              <mc:Fallback>
                <p:oleObj name="方程式" r:id="rId5" imgW="1473200" imgH="457200" progId="Equation.3">
                  <p:embed/>
                  <p:pic>
                    <p:nvPicPr>
                      <p:cNvPr id="215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571875"/>
                        <a:ext cx="251936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1919288" y="2060576"/>
            <a:ext cx="309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1.14  </a:t>
            </a:r>
            <a:r>
              <a:rPr lang="zh-TW" altLang="en-US"/>
              <a:t>以視窗截取一段訊號</a:t>
            </a:r>
            <a:endParaRPr lang="en-US" altLang="zh-TW" b="1">
              <a:latin typeface="Tahoma" pitchFamily="34" charset="0"/>
            </a:endParaRPr>
          </a:p>
        </p:txBody>
      </p:sp>
      <p:pic>
        <p:nvPicPr>
          <p:cNvPr id="21515" name="Picture 12" descr="Fig-1-17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5880100" y="1125539"/>
            <a:ext cx="31686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3" descr="Fig-1-17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5880100" y="2781301"/>
            <a:ext cx="3238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4" descr="Fig-1-17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5880101" y="4652963"/>
            <a:ext cx="3311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6884C-010F-42EA-BD90-74C28113C9CF}" type="slidenum">
              <a:rPr lang="zh-TW" altLang="en-US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20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1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8F08BC5-ADD9-48FE-B9AD-482FFFE24622}" type="slidenum">
              <a:rPr lang="zh-TW" altLang="en-US" sz="1400"/>
              <a:pPr algn="r">
                <a:defRPr/>
              </a:pPr>
              <a:t>32</a:t>
            </a:fld>
            <a:endParaRPr lang="en-US" altLang="zh-TW" sz="1400"/>
          </a:p>
        </p:txBody>
      </p:sp>
      <p:sp>
        <p:nvSpPr>
          <p:cNvPr id="22538" name="Text Box 4"/>
          <p:cNvSpPr txBox="1">
            <a:spLocks noChangeArrowheads="1"/>
          </p:cNvSpPr>
          <p:nvPr/>
        </p:nvSpPr>
        <p:spPr bwMode="auto">
          <a:xfrm>
            <a:off x="1992314" y="2143125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對時間的微分</a:t>
            </a:r>
            <a:r>
              <a:rPr lang="en-US" altLang="zh-TW" b="1">
                <a:solidFill>
                  <a:srgbClr val="002060"/>
                </a:solidFill>
              </a:rPr>
              <a:t>(differentiation in time)</a:t>
            </a:r>
            <a:endParaRPr lang="zh-TW" altLang="en-US" b="1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2279651" y="2492375"/>
          <a:ext cx="1547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方程式" r:id="rId3" imgW="850531" imgH="393529" progId="Equation.3">
                  <p:embed/>
                </p:oleObj>
              </mc:Choice>
              <mc:Fallback>
                <p:oleObj name="方程式" r:id="rId3" imgW="850531" imgH="393529" progId="Equation.3">
                  <p:embed/>
                  <p:pic>
                    <p:nvPicPr>
                      <p:cNvPr id="225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492375"/>
                        <a:ext cx="1547813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8"/>
          <p:cNvSpPr txBox="1">
            <a:spLocks noChangeArrowheads="1"/>
          </p:cNvSpPr>
          <p:nvPr/>
        </p:nvSpPr>
        <p:spPr bwMode="auto">
          <a:xfrm>
            <a:off x="1992314" y="3357563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例如跨在電感上的電壓與電流關係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1" name="Object 9"/>
          <p:cNvGraphicFramePr>
            <a:graphicFrameLocks noChangeAspect="1"/>
          </p:cNvGraphicFramePr>
          <p:nvPr/>
        </p:nvGraphicFramePr>
        <p:xfrm>
          <a:off x="2309813" y="3857625"/>
          <a:ext cx="18478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方程式" r:id="rId5" imgW="977760" imgH="393480" progId="Equation.3">
                  <p:embed/>
                </p:oleObj>
              </mc:Choice>
              <mc:Fallback>
                <p:oleObj name="方程式" r:id="rId5" imgW="977760" imgH="393480" progId="Equation.3">
                  <p:embed/>
                  <p:pic>
                    <p:nvPicPr>
                      <p:cNvPr id="225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857625"/>
                        <a:ext cx="184785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Text Box 12"/>
          <p:cNvSpPr txBox="1">
            <a:spLocks noChangeArrowheads="1"/>
          </p:cNvSpPr>
          <p:nvPr/>
        </p:nvSpPr>
        <p:spPr bwMode="auto">
          <a:xfrm>
            <a:off x="6527801" y="2133600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時間上的積分</a:t>
            </a:r>
            <a:r>
              <a:rPr lang="en-US" altLang="zh-TW" b="1">
                <a:solidFill>
                  <a:srgbClr val="002060"/>
                </a:solidFill>
              </a:rPr>
              <a:t>(integration in time)</a:t>
            </a:r>
            <a:r>
              <a:rPr lang="en-US" altLang="zh-TW" b="1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2" name="Object 13"/>
          <p:cNvGraphicFramePr>
            <a:graphicFrameLocks noChangeAspect="1"/>
          </p:cNvGraphicFramePr>
          <p:nvPr/>
        </p:nvGraphicFramePr>
        <p:xfrm>
          <a:off x="6881813" y="2571751"/>
          <a:ext cx="20875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方程式" r:id="rId7" imgW="1066800" imgH="330200" progId="Equation.3">
                  <p:embed/>
                </p:oleObj>
              </mc:Choice>
              <mc:Fallback>
                <p:oleObj name="方程式" r:id="rId7" imgW="1066800" imgH="330200" progId="Equation.3">
                  <p:embed/>
                  <p:pic>
                    <p:nvPicPr>
                      <p:cNvPr id="2253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2571751"/>
                        <a:ext cx="20875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456364" y="3284538"/>
            <a:ext cx="399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例如跨在電容上的電壓與電流關係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3" name="Object 17"/>
          <p:cNvGraphicFramePr>
            <a:graphicFrameLocks noChangeAspect="1"/>
          </p:cNvGraphicFramePr>
          <p:nvPr/>
        </p:nvGraphicFramePr>
        <p:xfrm>
          <a:off x="6881813" y="3929063"/>
          <a:ext cx="21272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方程式" r:id="rId9" imgW="1231560" imgH="393480" progId="Equation.3">
                  <p:embed/>
                </p:oleObj>
              </mc:Choice>
              <mc:Fallback>
                <p:oleObj name="方程式" r:id="rId9" imgW="1231560" imgH="393480" progId="Equation.3">
                  <p:embed/>
                  <p:pic>
                    <p:nvPicPr>
                      <p:cNvPr id="225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3929063"/>
                        <a:ext cx="2127250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Rectangle 21"/>
          <p:cNvSpPr>
            <a:spLocks noChangeArrowheads="1"/>
          </p:cNvSpPr>
          <p:nvPr/>
        </p:nvSpPr>
        <p:spPr bwMode="auto">
          <a:xfrm>
            <a:off x="1524001" y="24955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AD760-0EDF-4C9B-AA1B-1453D1AA9FEB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1992313" y="2133600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時間比例調整</a:t>
            </a:r>
            <a:r>
              <a:rPr lang="en-US" altLang="zh-TW" b="1">
                <a:solidFill>
                  <a:srgbClr val="002060"/>
                </a:solidFill>
              </a:rPr>
              <a:t>(time scaling)</a:t>
            </a:r>
            <a:endParaRPr lang="en-US" altLang="zh-TW" b="1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3560" name="文字方塊 19"/>
          <p:cNvSpPr txBox="1">
            <a:spLocks noChangeArrowheads="1"/>
          </p:cNvSpPr>
          <p:nvPr/>
        </p:nvSpPr>
        <p:spPr bwMode="auto">
          <a:xfrm>
            <a:off x="2024063" y="2643189"/>
            <a:ext cx="392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將時間變數或序號乘上一個正數，等於在時間軸上做壓縮或展開。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2135188" y="3654426"/>
          <a:ext cx="1441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方程式" r:id="rId3" imgW="761669" imgH="203112" progId="Equation.3">
                  <p:embed/>
                </p:oleObj>
              </mc:Choice>
              <mc:Fallback>
                <p:oleObj name="方程式" r:id="rId3" imgW="761669" imgH="203112" progId="Equation.3">
                  <p:embed/>
                  <p:pic>
                    <p:nvPicPr>
                      <p:cNvPr id="235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654426"/>
                        <a:ext cx="14414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文字方塊 7"/>
          <p:cNvSpPr txBox="1">
            <a:spLocks noChangeArrowheads="1"/>
          </p:cNvSpPr>
          <p:nvPr/>
        </p:nvSpPr>
        <p:spPr bwMode="auto">
          <a:xfrm>
            <a:off x="2024064" y="4000501"/>
            <a:ext cx="4143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/>
              <a:t>a</a:t>
            </a:r>
            <a:r>
              <a:rPr lang="zh-TW" altLang="en-US"/>
              <a:t>是比例因數，如果</a:t>
            </a:r>
            <a:r>
              <a:rPr lang="en-US" altLang="zh-TW" i="1"/>
              <a:t>a&gt;</a:t>
            </a:r>
            <a:r>
              <a:rPr lang="en-US" altLang="zh-TW"/>
              <a:t>1</a:t>
            </a:r>
            <a:r>
              <a:rPr lang="zh-TW" altLang="en-US"/>
              <a:t>，其效果就是在時間軸上作了壓縮，訊號變快，如果</a:t>
            </a:r>
            <a:r>
              <a:rPr lang="en-US" altLang="zh-TW" i="1"/>
              <a:t>a&lt;</a:t>
            </a:r>
            <a:r>
              <a:rPr lang="en-US" altLang="zh-TW"/>
              <a:t>1</a:t>
            </a:r>
            <a:r>
              <a:rPr lang="zh-TW" altLang="en-US"/>
              <a:t>，其效果則是在時間軸上作了展開，訊號變慢。</a:t>
            </a:r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7167563" y="3929064"/>
          <a:ext cx="23352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5" imgW="1346200" imgH="203200" progId="Equation.3">
                  <p:embed/>
                </p:oleObj>
              </mc:Choice>
              <mc:Fallback>
                <p:oleObj name="Equation" r:id="rId5" imgW="1346200" imgH="203200" progId="Equation.3">
                  <p:embed/>
                  <p:pic>
                    <p:nvPicPr>
                      <p:cNvPr id="235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3929064"/>
                        <a:ext cx="233521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文字方塊 10"/>
          <p:cNvSpPr txBox="1">
            <a:spLocks noChangeArrowheads="1"/>
          </p:cNvSpPr>
          <p:nvPr/>
        </p:nvSpPr>
        <p:spPr bwMode="auto">
          <a:xfrm>
            <a:off x="6596064" y="2714625"/>
            <a:ext cx="3571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離散時間訊號也可以作時間比例調整，它是將序號乘上一個正整數，</a:t>
            </a:r>
          </a:p>
        </p:txBody>
      </p:sp>
      <p:sp>
        <p:nvSpPr>
          <p:cNvPr id="23564" name="文字方塊 11"/>
          <p:cNvSpPr txBox="1">
            <a:spLocks noChangeArrowheads="1"/>
          </p:cNvSpPr>
          <p:nvPr/>
        </p:nvSpPr>
        <p:spPr bwMode="auto">
          <a:xfrm>
            <a:off x="6667501" y="4500563"/>
            <a:ext cx="3571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其實就是對離散時間訊號作跳選，每間隔 </a:t>
            </a:r>
            <a:r>
              <a:rPr lang="en-US" altLang="zh-TW" i="1"/>
              <a:t>p</a:t>
            </a:r>
            <a:r>
              <a:rPr lang="zh-TW" altLang="en-US" i="1"/>
              <a:t> </a:t>
            </a:r>
            <a:r>
              <a:rPr lang="zh-TW" altLang="en-US"/>
              <a:t>點取一個         訊號。</a:t>
            </a:r>
          </a:p>
        </p:txBody>
      </p:sp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9239250" y="4857750"/>
          <a:ext cx="5286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7" imgW="304560" imgH="203040" progId="Equation.3">
                  <p:embed/>
                </p:oleObj>
              </mc:Choice>
              <mc:Fallback>
                <p:oleObj name="Equation" r:id="rId7" imgW="304560" imgH="203040" progId="Equation.3">
                  <p:embed/>
                  <p:pic>
                    <p:nvPicPr>
                      <p:cNvPr id="235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0" y="4857750"/>
                        <a:ext cx="52863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FF032-50F3-4ACA-AE15-C5231D663DC3}" type="slidenum">
              <a:rPr lang="zh-TW" altLang="en-US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18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9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B2E0AED-20CD-4471-BC66-856A953DDA49}" type="slidenum">
              <a:rPr lang="zh-TW" altLang="en-US" sz="1400"/>
              <a:pPr algn="r">
                <a:defRPr/>
              </a:pPr>
              <a:t>34</a:t>
            </a:fld>
            <a:endParaRPr lang="en-US" altLang="zh-TW" sz="1400"/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7" name="Text Box 8"/>
          <p:cNvSpPr txBox="1">
            <a:spLocks noChangeArrowheads="1"/>
          </p:cNvSpPr>
          <p:nvPr/>
        </p:nvSpPr>
        <p:spPr bwMode="auto">
          <a:xfrm>
            <a:off x="2024063" y="2214564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1.15  </a:t>
            </a:r>
            <a:r>
              <a:rPr lang="zh-TW" altLang="en-US"/>
              <a:t>連續時間訊號的時間比例調整</a:t>
            </a:r>
            <a:endParaRPr lang="en-US" altLang="zh-TW" b="1">
              <a:latin typeface="Tahoma" pitchFamily="34" charset="0"/>
            </a:endParaRP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78" name="Object 9"/>
          <p:cNvGraphicFramePr>
            <a:graphicFrameLocks noChangeAspect="1"/>
          </p:cNvGraphicFramePr>
          <p:nvPr/>
        </p:nvGraphicFramePr>
        <p:xfrm>
          <a:off x="2309813" y="3143250"/>
          <a:ext cx="30972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方程式" r:id="rId3" imgW="1612900" imgH="228600" progId="Equation.3">
                  <p:embed/>
                </p:oleObj>
              </mc:Choice>
              <mc:Fallback>
                <p:oleObj name="方程式" r:id="rId3" imgW="1612900" imgH="228600" progId="Equation.3">
                  <p:embed/>
                  <p:pic>
                    <p:nvPicPr>
                      <p:cNvPr id="2457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143250"/>
                        <a:ext cx="309721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79" name="Object 11"/>
          <p:cNvGraphicFramePr>
            <a:graphicFrameLocks noChangeAspect="1"/>
          </p:cNvGraphicFramePr>
          <p:nvPr/>
        </p:nvGraphicFramePr>
        <p:xfrm>
          <a:off x="2309813" y="3786189"/>
          <a:ext cx="15113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方程式" r:id="rId5" imgW="761669" imgH="203112" progId="Equation.3">
                  <p:embed/>
                </p:oleObj>
              </mc:Choice>
              <mc:Fallback>
                <p:oleObj name="方程式" r:id="rId5" imgW="761669" imgH="203112" progId="Equation.3">
                  <p:embed/>
                  <p:pic>
                    <p:nvPicPr>
                      <p:cNvPr id="245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786189"/>
                        <a:ext cx="15113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5"/>
          <p:cNvGraphicFramePr>
            <a:graphicFrameLocks noChangeAspect="1"/>
          </p:cNvGraphicFramePr>
          <p:nvPr/>
        </p:nvGraphicFramePr>
        <p:xfrm>
          <a:off x="6024564" y="2060576"/>
          <a:ext cx="5365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方程式" r:id="rId7" imgW="279360" imgH="203040" progId="Equation.3">
                  <p:embed/>
                </p:oleObj>
              </mc:Choice>
              <mc:Fallback>
                <p:oleObj name="方程式" r:id="rId7" imgW="279360" imgH="203040" progId="Equation.3">
                  <p:embed/>
                  <p:pic>
                    <p:nvPicPr>
                      <p:cNvPr id="2458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2060576"/>
                        <a:ext cx="5365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6"/>
          <p:cNvGraphicFramePr>
            <a:graphicFrameLocks noChangeAspect="1"/>
          </p:cNvGraphicFramePr>
          <p:nvPr/>
        </p:nvGraphicFramePr>
        <p:xfrm>
          <a:off x="6096000" y="4221164"/>
          <a:ext cx="5794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方程式" r:id="rId9" imgW="291960" imgH="203040" progId="Equation.3">
                  <p:embed/>
                </p:oleObj>
              </mc:Choice>
              <mc:Fallback>
                <p:oleObj name="方程式" r:id="rId9" imgW="291960" imgH="203040" progId="Equation.3">
                  <p:embed/>
                  <p:pic>
                    <p:nvPicPr>
                      <p:cNvPr id="2458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21164"/>
                        <a:ext cx="5794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4591" name="Picture 20" descr="Fig-1-20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672263" y="2060576"/>
            <a:ext cx="3771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1" descr="Fig-1-20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672263" y="4221163"/>
            <a:ext cx="37719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4FC08-95C7-47A7-B42A-3B31730F9790}" type="slidenum">
              <a:rPr lang="zh-TW" altLang="en-US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19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0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AF51A7B-F275-4D38-8020-AE2D7B655883}" type="slidenum">
              <a:rPr lang="zh-TW" altLang="en-US" sz="1400"/>
              <a:pPr algn="r">
                <a:defRPr/>
              </a:pPr>
              <a:t>35</a:t>
            </a:fld>
            <a:endParaRPr lang="en-US" altLang="zh-TW" sz="1400"/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992313" y="2133601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1.16  </a:t>
            </a:r>
            <a:r>
              <a:rPr lang="zh-TW" altLang="en-US"/>
              <a:t>離散時間訊號的時間比例調整</a:t>
            </a:r>
            <a:endParaRPr lang="en-US" altLang="zh-TW" b="1">
              <a:latin typeface="Tahoma" pitchFamily="34" charset="0"/>
            </a:endParaRP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2" name="Rectangle 1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3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2" name="Object 21"/>
          <p:cNvGraphicFramePr>
            <a:graphicFrameLocks noChangeAspect="1"/>
          </p:cNvGraphicFramePr>
          <p:nvPr/>
        </p:nvGraphicFramePr>
        <p:xfrm>
          <a:off x="2024064" y="3000376"/>
          <a:ext cx="32035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方程式" r:id="rId3" imgW="1866900" imgH="228600" progId="Equation.3">
                  <p:embed/>
                </p:oleObj>
              </mc:Choice>
              <mc:Fallback>
                <p:oleObj name="方程式" r:id="rId3" imgW="1866900" imgH="228600" progId="Equation.3">
                  <p:embed/>
                  <p:pic>
                    <p:nvPicPr>
                      <p:cNvPr id="2560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000376"/>
                        <a:ext cx="32035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2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3" name="Object 23"/>
          <p:cNvGraphicFramePr>
            <a:graphicFrameLocks noChangeAspect="1"/>
          </p:cNvGraphicFramePr>
          <p:nvPr/>
        </p:nvGraphicFramePr>
        <p:xfrm>
          <a:off x="2024063" y="3571876"/>
          <a:ext cx="14398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方程式" r:id="rId5" imgW="787058" imgH="203112" progId="Equation.3">
                  <p:embed/>
                </p:oleObj>
              </mc:Choice>
              <mc:Fallback>
                <p:oleObj name="方程式" r:id="rId5" imgW="787058" imgH="203112" progId="Equation.3">
                  <p:embed/>
                  <p:pic>
                    <p:nvPicPr>
                      <p:cNvPr id="256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3571876"/>
                        <a:ext cx="143986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5" name="Picture 27" descr="Fig-1-15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00064"/>
            <a:ext cx="3657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8" descr="Fig-1-15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571751"/>
            <a:ext cx="3657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9" descr="Fig-1-15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643439"/>
            <a:ext cx="3657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507A5-54A8-4789-9D54-353C0F21FD15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26632" name="Text Box 4"/>
          <p:cNvSpPr txBox="1">
            <a:spLocks noChangeArrowheads="1"/>
          </p:cNvSpPr>
          <p:nvPr/>
        </p:nvSpPr>
        <p:spPr bwMode="auto">
          <a:xfrm>
            <a:off x="1992313" y="2205039"/>
            <a:ext cx="421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反影訊號</a:t>
            </a:r>
            <a:r>
              <a:rPr lang="en-US" altLang="zh-TW" b="1">
                <a:solidFill>
                  <a:srgbClr val="002060"/>
                </a:solidFill>
              </a:rPr>
              <a:t>(reflection signal)</a:t>
            </a:r>
            <a:endParaRPr lang="en-US" altLang="zh-TW" b="1">
              <a:solidFill>
                <a:srgbClr val="002060"/>
              </a:solidFill>
              <a:latin typeface="Tahoma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79651" y="2708276"/>
          <a:ext cx="14398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方程式" r:id="rId3" imgW="761669" imgH="203112" progId="Equation.3">
                  <p:embed/>
                </p:oleObj>
              </mc:Choice>
              <mc:Fallback>
                <p:oleObj name="方程式" r:id="rId3" imgW="761669" imgH="203112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708276"/>
                        <a:ext cx="14398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2279651" y="3284539"/>
          <a:ext cx="1584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方程式" r:id="rId5" imgW="799753" imgH="203112" progId="Equation.3">
                  <p:embed/>
                </p:oleObj>
              </mc:Choice>
              <mc:Fallback>
                <p:oleObj name="方程式" r:id="rId5" imgW="799753" imgH="203112" progId="Equation.3">
                  <p:embed/>
                  <p:pic>
                    <p:nvPicPr>
                      <p:cNvPr id="266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284539"/>
                        <a:ext cx="15843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1992313" y="3860800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1.17  </a:t>
            </a:r>
            <a:r>
              <a:rPr lang="zh-TW" altLang="en-US"/>
              <a:t>訊號的反影</a:t>
            </a:r>
            <a:endParaRPr lang="en-US" altLang="zh-TW" b="1">
              <a:latin typeface="Tahoma" pitchFamily="34" charset="0"/>
            </a:endParaRPr>
          </a:p>
        </p:txBody>
      </p:sp>
      <p:sp>
        <p:nvSpPr>
          <p:cNvPr id="26634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208214" y="4508500"/>
          <a:ext cx="30241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方程式" r:id="rId7" imgW="1600200" imgH="228600" progId="Equation.3">
                  <p:embed/>
                </p:oleObj>
              </mc:Choice>
              <mc:Fallback>
                <p:oleObj name="方程式" r:id="rId7" imgW="1600200" imgH="228600" progId="Equation.3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508500"/>
                        <a:ext cx="3024187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1919288" y="5084763"/>
          <a:ext cx="383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方程式" r:id="rId9" imgW="2032000" imgH="228600" progId="Equation.3">
                  <p:embed/>
                </p:oleObj>
              </mc:Choice>
              <mc:Fallback>
                <p:oleObj name="方程式" r:id="rId9" imgW="2032000" imgH="228600" progId="Equation.3">
                  <p:embed/>
                  <p:pic>
                    <p:nvPicPr>
                      <p:cNvPr id="266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5084763"/>
                        <a:ext cx="3835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6" name="Picture 8" descr="Fig_1-12a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7"/>
          <a:stretch>
            <a:fillRect/>
          </a:stretch>
        </p:blipFill>
        <p:spPr bwMode="auto">
          <a:xfrm>
            <a:off x="7535863" y="1989138"/>
            <a:ext cx="2781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9" descr="Fig_1-12b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7"/>
          <a:stretch>
            <a:fillRect/>
          </a:stretch>
        </p:blipFill>
        <p:spPr bwMode="auto">
          <a:xfrm>
            <a:off x="6240463" y="4365626"/>
            <a:ext cx="2781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66FA3-200D-40AA-9CC8-9EE11B1896C1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27659" name="Text Box 4"/>
          <p:cNvSpPr txBox="1">
            <a:spLocks noChangeArrowheads="1"/>
          </p:cNvSpPr>
          <p:nvPr/>
        </p:nvSpPr>
        <p:spPr bwMode="auto">
          <a:xfrm>
            <a:off x="1992314" y="2060575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時間偏移</a:t>
            </a:r>
            <a:r>
              <a:rPr lang="en-US" altLang="zh-TW" b="1">
                <a:solidFill>
                  <a:srgbClr val="002060"/>
                </a:solidFill>
              </a:rPr>
              <a:t>(time shifting)</a:t>
            </a:r>
            <a:endParaRPr lang="en-US" altLang="zh-TW" b="1">
              <a:solidFill>
                <a:srgbClr val="002060"/>
              </a:solidFill>
              <a:latin typeface="Tahoma" pitchFamily="34" charset="0"/>
            </a:endParaRPr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2452689" y="3500439"/>
          <a:ext cx="17287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方程式" r:id="rId3" imgW="914400" imgH="228600" progId="Equation.3">
                  <p:embed/>
                </p:oleObj>
              </mc:Choice>
              <mc:Fallback>
                <p:oleObj name="方程式" r:id="rId3" imgW="914400" imgH="228600" progId="Equation.3">
                  <p:embed/>
                  <p:pic>
                    <p:nvPicPr>
                      <p:cNvPr id="276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3500439"/>
                        <a:ext cx="1728787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6881814" y="3286126"/>
          <a:ext cx="18002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方程式" r:id="rId5" imgW="1002865" imgH="228501" progId="Equation.3">
                  <p:embed/>
                </p:oleObj>
              </mc:Choice>
              <mc:Fallback>
                <p:oleObj name="方程式" r:id="rId5" imgW="1002865" imgH="228501" progId="Equation.3">
                  <p:embed/>
                  <p:pic>
                    <p:nvPicPr>
                      <p:cNvPr id="276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4" y="3286126"/>
                        <a:ext cx="18002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文字方塊 6"/>
          <p:cNvSpPr txBox="1">
            <a:spLocks noChangeArrowheads="1"/>
          </p:cNvSpPr>
          <p:nvPr/>
        </p:nvSpPr>
        <p:spPr bwMode="auto">
          <a:xfrm>
            <a:off x="2024064" y="2643189"/>
            <a:ext cx="4143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在連續時間訊號中讓時間變數 </a:t>
            </a:r>
            <a:r>
              <a:rPr lang="en-US" altLang="zh-TW" i="1">
                <a:cs typeface="Times New Roman" pitchFamily="18" charset="0"/>
              </a:rPr>
              <a:t>t</a:t>
            </a:r>
            <a:r>
              <a:rPr lang="en-US" altLang="zh-TW"/>
              <a:t>  </a:t>
            </a:r>
            <a:r>
              <a:rPr lang="zh-TW" altLang="en-US"/>
              <a:t>變成           ，就是作時間偏移</a:t>
            </a:r>
          </a:p>
        </p:txBody>
      </p:sp>
      <p:sp>
        <p:nvSpPr>
          <p:cNvPr id="27661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441576" y="2955926"/>
          <a:ext cx="612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7" imgW="330200" imgH="228600" progId="Equation.DSMT4">
                  <p:embed/>
                </p:oleObj>
              </mc:Choice>
              <mc:Fallback>
                <p:oleObj name="Equation" r:id="rId7" imgW="330200" imgH="228600" progId="Equation.DSMT4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6" y="2955926"/>
                        <a:ext cx="6127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文字方塊 9"/>
          <p:cNvSpPr txBox="1">
            <a:spLocks noChangeArrowheads="1"/>
          </p:cNvSpPr>
          <p:nvPr/>
        </p:nvSpPr>
        <p:spPr bwMode="auto">
          <a:xfrm>
            <a:off x="2024064" y="4500564"/>
            <a:ext cx="4429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如果          ， 表示原來的訊號 </a:t>
            </a:r>
            <a:r>
              <a:rPr lang="en-US" altLang="zh-TW" i="1"/>
              <a:t>x</a:t>
            </a:r>
            <a:r>
              <a:rPr lang="en-US" altLang="zh-TW"/>
              <a:t>(</a:t>
            </a:r>
            <a:r>
              <a:rPr lang="en-US" altLang="zh-TW" i="1"/>
              <a:t>t</a:t>
            </a:r>
            <a:r>
              <a:rPr lang="en-US" altLang="zh-TW"/>
              <a:t>) </a:t>
            </a:r>
            <a:r>
              <a:rPr lang="zh-TW" altLang="en-US"/>
              <a:t>在時間軸上向右偏移，即訊號延遲     。</a:t>
            </a:r>
          </a:p>
          <a:p>
            <a:pPr eaLnBrk="1" hangingPunct="1"/>
            <a:r>
              <a:rPr lang="zh-TW" altLang="en-US"/>
              <a:t>如果          ， 則表示原來的訊號</a:t>
            </a:r>
            <a:r>
              <a:rPr lang="en-US" altLang="zh-TW" i="1"/>
              <a:t>x</a:t>
            </a:r>
            <a:r>
              <a:rPr lang="en-US" altLang="zh-TW"/>
              <a:t>(</a:t>
            </a:r>
            <a:r>
              <a:rPr lang="en-US" altLang="zh-TW" i="1"/>
              <a:t>t</a:t>
            </a:r>
            <a:r>
              <a:rPr lang="en-US" altLang="zh-TW"/>
              <a:t>)</a:t>
            </a:r>
            <a:r>
              <a:rPr lang="zh-TW" altLang="en-US"/>
              <a:t>在時間軸上向左偏移，即訊號超     前。</a:t>
            </a:r>
          </a:p>
        </p:txBody>
      </p:sp>
      <p:sp>
        <p:nvSpPr>
          <p:cNvPr id="27663" name="文字方塊 10"/>
          <p:cNvSpPr txBox="1">
            <a:spLocks noChangeArrowheads="1"/>
          </p:cNvSpPr>
          <p:nvPr/>
        </p:nvSpPr>
        <p:spPr bwMode="auto">
          <a:xfrm>
            <a:off x="6524625" y="2714625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離散時間訊號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</a:t>
            </a:r>
            <a:r>
              <a:rPr lang="zh-TW" altLang="en-US"/>
              <a:t>作時間偏移</a:t>
            </a:r>
          </a:p>
        </p:txBody>
      </p:sp>
      <p:graphicFrame>
        <p:nvGraphicFramePr>
          <p:cNvPr id="27653" name="Object 6"/>
          <p:cNvGraphicFramePr>
            <a:graphicFrameLocks noChangeAspect="1"/>
          </p:cNvGraphicFramePr>
          <p:nvPr/>
        </p:nvGraphicFramePr>
        <p:xfrm>
          <a:off x="5497513" y="4775200"/>
          <a:ext cx="2397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9" imgW="126720" imgH="228600" progId="Equation.3">
                  <p:embed/>
                </p:oleObj>
              </mc:Choice>
              <mc:Fallback>
                <p:oleObj name="Equation" r:id="rId9" imgW="126720" imgH="228600" progId="Equation.3">
                  <p:embed/>
                  <p:pic>
                    <p:nvPicPr>
                      <p:cNvPr id="2765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775200"/>
                        <a:ext cx="239712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5516563" y="5418139"/>
          <a:ext cx="2397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11" imgW="126720" imgH="228600" progId="Equation.3">
                  <p:embed/>
                </p:oleObj>
              </mc:Choice>
              <mc:Fallback>
                <p:oleObj name="Equation" r:id="rId11" imgW="126720" imgH="228600" progId="Equation.3">
                  <p:embed/>
                  <p:pic>
                    <p:nvPicPr>
                      <p:cNvPr id="276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5418139"/>
                        <a:ext cx="239712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8"/>
          <p:cNvGraphicFramePr>
            <a:graphicFrameLocks noChangeAspect="1"/>
          </p:cNvGraphicFramePr>
          <p:nvPr/>
        </p:nvGraphicFramePr>
        <p:xfrm>
          <a:off x="2667001" y="5143500"/>
          <a:ext cx="6953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13" imgW="368280" imgH="228600" progId="Equation.3">
                  <p:embed/>
                </p:oleObj>
              </mc:Choice>
              <mc:Fallback>
                <p:oleObj name="Equation" r:id="rId13" imgW="368280" imgH="228600" progId="Equation.3">
                  <p:embed/>
                  <p:pic>
                    <p:nvPicPr>
                      <p:cNvPr id="2765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5143500"/>
                        <a:ext cx="6953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9"/>
          <p:cNvGraphicFramePr>
            <a:graphicFrameLocks noChangeAspect="1"/>
          </p:cNvGraphicFramePr>
          <p:nvPr/>
        </p:nvGraphicFramePr>
        <p:xfrm>
          <a:off x="2617789" y="4500564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15" imgW="368280" imgH="228600" progId="Equation.3">
                  <p:embed/>
                </p:oleObj>
              </mc:Choice>
              <mc:Fallback>
                <p:oleObj name="Equation" r:id="rId15" imgW="368280" imgH="228600" progId="Equation.3">
                  <p:embed/>
                  <p:pic>
                    <p:nvPicPr>
                      <p:cNvPr id="2765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9" y="4500564"/>
                        <a:ext cx="6953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E2921-93ED-4C1E-82E4-01B2ED7C4B0B}" type="slidenum">
              <a:rPr lang="zh-TW" altLang="en-US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18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9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FF5A467-4EC4-4009-83F6-2FD4BD097CBC}" type="slidenum">
              <a:rPr lang="zh-TW" altLang="en-US" sz="1400"/>
              <a:pPr algn="r">
                <a:defRPr/>
              </a:pPr>
              <a:t>38</a:t>
            </a:fld>
            <a:endParaRPr lang="en-US" altLang="zh-TW" sz="1400"/>
          </a:p>
        </p:txBody>
      </p:sp>
      <p:sp>
        <p:nvSpPr>
          <p:cNvPr id="28682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3" name="Rectangle 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4" name="Text Box 11"/>
          <p:cNvSpPr txBox="1">
            <a:spLocks noChangeArrowheads="1"/>
          </p:cNvSpPr>
          <p:nvPr/>
        </p:nvSpPr>
        <p:spPr bwMode="auto">
          <a:xfrm>
            <a:off x="2024063" y="2286001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1.18</a:t>
            </a:r>
            <a:r>
              <a:rPr lang="zh-TW" altLang="zh-TW"/>
              <a:t>連續時間</a:t>
            </a:r>
            <a:r>
              <a:rPr lang="zh-TW" altLang="en-US"/>
              <a:t>訊號的時間偏移</a:t>
            </a:r>
            <a:endParaRPr lang="en-US" altLang="zh-TW" b="1">
              <a:latin typeface="Tahoma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4" name="Object 12"/>
          <p:cNvGraphicFramePr>
            <a:graphicFrameLocks noChangeAspect="1"/>
          </p:cNvGraphicFramePr>
          <p:nvPr/>
        </p:nvGraphicFramePr>
        <p:xfrm>
          <a:off x="2524125" y="3286126"/>
          <a:ext cx="30241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方程式" r:id="rId3" imgW="1612900" imgH="228600" progId="Equation.3">
                  <p:embed/>
                </p:oleObj>
              </mc:Choice>
              <mc:Fallback>
                <p:oleObj name="方程式" r:id="rId3" imgW="1612900" imgH="228600" progId="Equation.3">
                  <p:embed/>
                  <p:pic>
                    <p:nvPicPr>
                      <p:cNvPr id="2867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3286126"/>
                        <a:ext cx="302418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5" name="Object 14"/>
          <p:cNvGraphicFramePr>
            <a:graphicFrameLocks noChangeAspect="1"/>
          </p:cNvGraphicFramePr>
          <p:nvPr/>
        </p:nvGraphicFramePr>
        <p:xfrm>
          <a:off x="2595563" y="3929064"/>
          <a:ext cx="17272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方程式" r:id="rId5" imgW="888614" imgH="203112" progId="Equation.3">
                  <p:embed/>
                </p:oleObj>
              </mc:Choice>
              <mc:Fallback>
                <p:oleObj name="方程式" r:id="rId5" imgW="888614" imgH="203112" progId="Equation.3">
                  <p:embed/>
                  <p:pic>
                    <p:nvPicPr>
                      <p:cNvPr id="2867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3929064"/>
                        <a:ext cx="17272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8"/>
          <p:cNvGraphicFramePr>
            <a:graphicFrameLocks noChangeAspect="1"/>
          </p:cNvGraphicFramePr>
          <p:nvPr/>
        </p:nvGraphicFramePr>
        <p:xfrm>
          <a:off x="6024564" y="2060575"/>
          <a:ext cx="5238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方程式" r:id="rId7" imgW="279360" imgH="203040" progId="Equation.3">
                  <p:embed/>
                </p:oleObj>
              </mc:Choice>
              <mc:Fallback>
                <p:oleObj name="方程式" r:id="rId7" imgW="279360" imgH="203040" progId="Equation.3">
                  <p:embed/>
                  <p:pic>
                    <p:nvPicPr>
                      <p:cNvPr id="2867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2060575"/>
                        <a:ext cx="5238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9"/>
          <p:cNvGraphicFramePr>
            <a:graphicFrameLocks noChangeAspect="1"/>
          </p:cNvGraphicFramePr>
          <p:nvPr/>
        </p:nvGraphicFramePr>
        <p:xfrm>
          <a:off x="6024564" y="4221164"/>
          <a:ext cx="568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方程式" r:id="rId9" imgW="291960" imgH="203040" progId="Equation.3">
                  <p:embed/>
                </p:oleObj>
              </mc:Choice>
              <mc:Fallback>
                <p:oleObj name="方程式" r:id="rId9" imgW="291960" imgH="203040" progId="Equation.3">
                  <p:embed/>
                  <p:pic>
                    <p:nvPicPr>
                      <p:cNvPr id="2867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4221164"/>
                        <a:ext cx="5683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7" name="Picture 20" descr="Fig-1-22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527800" y="1989138"/>
            <a:ext cx="3771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1" descr="Fig-1-22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6527800" y="4221164"/>
            <a:ext cx="3886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E82F3-120E-4E5C-A974-E5BCF50B4A81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2063750" y="2133600"/>
            <a:ext cx="3816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1.19 </a:t>
            </a:r>
            <a:r>
              <a:rPr lang="zh-TW" altLang="en-US"/>
              <a:t>離散時間訊號的時間偏移</a:t>
            </a:r>
            <a:endParaRPr lang="en-US" altLang="zh-TW" b="1">
              <a:latin typeface="Tahoma" pitchFamily="34" charset="0"/>
            </a:endParaRPr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2279651" y="3068638"/>
          <a:ext cx="33432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3" imgW="1892300" imgH="228600" progId="Equation.3">
                  <p:embed/>
                </p:oleObj>
              </mc:Choice>
              <mc:Fallback>
                <p:oleObj name="Equation" r:id="rId3" imgW="1892300" imgH="228600" progId="Equation.3">
                  <p:embed/>
                  <p:pic>
                    <p:nvPicPr>
                      <p:cNvPr id="296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068638"/>
                        <a:ext cx="334327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699" name="Object 7"/>
          <p:cNvGraphicFramePr>
            <a:graphicFrameLocks noChangeAspect="1"/>
          </p:cNvGraphicFramePr>
          <p:nvPr/>
        </p:nvGraphicFramePr>
        <p:xfrm>
          <a:off x="2351088" y="3716338"/>
          <a:ext cx="17637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5" imgW="1016000" imgH="203200" progId="Equation.3">
                  <p:embed/>
                </p:oleObj>
              </mc:Choice>
              <mc:Fallback>
                <p:oleObj name="Equation" r:id="rId5" imgW="1016000" imgH="203200" progId="Equation.3">
                  <p:embed/>
                  <p:pic>
                    <p:nvPicPr>
                      <p:cNvPr id="296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716338"/>
                        <a:ext cx="17637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7" name="Picture 9" descr="Fig_1-19a dt time shi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773238"/>
            <a:ext cx="42449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0" descr="Fig_1-19b dt time shif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005264"/>
            <a:ext cx="421322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8F4E7-4672-469B-8B29-A58B2E6F639B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67588" name="Picture 10" descr="Fig-1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2" b="12202"/>
          <a:stretch>
            <a:fillRect/>
          </a:stretch>
        </p:blipFill>
        <p:spPr bwMode="auto">
          <a:xfrm>
            <a:off x="2166939" y="2071689"/>
            <a:ext cx="15144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1" descr="Fig-1-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2000250"/>
            <a:ext cx="2524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12"/>
          <p:cNvSpPr txBox="1">
            <a:spLocks noChangeArrowheads="1"/>
          </p:cNvSpPr>
          <p:nvPr/>
        </p:nvSpPr>
        <p:spPr bwMode="auto">
          <a:xfrm>
            <a:off x="6881813" y="2214563"/>
            <a:ext cx="3071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圖片與照片是二維的空間訊號，由繪圖軟體或數位相機產生。 </a:t>
            </a:r>
          </a:p>
        </p:txBody>
      </p:sp>
      <p:sp>
        <p:nvSpPr>
          <p:cNvPr id="67591" name="Text Box 13"/>
          <p:cNvSpPr txBox="1">
            <a:spLocks noChangeArrowheads="1"/>
          </p:cNvSpPr>
          <p:nvPr/>
        </p:nvSpPr>
        <p:spPr bwMode="auto">
          <a:xfrm>
            <a:off x="2166938" y="4857750"/>
            <a:ext cx="3929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音訊訊號</a:t>
            </a:r>
            <a:r>
              <a:rPr lang="en-US" altLang="zh-TW"/>
              <a:t>(audio signal)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語音與音樂聲的聲音訊號以電子訊號方式作錄音、儲存與傳輸。</a:t>
            </a:r>
          </a:p>
        </p:txBody>
      </p:sp>
      <p:sp>
        <p:nvSpPr>
          <p:cNvPr id="67592" name="Text Box 13"/>
          <p:cNvSpPr txBox="1">
            <a:spLocks noChangeArrowheads="1"/>
          </p:cNvSpPr>
          <p:nvPr/>
        </p:nvSpPr>
        <p:spPr bwMode="auto">
          <a:xfrm>
            <a:off x="6381751" y="4857750"/>
            <a:ext cx="36433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視訊訊號</a:t>
            </a:r>
            <a:r>
              <a:rPr lang="en-US" altLang="zh-TW"/>
              <a:t>(video signal)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以產生視訊效果的電子訊號作錄影、儲存與傳輸。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A4CBD-A1F5-4D5F-BE87-13D1FE4B0D60}" type="slidenum">
              <a:rPr lang="zh-TW" altLang="en-US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25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6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19A097F-ECC8-465B-8495-E54CBB3C2838}" type="slidenum">
              <a:rPr lang="zh-TW" altLang="en-US" sz="1400"/>
              <a:pPr algn="r">
                <a:defRPr/>
              </a:pPr>
              <a:t>40</a:t>
            </a:fld>
            <a:endParaRPr lang="en-US" altLang="zh-TW" sz="1400" dirty="0"/>
          </a:p>
        </p:txBody>
      </p:sp>
      <p:sp>
        <p:nvSpPr>
          <p:cNvPr id="30731" name="Text Box 4"/>
          <p:cNvSpPr txBox="1">
            <a:spLocks noChangeArrowheads="1"/>
          </p:cNvSpPr>
          <p:nvPr/>
        </p:nvSpPr>
        <p:spPr bwMode="auto">
          <a:xfrm>
            <a:off x="2063750" y="2133600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同時作時間的偏移與比例調整</a:t>
            </a:r>
            <a:endParaRPr lang="en-US" altLang="zh-TW" b="1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30732" name="Rectangle 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2279650" y="2708276"/>
          <a:ext cx="1943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方程式" r:id="rId3" imgW="977476" imgH="203112" progId="Equation.3">
                  <p:embed/>
                </p:oleObj>
              </mc:Choice>
              <mc:Fallback>
                <p:oleObj name="方程式" r:id="rId3" imgW="977476" imgH="203112" progId="Equation.3">
                  <p:embed/>
                  <p:pic>
                    <p:nvPicPr>
                      <p:cNvPr id="307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708276"/>
                        <a:ext cx="19431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Text Box 8"/>
          <p:cNvSpPr txBox="1">
            <a:spLocks noChangeArrowheads="1"/>
          </p:cNvSpPr>
          <p:nvPr/>
        </p:nvSpPr>
        <p:spPr bwMode="auto">
          <a:xfrm>
            <a:off x="2063751" y="3284538"/>
            <a:ext cx="39608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操作程序</a:t>
            </a:r>
            <a:endParaRPr lang="en-US" altLang="zh-TW"/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(1) </a:t>
            </a:r>
            <a:r>
              <a:rPr lang="zh-TW" altLang="en-US"/>
              <a:t>時間偏移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30734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3" name="Object 9"/>
          <p:cNvGraphicFramePr>
            <a:graphicFrameLocks noChangeAspect="1"/>
          </p:cNvGraphicFramePr>
          <p:nvPr/>
        </p:nvGraphicFramePr>
        <p:xfrm>
          <a:off x="2566988" y="4149725"/>
          <a:ext cx="172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方程式" r:id="rId5" imgW="876300" imgH="203200" progId="Equation.3">
                  <p:embed/>
                </p:oleObj>
              </mc:Choice>
              <mc:Fallback>
                <p:oleObj name="方程式" r:id="rId5" imgW="876300" imgH="203200" progId="Equation.3">
                  <p:embed/>
                  <p:pic>
                    <p:nvPicPr>
                      <p:cNvPr id="307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149725"/>
                        <a:ext cx="1727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Text Box 12"/>
          <p:cNvSpPr txBox="1">
            <a:spLocks noChangeArrowheads="1"/>
          </p:cNvSpPr>
          <p:nvPr/>
        </p:nvSpPr>
        <p:spPr bwMode="auto">
          <a:xfrm>
            <a:off x="6672263" y="3789364"/>
            <a:ext cx="237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(1) </a:t>
            </a:r>
            <a:r>
              <a:rPr lang="zh-TW" altLang="en-US"/>
              <a:t>比例調整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30736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4" name="Object 13"/>
          <p:cNvGraphicFramePr>
            <a:graphicFrameLocks noChangeAspect="1"/>
          </p:cNvGraphicFramePr>
          <p:nvPr/>
        </p:nvGraphicFramePr>
        <p:xfrm>
          <a:off x="2566988" y="5373688"/>
          <a:ext cx="2736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方程式" r:id="rId7" imgW="1435100" imgH="203200" progId="Equation.3">
                  <p:embed/>
                </p:oleObj>
              </mc:Choice>
              <mc:Fallback>
                <p:oleObj name="方程式" r:id="rId7" imgW="1435100" imgH="203200" progId="Equation.3">
                  <p:embed/>
                  <p:pic>
                    <p:nvPicPr>
                      <p:cNvPr id="307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5373688"/>
                        <a:ext cx="27368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Rectangle 1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8" name="Rectangle 2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9" name="Rectangle 2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40" name="Rectangle 2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41" name="Text Box 4"/>
          <p:cNvSpPr txBox="1">
            <a:spLocks noChangeArrowheads="1"/>
          </p:cNvSpPr>
          <p:nvPr/>
        </p:nvSpPr>
        <p:spPr bwMode="auto">
          <a:xfrm>
            <a:off x="6600826" y="3284539"/>
            <a:ext cx="381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錯誤的程序</a:t>
            </a:r>
            <a:endParaRPr lang="en-US" altLang="zh-TW">
              <a:latin typeface="Tahoma" pitchFamily="34" charset="0"/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7175500" y="4292601"/>
          <a:ext cx="13668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方程式" r:id="rId9" imgW="736600" imgH="203200" progId="Equation.3">
                  <p:embed/>
                </p:oleObj>
              </mc:Choice>
              <mc:Fallback>
                <p:oleObj name="方程式" r:id="rId9" imgW="736600" imgH="203200" progId="Equation.3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4292601"/>
                        <a:ext cx="136683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7104063" y="5300663"/>
          <a:ext cx="27352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方程式" r:id="rId11" imgW="1549080" imgH="431640" progId="Equation.3">
                  <p:embed/>
                </p:oleObj>
              </mc:Choice>
              <mc:Fallback>
                <p:oleObj name="方程式" r:id="rId11" imgW="1549080" imgH="431640" progId="Equation.3">
                  <p:embed/>
                  <p:pic>
                    <p:nvPicPr>
                      <p:cNvPr id="3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5300663"/>
                        <a:ext cx="273526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2" name="Text Box 12"/>
          <p:cNvSpPr txBox="1">
            <a:spLocks noChangeArrowheads="1"/>
          </p:cNvSpPr>
          <p:nvPr/>
        </p:nvSpPr>
        <p:spPr bwMode="auto">
          <a:xfrm>
            <a:off x="2063750" y="4797426"/>
            <a:ext cx="237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(2) </a:t>
            </a:r>
            <a:r>
              <a:rPr lang="zh-TW" altLang="en-US"/>
              <a:t>比例調整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30743" name="Text Box 8"/>
          <p:cNvSpPr txBox="1">
            <a:spLocks noChangeArrowheads="1"/>
          </p:cNvSpPr>
          <p:nvPr/>
        </p:nvSpPr>
        <p:spPr bwMode="auto">
          <a:xfrm>
            <a:off x="6672264" y="4797426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(2) </a:t>
            </a:r>
            <a:r>
              <a:rPr lang="zh-TW" altLang="en-US"/>
              <a:t>時間偏移</a:t>
            </a:r>
            <a:endParaRPr lang="en-US" altLang="zh-TW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2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6024563" y="4797426"/>
          <a:ext cx="5270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方程式" r:id="rId3" imgW="291960" imgH="203040" progId="Equation.3">
                  <p:embed/>
                </p:oleObj>
              </mc:Choice>
              <mc:Fallback>
                <p:oleObj name="方程式" r:id="rId3" imgW="291960" imgH="203040" progId="Equation.3">
                  <p:embed/>
                  <p:pic>
                    <p:nvPicPr>
                      <p:cNvPr id="317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4797426"/>
                        <a:ext cx="5270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7" name="Object 17"/>
          <p:cNvGraphicFramePr>
            <a:graphicFrameLocks noChangeAspect="1"/>
          </p:cNvGraphicFramePr>
          <p:nvPr/>
        </p:nvGraphicFramePr>
        <p:xfrm>
          <a:off x="6096000" y="2420939"/>
          <a:ext cx="5032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方程式" r:id="rId5" imgW="266400" imgH="203040" progId="Equation.3">
                  <p:embed/>
                </p:oleObj>
              </mc:Choice>
              <mc:Fallback>
                <p:oleObj name="方程式" r:id="rId5" imgW="266400" imgH="203040" progId="Equation.3">
                  <p:embed/>
                  <p:pic>
                    <p:nvPicPr>
                      <p:cNvPr id="3174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20939"/>
                        <a:ext cx="50323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18"/>
          <p:cNvGraphicFramePr>
            <a:graphicFrameLocks noChangeAspect="1"/>
          </p:cNvGraphicFramePr>
          <p:nvPr/>
        </p:nvGraphicFramePr>
        <p:xfrm>
          <a:off x="1919288" y="3644901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方程式" r:id="rId7" imgW="279360" imgH="203040" progId="Equation.3">
                  <p:embed/>
                </p:oleObj>
              </mc:Choice>
              <mc:Fallback>
                <p:oleObj name="方程式" r:id="rId7" imgW="279360" imgH="203040" progId="Equation.3">
                  <p:embed/>
                  <p:pic>
                    <p:nvPicPr>
                      <p:cNvPr id="3174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644901"/>
                        <a:ext cx="5270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7" name="Picture 22" descr="Fig-1-23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2063750" y="4005264"/>
            <a:ext cx="3886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23" descr="Fig-1-23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6527800" y="2060576"/>
            <a:ext cx="3886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24" descr="Fig-1-23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527800" y="4508501"/>
            <a:ext cx="37719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424113" y="2708275"/>
          <a:ext cx="2952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方程式" r:id="rId12" imgW="1612900" imgH="228600" progId="Equation.3">
                  <p:embed/>
                </p:oleObj>
              </mc:Choice>
              <mc:Fallback>
                <p:oleObj name="方程式" r:id="rId12" imgW="1612900" imgH="228600" progId="Equation.3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708275"/>
                        <a:ext cx="29527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9"/>
          <p:cNvGraphicFramePr>
            <a:graphicFrameLocks noChangeAspect="1"/>
          </p:cNvGraphicFramePr>
          <p:nvPr/>
        </p:nvGraphicFramePr>
        <p:xfrm>
          <a:off x="2424113" y="3141664"/>
          <a:ext cx="1873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方程式" r:id="rId14" imgW="977476" imgH="203112" progId="Equation.3">
                  <p:embed/>
                </p:oleObj>
              </mc:Choice>
              <mc:Fallback>
                <p:oleObj name="方程式" r:id="rId14" imgW="977476" imgH="203112" progId="Equation.3">
                  <p:embed/>
                  <p:pic>
                    <p:nvPicPr>
                      <p:cNvPr id="3175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141664"/>
                        <a:ext cx="1873250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992313" y="2060576"/>
            <a:ext cx="3816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1.20  </a:t>
            </a:r>
            <a:r>
              <a:rPr lang="zh-TW" altLang="en-US"/>
              <a:t>連續時間訊號作時間偏移與比例調整</a:t>
            </a:r>
            <a:endParaRPr lang="en-US" altLang="zh-TW" b="1">
              <a:latin typeface="Tahoma" pitchFamily="34" charset="0"/>
            </a:endParaRPr>
          </a:p>
        </p:txBody>
      </p:sp>
      <p:sp>
        <p:nvSpPr>
          <p:cNvPr id="31761" name="Text Box 21"/>
          <p:cNvSpPr txBox="1">
            <a:spLocks noChangeArrowheads="1"/>
          </p:cNvSpPr>
          <p:nvPr/>
        </p:nvSpPr>
        <p:spPr bwMode="auto">
          <a:xfrm>
            <a:off x="6672263" y="1773239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(1) </a:t>
            </a:r>
            <a:r>
              <a:rPr lang="zh-TW" altLang="en-US"/>
              <a:t>時間偏移</a:t>
            </a:r>
            <a:endParaRPr lang="en-US" altLang="zh-TW"/>
          </a:p>
        </p:txBody>
      </p:sp>
      <p:graphicFrame>
        <p:nvGraphicFramePr>
          <p:cNvPr id="31751" name="Object 22"/>
          <p:cNvGraphicFramePr>
            <a:graphicFrameLocks noChangeAspect="1"/>
          </p:cNvGraphicFramePr>
          <p:nvPr/>
        </p:nvGraphicFramePr>
        <p:xfrm>
          <a:off x="8543926" y="1844676"/>
          <a:ext cx="1655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方程式" r:id="rId16" imgW="876300" imgH="203200" progId="Equation.3">
                  <p:embed/>
                </p:oleObj>
              </mc:Choice>
              <mc:Fallback>
                <p:oleObj name="方程式" r:id="rId16" imgW="876300" imgH="203200" progId="Equation.3">
                  <p:embed/>
                  <p:pic>
                    <p:nvPicPr>
                      <p:cNvPr id="3175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26" y="1844676"/>
                        <a:ext cx="16557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2" name="Text Box 26"/>
          <p:cNvSpPr txBox="1">
            <a:spLocks noChangeArrowheads="1"/>
          </p:cNvSpPr>
          <p:nvPr/>
        </p:nvSpPr>
        <p:spPr bwMode="auto">
          <a:xfrm>
            <a:off x="6743701" y="4076701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(2)</a:t>
            </a:r>
            <a:r>
              <a:rPr lang="zh-TW" altLang="en-US"/>
              <a:t>比例調整</a:t>
            </a:r>
            <a:endParaRPr lang="en-US" altLang="zh-TW"/>
          </a:p>
        </p:txBody>
      </p:sp>
      <p:graphicFrame>
        <p:nvGraphicFramePr>
          <p:cNvPr id="31752" name="Object 24"/>
          <p:cNvGraphicFramePr>
            <a:graphicFrameLocks noChangeAspect="1"/>
          </p:cNvGraphicFramePr>
          <p:nvPr/>
        </p:nvGraphicFramePr>
        <p:xfrm>
          <a:off x="7751764" y="4508501"/>
          <a:ext cx="25923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方程式" r:id="rId18" imgW="1435100" imgH="203200" progId="Equation.3">
                  <p:embed/>
                </p:oleObj>
              </mc:Choice>
              <mc:Fallback>
                <p:oleObj name="方程式" r:id="rId18" imgW="1435100" imgH="203200" progId="Equation.3">
                  <p:embed/>
                  <p:pic>
                    <p:nvPicPr>
                      <p:cNvPr id="317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4" y="4508501"/>
                        <a:ext cx="259238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8D3BD6C-C5EB-41DE-977A-7403E077DA04}" type="slidenum">
              <a:rPr lang="zh-TW" altLang="en-US" sz="1400"/>
              <a:pPr algn="r">
                <a:defRPr/>
              </a:pPr>
              <a:t>41</a:t>
            </a:fld>
            <a:endParaRPr lang="en-US" altLang="zh-TW" sz="1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3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32779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80" name="Rectangle 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81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2770" name="Object 16"/>
          <p:cNvGraphicFramePr>
            <a:graphicFrameLocks noChangeAspect="1"/>
          </p:cNvGraphicFramePr>
          <p:nvPr/>
        </p:nvGraphicFramePr>
        <p:xfrm>
          <a:off x="6024564" y="2205038"/>
          <a:ext cx="4841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方程式" r:id="rId3" imgW="266400" imgH="203040" progId="Equation.3">
                  <p:embed/>
                </p:oleObj>
              </mc:Choice>
              <mc:Fallback>
                <p:oleObj name="方程式" r:id="rId3" imgW="266400" imgH="203040" progId="Equation.3">
                  <p:embed/>
                  <p:pic>
                    <p:nvPicPr>
                      <p:cNvPr id="3277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2205038"/>
                        <a:ext cx="48418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17"/>
          <p:cNvGraphicFramePr>
            <a:graphicFrameLocks noChangeAspect="1"/>
          </p:cNvGraphicFramePr>
          <p:nvPr/>
        </p:nvGraphicFramePr>
        <p:xfrm>
          <a:off x="6024564" y="4652963"/>
          <a:ext cx="5111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方程式" r:id="rId5" imgW="291960" imgH="203040" progId="Equation.3">
                  <p:embed/>
                </p:oleObj>
              </mc:Choice>
              <mc:Fallback>
                <p:oleObj name="方程式" r:id="rId5" imgW="291960" imgH="203040" progId="Equation.3">
                  <p:embed/>
                  <p:pic>
                    <p:nvPicPr>
                      <p:cNvPr id="3277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4652963"/>
                        <a:ext cx="51117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21"/>
          <p:cNvGraphicFramePr>
            <a:graphicFrameLocks noChangeAspect="1"/>
          </p:cNvGraphicFramePr>
          <p:nvPr/>
        </p:nvGraphicFramePr>
        <p:xfrm>
          <a:off x="1919288" y="3860800"/>
          <a:ext cx="508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方程式" r:id="rId7" imgW="279360" imgH="203040" progId="Equation.3">
                  <p:embed/>
                </p:oleObj>
              </mc:Choice>
              <mc:Fallback>
                <p:oleObj name="方程式" r:id="rId7" imgW="279360" imgH="203040" progId="Equation.3">
                  <p:embed/>
                  <p:pic>
                    <p:nvPicPr>
                      <p:cNvPr id="3277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860800"/>
                        <a:ext cx="5080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82" name="Picture 22" descr="Fig-1-24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2208213" y="4221163"/>
            <a:ext cx="3771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23" descr="Fig-1-24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527800" y="1844676"/>
            <a:ext cx="3771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24" descr="Fig-1-24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/>
          <a:stretch>
            <a:fillRect/>
          </a:stretch>
        </p:blipFill>
        <p:spPr bwMode="auto">
          <a:xfrm>
            <a:off x="6527800" y="4508501"/>
            <a:ext cx="37719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3" name="Object 13"/>
          <p:cNvGraphicFramePr>
            <a:graphicFrameLocks noChangeAspect="1"/>
          </p:cNvGraphicFramePr>
          <p:nvPr/>
        </p:nvGraphicFramePr>
        <p:xfrm>
          <a:off x="7248526" y="1773238"/>
          <a:ext cx="13620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方程式" r:id="rId12" imgW="749160" imgH="203040" progId="Equation.3">
                  <p:embed/>
                </p:oleObj>
              </mc:Choice>
              <mc:Fallback>
                <p:oleObj name="方程式" r:id="rId12" imgW="749160" imgH="203040" progId="Equation.3">
                  <p:embed/>
                  <p:pic>
                    <p:nvPicPr>
                      <p:cNvPr id="327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6" y="1773238"/>
                        <a:ext cx="13620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5" name="Text Box 9"/>
          <p:cNvSpPr txBox="1">
            <a:spLocks noChangeArrowheads="1"/>
          </p:cNvSpPr>
          <p:nvPr/>
        </p:nvSpPr>
        <p:spPr bwMode="auto">
          <a:xfrm>
            <a:off x="1847850" y="1989139"/>
            <a:ext cx="3816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1.21  </a:t>
            </a:r>
            <a:r>
              <a:rPr lang="zh-TW" altLang="en-US"/>
              <a:t>不正確的時間偏移與比例調整</a:t>
            </a:r>
            <a:endParaRPr lang="en-US" altLang="zh-TW" b="1">
              <a:latin typeface="Tahoma" pitchFamily="34" charset="0"/>
            </a:endParaRPr>
          </a:p>
        </p:txBody>
      </p:sp>
      <p:graphicFrame>
        <p:nvGraphicFramePr>
          <p:cNvPr id="32774" name="Object 10"/>
          <p:cNvGraphicFramePr>
            <a:graphicFrameLocks noChangeAspect="1"/>
          </p:cNvGraphicFramePr>
          <p:nvPr/>
        </p:nvGraphicFramePr>
        <p:xfrm>
          <a:off x="2279650" y="2708276"/>
          <a:ext cx="30241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方程式" r:id="rId14" imgW="1612900" imgH="228600" progId="Equation.3">
                  <p:embed/>
                </p:oleObj>
              </mc:Choice>
              <mc:Fallback>
                <p:oleObj name="方程式" r:id="rId14" imgW="1612900" imgH="228600" progId="Equation.3">
                  <p:embed/>
                  <p:pic>
                    <p:nvPicPr>
                      <p:cNvPr id="327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708276"/>
                        <a:ext cx="302418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11"/>
          <p:cNvGraphicFramePr>
            <a:graphicFrameLocks noChangeAspect="1"/>
          </p:cNvGraphicFramePr>
          <p:nvPr/>
        </p:nvGraphicFramePr>
        <p:xfrm>
          <a:off x="2351088" y="3141663"/>
          <a:ext cx="18351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方程式" r:id="rId16" imgW="977476" imgH="203112" progId="Equation.3">
                  <p:embed/>
                </p:oleObj>
              </mc:Choice>
              <mc:Fallback>
                <p:oleObj name="方程式" r:id="rId16" imgW="977476" imgH="203112" progId="Equation.3">
                  <p:embed/>
                  <p:pic>
                    <p:nvPicPr>
                      <p:cNvPr id="327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141663"/>
                        <a:ext cx="18351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15"/>
          <p:cNvGraphicFramePr>
            <a:graphicFrameLocks noChangeAspect="1"/>
          </p:cNvGraphicFramePr>
          <p:nvPr/>
        </p:nvGraphicFramePr>
        <p:xfrm>
          <a:off x="6311900" y="4149725"/>
          <a:ext cx="412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方程式" r:id="rId18" imgW="2361960" imgH="203040" progId="Equation.3">
                  <p:embed/>
                </p:oleObj>
              </mc:Choice>
              <mc:Fallback>
                <p:oleObj name="方程式" r:id="rId18" imgW="2361960" imgH="203040" progId="Equation.3">
                  <p:embed/>
                  <p:pic>
                    <p:nvPicPr>
                      <p:cNvPr id="3277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149725"/>
                        <a:ext cx="4127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60A52CA-9707-4898-BF81-BA4CB25169C7}" type="slidenum">
              <a:rPr lang="zh-TW" altLang="en-US" sz="1400"/>
              <a:pPr algn="r">
                <a:defRPr/>
              </a:pPr>
              <a:t>42</a:t>
            </a:fld>
            <a:endParaRPr lang="en-US" altLang="zh-TW" sz="1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2B1FC-B613-420A-B133-8BCF842AA86C}" type="slidenum">
              <a:rPr lang="zh-TW" altLang="en-US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23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4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B5297DB-B144-47D1-B485-1E6EE89334A3}" type="slidenum">
              <a:rPr lang="zh-TW" altLang="en-US" sz="1400"/>
              <a:pPr algn="r">
                <a:defRPr/>
              </a:pPr>
              <a:t>43</a:t>
            </a:fld>
            <a:endParaRPr lang="en-US" altLang="zh-TW" sz="1400"/>
          </a:p>
        </p:txBody>
      </p:sp>
      <p:sp>
        <p:nvSpPr>
          <p:cNvPr id="33806" name="Rectangle 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2135189" y="2420938"/>
          <a:ext cx="20415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3" imgW="1041120" imgH="203040" progId="Equation.3">
                  <p:embed/>
                </p:oleObj>
              </mc:Choice>
              <mc:Fallback>
                <p:oleObj name="Equation" r:id="rId3" imgW="1041120" imgH="203040" progId="Equation.3">
                  <p:embed/>
                  <p:pic>
                    <p:nvPicPr>
                      <p:cNvPr id="337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420938"/>
                        <a:ext cx="20415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7" name="Text Box 6"/>
          <p:cNvSpPr txBox="1">
            <a:spLocks noChangeArrowheads="1"/>
          </p:cNvSpPr>
          <p:nvPr/>
        </p:nvSpPr>
        <p:spPr bwMode="auto">
          <a:xfrm>
            <a:off x="1847851" y="1989139"/>
            <a:ext cx="3743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離散時間訊號的偏移與比例調整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33808" name="Text Box 8"/>
          <p:cNvSpPr txBox="1">
            <a:spLocks noChangeArrowheads="1"/>
          </p:cNvSpPr>
          <p:nvPr/>
        </p:nvSpPr>
        <p:spPr bwMode="auto">
          <a:xfrm>
            <a:off x="1992313" y="2997201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1.22  </a:t>
            </a:r>
            <a:r>
              <a:rPr lang="zh-TW" altLang="zh-TW"/>
              <a:t>離散時間訊號作時間偏移與比例調整</a:t>
            </a:r>
            <a:endParaRPr lang="en-US" altLang="zh-TW" b="1">
              <a:latin typeface="Tahoma" pitchFamily="34" charset="0"/>
            </a:endParaRPr>
          </a:p>
        </p:txBody>
      </p:sp>
      <p:sp>
        <p:nvSpPr>
          <p:cNvPr id="33809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5" name="Object 9"/>
          <p:cNvGraphicFramePr>
            <a:graphicFrameLocks noChangeAspect="1"/>
          </p:cNvGraphicFramePr>
          <p:nvPr/>
        </p:nvGraphicFramePr>
        <p:xfrm>
          <a:off x="2208214" y="3716338"/>
          <a:ext cx="28082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方程式" r:id="rId5" imgW="1574800" imgH="393700" progId="Equation.3">
                  <p:embed/>
                </p:oleObj>
              </mc:Choice>
              <mc:Fallback>
                <p:oleObj name="方程式" r:id="rId5" imgW="1574800" imgH="393700" progId="Equation.3">
                  <p:embed/>
                  <p:pic>
                    <p:nvPicPr>
                      <p:cNvPr id="3379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716338"/>
                        <a:ext cx="28082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0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6" name="Object 11"/>
          <p:cNvGraphicFramePr>
            <a:graphicFrameLocks noChangeAspect="1"/>
          </p:cNvGraphicFramePr>
          <p:nvPr/>
        </p:nvGraphicFramePr>
        <p:xfrm>
          <a:off x="2566989" y="4365626"/>
          <a:ext cx="1944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方程式" r:id="rId7" imgW="1066337" imgH="203112" progId="Equation.3">
                  <p:embed/>
                </p:oleObj>
              </mc:Choice>
              <mc:Fallback>
                <p:oleObj name="方程式" r:id="rId7" imgW="1066337" imgH="203112" progId="Equation.3">
                  <p:embed/>
                  <p:pic>
                    <p:nvPicPr>
                      <p:cNvPr id="3379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4365626"/>
                        <a:ext cx="1944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1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7" name="Object 14"/>
          <p:cNvGraphicFramePr>
            <a:graphicFrameLocks noChangeAspect="1"/>
          </p:cNvGraphicFramePr>
          <p:nvPr/>
        </p:nvGraphicFramePr>
        <p:xfrm>
          <a:off x="2566989" y="5229225"/>
          <a:ext cx="18002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方程式" r:id="rId9" imgW="977476" imgH="203112" progId="Equation.3">
                  <p:embed/>
                </p:oleObj>
              </mc:Choice>
              <mc:Fallback>
                <p:oleObj name="方程式" r:id="rId9" imgW="977476" imgH="203112" progId="Equation.3">
                  <p:embed/>
                  <p:pic>
                    <p:nvPicPr>
                      <p:cNvPr id="3379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5229225"/>
                        <a:ext cx="18002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2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8" name="Object 17"/>
          <p:cNvGraphicFramePr>
            <a:graphicFrameLocks noChangeAspect="1"/>
          </p:cNvGraphicFramePr>
          <p:nvPr/>
        </p:nvGraphicFramePr>
        <p:xfrm>
          <a:off x="2495550" y="6092825"/>
          <a:ext cx="28082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方程式" r:id="rId11" imgW="1548728" imgH="203112" progId="Equation.3">
                  <p:embed/>
                </p:oleObj>
              </mc:Choice>
              <mc:Fallback>
                <p:oleObj name="方程式" r:id="rId11" imgW="1548728" imgH="203112" progId="Equation.3">
                  <p:embed/>
                  <p:pic>
                    <p:nvPicPr>
                      <p:cNvPr id="3379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6092825"/>
                        <a:ext cx="28082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23"/>
          <p:cNvGraphicFramePr>
            <a:graphicFrameLocks noChangeAspect="1"/>
          </p:cNvGraphicFramePr>
          <p:nvPr/>
        </p:nvGraphicFramePr>
        <p:xfrm>
          <a:off x="5664200" y="1916113"/>
          <a:ext cx="5207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方程式" r:id="rId13" imgW="291960" imgH="203040" progId="Equation.3">
                  <p:embed/>
                </p:oleObj>
              </mc:Choice>
              <mc:Fallback>
                <p:oleObj name="方程式" r:id="rId13" imgW="291960" imgH="203040" progId="Equation.3">
                  <p:embed/>
                  <p:pic>
                    <p:nvPicPr>
                      <p:cNvPr id="3379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916113"/>
                        <a:ext cx="5207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24"/>
          <p:cNvGraphicFramePr>
            <a:graphicFrameLocks noChangeAspect="1"/>
          </p:cNvGraphicFramePr>
          <p:nvPr/>
        </p:nvGraphicFramePr>
        <p:xfrm>
          <a:off x="5735638" y="3573463"/>
          <a:ext cx="514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方程式" r:id="rId15" imgW="279360" imgH="203040" progId="Equation.3">
                  <p:embed/>
                </p:oleObj>
              </mc:Choice>
              <mc:Fallback>
                <p:oleObj name="方程式" r:id="rId15" imgW="279360" imgH="203040" progId="Equation.3">
                  <p:embed/>
                  <p:pic>
                    <p:nvPicPr>
                      <p:cNvPr id="338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3573463"/>
                        <a:ext cx="5143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25"/>
          <p:cNvGraphicFramePr>
            <a:graphicFrameLocks noChangeAspect="1"/>
          </p:cNvGraphicFramePr>
          <p:nvPr/>
        </p:nvGraphicFramePr>
        <p:xfrm>
          <a:off x="5664201" y="5084764"/>
          <a:ext cx="5762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方程式" r:id="rId17" imgW="304560" imgH="203040" progId="Equation.3">
                  <p:embed/>
                </p:oleObj>
              </mc:Choice>
              <mc:Fallback>
                <p:oleObj name="方程式" r:id="rId17" imgW="304560" imgH="203040" progId="Equation.3">
                  <p:embed/>
                  <p:pic>
                    <p:nvPicPr>
                      <p:cNvPr id="3380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5084764"/>
                        <a:ext cx="576263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13" name="Picture 26" descr="Fig-1-25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6527800" y="1628776"/>
            <a:ext cx="324008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7" descr="Fig-1-25b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8"/>
          <a:stretch>
            <a:fillRect/>
          </a:stretch>
        </p:blipFill>
        <p:spPr bwMode="auto">
          <a:xfrm>
            <a:off x="6527801" y="3284539"/>
            <a:ext cx="33131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5" name="Text Box 8"/>
          <p:cNvSpPr txBox="1">
            <a:spLocks noChangeArrowheads="1"/>
          </p:cNvSpPr>
          <p:nvPr/>
        </p:nvSpPr>
        <p:spPr bwMode="auto">
          <a:xfrm>
            <a:off x="2063751" y="4797426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(1) </a:t>
            </a:r>
            <a:r>
              <a:rPr lang="zh-TW" altLang="en-US"/>
              <a:t>時間偏移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33816" name="Text Box 12"/>
          <p:cNvSpPr txBox="1">
            <a:spLocks noChangeArrowheads="1"/>
          </p:cNvSpPr>
          <p:nvPr/>
        </p:nvSpPr>
        <p:spPr bwMode="auto">
          <a:xfrm>
            <a:off x="2063750" y="5661026"/>
            <a:ext cx="237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(2) </a:t>
            </a:r>
            <a:r>
              <a:rPr lang="zh-TW" altLang="en-US"/>
              <a:t>比例調整</a:t>
            </a:r>
            <a:endParaRPr lang="en-US" altLang="zh-TW">
              <a:latin typeface="Tahoma" pitchFamily="34" charset="0"/>
            </a:endParaRPr>
          </a:p>
        </p:txBody>
      </p:sp>
      <p:pic>
        <p:nvPicPr>
          <p:cNvPr id="33817" name="Picture 26" descr="Fig-1-25c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8"/>
          <a:stretch>
            <a:fillRect/>
          </a:stretch>
        </p:blipFill>
        <p:spPr bwMode="auto">
          <a:xfrm>
            <a:off x="6527800" y="5041900"/>
            <a:ext cx="34559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15441-0EFE-4B87-B81B-EEF967B4167C}" type="slidenum">
              <a:rPr lang="zh-TW" altLang="en-US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22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3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70F43CB-71E1-446E-9CBC-3EC10E224BD9}" type="slidenum">
              <a:rPr lang="zh-TW" altLang="en-US" sz="1400"/>
              <a:pPr algn="r">
                <a:defRPr/>
              </a:pPr>
              <a:t>44</a:t>
            </a:fld>
            <a:endParaRPr lang="en-US" altLang="zh-TW" sz="1400"/>
          </a:p>
        </p:txBody>
      </p:sp>
      <p:sp>
        <p:nvSpPr>
          <p:cNvPr id="3482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1.6 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常用的基本訊號</a:t>
            </a:r>
            <a:r>
              <a:rPr lang="zh-TW" altLang="en-US"/>
              <a:t> </a:t>
            </a:r>
          </a:p>
        </p:txBody>
      </p:sp>
      <p:sp>
        <p:nvSpPr>
          <p:cNvPr id="34830" name="Text Box 5"/>
          <p:cNvSpPr txBox="1">
            <a:spLocks noChangeArrowheads="1"/>
          </p:cNvSpPr>
          <p:nvPr/>
        </p:nvSpPr>
        <p:spPr bwMode="auto">
          <a:xfrm>
            <a:off x="1919288" y="2133601"/>
            <a:ext cx="3744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指數訊號</a:t>
            </a:r>
            <a:r>
              <a:rPr lang="en-US" altLang="zh-TW" b="1">
                <a:solidFill>
                  <a:srgbClr val="002060"/>
                </a:solidFill>
              </a:rPr>
              <a:t>(exponential signal)</a:t>
            </a:r>
            <a:r>
              <a:rPr lang="en-US" altLang="zh-TW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4831" name="Rectangle 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8" name="Object 6"/>
          <p:cNvGraphicFramePr>
            <a:graphicFrameLocks noChangeAspect="1"/>
          </p:cNvGraphicFramePr>
          <p:nvPr/>
        </p:nvGraphicFramePr>
        <p:xfrm>
          <a:off x="2208214" y="3141664"/>
          <a:ext cx="13668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方程式" r:id="rId3" imgW="761760" imgH="228600" progId="Equation.3">
                  <p:embed/>
                </p:oleObj>
              </mc:Choice>
              <mc:Fallback>
                <p:oleObj name="方程式" r:id="rId3" imgW="761760" imgH="228600" progId="Equation.3">
                  <p:embed/>
                  <p:pic>
                    <p:nvPicPr>
                      <p:cNvPr id="348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141664"/>
                        <a:ext cx="13668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2" name="Text Box 9"/>
          <p:cNvSpPr txBox="1">
            <a:spLocks noChangeArrowheads="1"/>
          </p:cNvSpPr>
          <p:nvPr/>
        </p:nvSpPr>
        <p:spPr bwMode="auto">
          <a:xfrm>
            <a:off x="1919289" y="3716338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1.23  </a:t>
            </a:r>
            <a:r>
              <a:rPr lang="en-US" altLang="zh-TW"/>
              <a:t>RC</a:t>
            </a:r>
            <a:r>
              <a:rPr lang="zh-TW" altLang="en-US"/>
              <a:t>電路上的指數訊號 </a:t>
            </a:r>
            <a:endParaRPr lang="en-US" altLang="zh-TW"/>
          </a:p>
        </p:txBody>
      </p:sp>
      <p:sp>
        <p:nvSpPr>
          <p:cNvPr id="34833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9" name="Object 10"/>
          <p:cNvGraphicFramePr>
            <a:graphicFrameLocks noChangeAspect="1"/>
          </p:cNvGraphicFramePr>
          <p:nvPr/>
        </p:nvGraphicFramePr>
        <p:xfrm>
          <a:off x="2208213" y="5734050"/>
          <a:ext cx="2087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方程式" r:id="rId5" imgW="1256755" imgH="393529" progId="Equation.3">
                  <p:embed/>
                </p:oleObj>
              </mc:Choice>
              <mc:Fallback>
                <p:oleObj name="方程式" r:id="rId5" imgW="1256755" imgH="393529" progId="Equation.3">
                  <p:embed/>
                  <p:pic>
                    <p:nvPicPr>
                      <p:cNvPr id="3481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734050"/>
                        <a:ext cx="20875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4" name="Rectangle 15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0" name="Object 14"/>
          <p:cNvGraphicFramePr>
            <a:graphicFrameLocks noChangeAspect="1"/>
          </p:cNvGraphicFramePr>
          <p:nvPr/>
        </p:nvGraphicFramePr>
        <p:xfrm>
          <a:off x="6240463" y="1916113"/>
          <a:ext cx="26654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方程式" r:id="rId7" imgW="1612900" imgH="355600" progId="Equation.3">
                  <p:embed/>
                </p:oleObj>
              </mc:Choice>
              <mc:Fallback>
                <p:oleObj name="方程式" r:id="rId7" imgW="1612900" imgH="355600" progId="Equation.3">
                  <p:embed/>
                  <p:pic>
                    <p:nvPicPr>
                      <p:cNvPr id="3482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1916113"/>
                        <a:ext cx="2665412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5591176" y="4868864"/>
            <a:ext cx="4392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若     是一個複數 </a:t>
            </a:r>
            <a:endParaRPr lang="en-US" altLang="zh-TW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1" name="Object 19"/>
          <p:cNvGraphicFramePr>
            <a:graphicFrameLocks noChangeAspect="1"/>
          </p:cNvGraphicFramePr>
          <p:nvPr/>
        </p:nvGraphicFramePr>
        <p:xfrm>
          <a:off x="5664201" y="5300663"/>
          <a:ext cx="18002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方程式" r:id="rId9" imgW="977760" imgH="228600" progId="Equation.3">
                  <p:embed/>
                </p:oleObj>
              </mc:Choice>
              <mc:Fallback>
                <p:oleObj name="方程式" r:id="rId9" imgW="977760" imgH="228600" progId="Equation.3">
                  <p:embed/>
                  <p:pic>
                    <p:nvPicPr>
                      <p:cNvPr id="3482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5300663"/>
                        <a:ext cx="18002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7" name="Rectangle 2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2" name="Object 21"/>
          <p:cNvGraphicFramePr>
            <a:graphicFrameLocks noChangeAspect="1"/>
          </p:cNvGraphicFramePr>
          <p:nvPr/>
        </p:nvGraphicFramePr>
        <p:xfrm>
          <a:off x="5664201" y="5805489"/>
          <a:ext cx="44926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方程式" r:id="rId11" imgW="2679480" imgH="228600" progId="Equation.3">
                  <p:embed/>
                </p:oleObj>
              </mc:Choice>
              <mc:Fallback>
                <p:oleObj name="方程式" r:id="rId11" imgW="2679480" imgH="228600" progId="Equation.3">
                  <p:embed/>
                  <p:pic>
                    <p:nvPicPr>
                      <p:cNvPr id="348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5805489"/>
                        <a:ext cx="44926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8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3" name="Object 25"/>
          <p:cNvGraphicFramePr>
            <a:graphicFrameLocks noChangeAspect="1"/>
          </p:cNvGraphicFramePr>
          <p:nvPr/>
        </p:nvGraphicFramePr>
        <p:xfrm>
          <a:off x="5951538" y="4941888"/>
          <a:ext cx="3238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方程式" r:id="rId13" imgW="152334" imgH="139639" progId="Equation.3">
                  <p:embed/>
                </p:oleObj>
              </mc:Choice>
              <mc:Fallback>
                <p:oleObj name="方程式" r:id="rId13" imgW="152334" imgH="139639" progId="Equation.3">
                  <p:embed/>
                  <p:pic>
                    <p:nvPicPr>
                      <p:cNvPr id="3482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4941888"/>
                        <a:ext cx="323850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9" name="Text Box 27"/>
          <p:cNvSpPr txBox="1">
            <a:spLocks noChangeArrowheads="1"/>
          </p:cNvSpPr>
          <p:nvPr/>
        </p:nvSpPr>
        <p:spPr bwMode="auto">
          <a:xfrm>
            <a:off x="2024064" y="2636838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連續時間訊號為實數的指數函數</a:t>
            </a:r>
          </a:p>
        </p:txBody>
      </p:sp>
      <p:sp>
        <p:nvSpPr>
          <p:cNvPr id="34840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2063751" y="4149725"/>
          <a:ext cx="253206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r:id="rId15" imgW="1455510" imgH="905279" progId="Visio.Drawing.11">
                  <p:embed/>
                </p:oleObj>
              </mc:Choice>
              <mc:Fallback>
                <p:oleObj r:id="rId15" imgW="1455510" imgH="905279" progId="Visio.Drawing.11">
                  <p:embed/>
                  <p:pic>
                    <p:nvPicPr>
                      <p:cNvPr id="34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149725"/>
                        <a:ext cx="2532063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41" name="Picture 27" descr="Fig-1-26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6527800" y="2565401"/>
            <a:ext cx="3886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7D08D-98DC-4CFF-BC8A-C46BC0FBDF15}" type="slidenum">
              <a:rPr lang="zh-TW" altLang="en-US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14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5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9F7FDD6-548F-4782-A5F9-9D004F8BD5A1}" type="slidenum">
              <a:rPr lang="zh-TW" altLang="en-US" sz="1400"/>
              <a:pPr algn="r">
                <a:defRPr/>
              </a:pPr>
              <a:t>45</a:t>
            </a:fld>
            <a:endParaRPr lang="en-US" altLang="zh-TW" sz="1400"/>
          </a:p>
        </p:txBody>
      </p:sp>
      <p:sp>
        <p:nvSpPr>
          <p:cNvPr id="35849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2524125" y="3214688"/>
          <a:ext cx="14033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方程式" r:id="rId3" imgW="723586" imgH="228501" progId="Equation.3">
                  <p:embed/>
                </p:oleObj>
              </mc:Choice>
              <mc:Fallback>
                <p:oleObj name="方程式" r:id="rId3" imgW="723586" imgH="228501" progId="Equation.3">
                  <p:embed/>
                  <p:pic>
                    <p:nvPicPr>
                      <p:cNvPr id="358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3214688"/>
                        <a:ext cx="140335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Text Box 6"/>
          <p:cNvSpPr txBox="1">
            <a:spLocks noChangeArrowheads="1"/>
          </p:cNvSpPr>
          <p:nvPr/>
        </p:nvSpPr>
        <p:spPr bwMode="auto">
          <a:xfrm>
            <a:off x="2095500" y="2143125"/>
            <a:ext cx="4103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在離散時間訊號中，一個訊號振幅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</a:t>
            </a:r>
            <a:r>
              <a:rPr lang="zh-TW" altLang="en-US"/>
              <a:t> 隨著序號增加而以固定比例上升或下降，</a:t>
            </a:r>
            <a:endParaRPr lang="en-US" altLang="zh-TW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2" name="Rectangle 1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3" name="Object 14"/>
          <p:cNvGraphicFramePr>
            <a:graphicFrameLocks noChangeAspect="1"/>
          </p:cNvGraphicFramePr>
          <p:nvPr/>
        </p:nvGraphicFramePr>
        <p:xfrm>
          <a:off x="2309814" y="4857751"/>
          <a:ext cx="21605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方程式" r:id="rId5" imgW="1104900" imgH="228600" progId="Equation.3">
                  <p:embed/>
                </p:oleObj>
              </mc:Choice>
              <mc:Fallback>
                <p:oleObj name="方程式" r:id="rId5" imgW="1104900" imgH="228600" progId="Equation.3">
                  <p:embed/>
                  <p:pic>
                    <p:nvPicPr>
                      <p:cNvPr id="3584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4857751"/>
                        <a:ext cx="21605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2095501" y="3786188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如果              ，這就是一個指數訊號。  </a:t>
            </a:r>
          </a:p>
        </p:txBody>
      </p:sp>
      <p:sp>
        <p:nvSpPr>
          <p:cNvPr id="35854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4" name="Object 18"/>
          <p:cNvGraphicFramePr>
            <a:graphicFrameLocks noChangeAspect="1"/>
          </p:cNvGraphicFramePr>
          <p:nvPr/>
        </p:nvGraphicFramePr>
        <p:xfrm>
          <a:off x="2738439" y="3786189"/>
          <a:ext cx="8270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方程式" r:id="rId7" imgW="444307" imgH="228501" progId="Equation.3">
                  <p:embed/>
                </p:oleObj>
              </mc:Choice>
              <mc:Fallback>
                <p:oleObj name="方程式" r:id="rId7" imgW="444307" imgH="228501" progId="Equation.3">
                  <p:embed/>
                  <p:pic>
                    <p:nvPicPr>
                      <p:cNvPr id="3584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3786189"/>
                        <a:ext cx="82708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5" name="Text Box 20"/>
          <p:cNvSpPr txBox="1">
            <a:spLocks noChangeArrowheads="1"/>
          </p:cNvSpPr>
          <p:nvPr/>
        </p:nvSpPr>
        <p:spPr bwMode="auto">
          <a:xfrm>
            <a:off x="2095500" y="4357689"/>
            <a:ext cx="403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若</a:t>
            </a:r>
            <a:r>
              <a:rPr lang="zh-TW" altLang="en-US" i="1">
                <a:sym typeface="Symbol" pitchFamily="18" charset="2"/>
              </a:rPr>
              <a:t></a:t>
            </a:r>
            <a:r>
              <a:rPr lang="zh-TW" altLang="en-US"/>
              <a:t>為複數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E2908-18AC-4C2F-A7AB-F4B8A0A955F7}" type="slidenum">
              <a:rPr lang="zh-TW" altLang="en-US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31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32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92F044-0C03-4CEA-8990-87A1F7827AE6}" type="slidenum">
              <a:rPr lang="zh-TW" altLang="en-US" sz="1400"/>
              <a:pPr algn="r">
                <a:defRPr/>
              </a:pPr>
              <a:t>46</a:t>
            </a:fld>
            <a:endParaRPr lang="en-US" altLang="zh-TW" sz="1400"/>
          </a:p>
        </p:txBody>
      </p:sp>
      <p:sp>
        <p:nvSpPr>
          <p:cNvPr id="36875" name="Text Box 4"/>
          <p:cNvSpPr txBox="1">
            <a:spLocks noChangeArrowheads="1"/>
          </p:cNvSpPr>
          <p:nvPr/>
        </p:nvSpPr>
        <p:spPr bwMode="auto">
          <a:xfrm>
            <a:off x="2063750" y="2133601"/>
            <a:ext cx="388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弦波訊號</a:t>
            </a:r>
            <a:r>
              <a:rPr lang="en-US" altLang="zh-TW" b="1">
                <a:solidFill>
                  <a:srgbClr val="002060"/>
                </a:solidFill>
              </a:rPr>
              <a:t>(sinusoidal signal)</a:t>
            </a:r>
            <a:r>
              <a:rPr lang="en-US" altLang="zh-TW">
                <a:solidFill>
                  <a:srgbClr val="002060"/>
                </a:solidFill>
              </a:rPr>
              <a:t> </a:t>
            </a:r>
            <a:r>
              <a:rPr lang="zh-TW" altLang="en-US">
                <a:solidFill>
                  <a:srgbClr val="002060"/>
                </a:solidFill>
              </a:rPr>
              <a:t> </a:t>
            </a:r>
            <a:endParaRPr lang="en-US" altLang="zh-TW">
              <a:solidFill>
                <a:srgbClr val="002060"/>
              </a:solidFill>
            </a:endParaRPr>
          </a:p>
        </p:txBody>
      </p:sp>
      <p:sp>
        <p:nvSpPr>
          <p:cNvPr id="36876" name="Rectangle 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6" name="Object 5"/>
          <p:cNvGraphicFramePr>
            <a:graphicFrameLocks noChangeAspect="1"/>
          </p:cNvGraphicFramePr>
          <p:nvPr/>
        </p:nvGraphicFramePr>
        <p:xfrm>
          <a:off x="2063750" y="2997201"/>
          <a:ext cx="24844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方程式" r:id="rId3" imgW="1244600" imgH="203200" progId="Equation.3">
                  <p:embed/>
                </p:oleObj>
              </mc:Choice>
              <mc:Fallback>
                <p:oleObj name="方程式" r:id="rId3" imgW="1244600" imgH="203200" progId="Equation.3">
                  <p:embed/>
                  <p:pic>
                    <p:nvPicPr>
                      <p:cNvPr id="368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997201"/>
                        <a:ext cx="2484438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1992314" y="3429001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/>
              <a:t>T</a:t>
            </a:r>
            <a:r>
              <a:rPr lang="zh-TW" altLang="en-US" i="1"/>
              <a:t> </a:t>
            </a:r>
            <a:r>
              <a:rPr lang="zh-TW" altLang="en-US"/>
              <a:t>是訊號週期 </a:t>
            </a:r>
            <a:endParaRPr lang="en-US" altLang="zh-TW"/>
          </a:p>
        </p:txBody>
      </p:sp>
      <p:sp>
        <p:nvSpPr>
          <p:cNvPr id="36878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9" name="Rectangle 1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7" name="Object 12"/>
          <p:cNvGraphicFramePr>
            <a:graphicFrameLocks noChangeAspect="1"/>
          </p:cNvGraphicFramePr>
          <p:nvPr/>
        </p:nvGraphicFramePr>
        <p:xfrm>
          <a:off x="2063750" y="3933826"/>
          <a:ext cx="287655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方程式" r:id="rId5" imgW="1460160" imgH="660240" progId="Equation.3">
                  <p:embed/>
                </p:oleObj>
              </mc:Choice>
              <mc:Fallback>
                <p:oleObj name="方程式" r:id="rId5" imgW="1460160" imgH="660240" progId="Equation.3">
                  <p:embed/>
                  <p:pic>
                    <p:nvPicPr>
                      <p:cNvPr id="3686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933826"/>
                        <a:ext cx="2876550" cy="127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8" name="Object 18"/>
          <p:cNvGraphicFramePr>
            <a:graphicFrameLocks noChangeAspect="1"/>
          </p:cNvGraphicFramePr>
          <p:nvPr/>
        </p:nvGraphicFramePr>
        <p:xfrm>
          <a:off x="2047875" y="5229226"/>
          <a:ext cx="13081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7" imgW="660240" imgH="177480" progId="Equation.3">
                  <p:embed/>
                </p:oleObj>
              </mc:Choice>
              <mc:Fallback>
                <p:oleObj name="Equation" r:id="rId7" imgW="660240" imgH="177480" progId="Equation.3">
                  <p:embed/>
                  <p:pic>
                    <p:nvPicPr>
                      <p:cNvPr id="3686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5229226"/>
                        <a:ext cx="13081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21"/>
          <p:cNvGraphicFramePr>
            <a:graphicFrameLocks noChangeAspect="1"/>
          </p:cNvGraphicFramePr>
          <p:nvPr/>
        </p:nvGraphicFramePr>
        <p:xfrm>
          <a:off x="2058988" y="5734051"/>
          <a:ext cx="15224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9" imgW="749160" imgH="177480" progId="Equation.3">
                  <p:embed/>
                </p:oleObj>
              </mc:Choice>
              <mc:Fallback>
                <p:oleObj name="Equation" r:id="rId9" imgW="749160" imgH="177480" progId="Equation.3">
                  <p:embed/>
                  <p:pic>
                    <p:nvPicPr>
                      <p:cNvPr id="368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5734051"/>
                        <a:ext cx="1522412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81" name="Picture 29" descr="Fig-1-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85"/>
          <a:stretch>
            <a:fillRect/>
          </a:stretch>
        </p:blipFill>
        <p:spPr bwMode="auto">
          <a:xfrm>
            <a:off x="6527800" y="3644900"/>
            <a:ext cx="3657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Text Box 30"/>
          <p:cNvSpPr txBox="1">
            <a:spLocks noChangeArrowheads="1"/>
          </p:cNvSpPr>
          <p:nvPr/>
        </p:nvSpPr>
        <p:spPr bwMode="auto">
          <a:xfrm>
            <a:off x="6311900" y="2276476"/>
            <a:ext cx="403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1.24 </a:t>
            </a:r>
            <a:r>
              <a:rPr lang="zh-TW" altLang="en-US"/>
              <a:t>連續時間的弦波訊號 </a:t>
            </a:r>
            <a:endParaRPr lang="en-US" altLang="zh-TW"/>
          </a:p>
        </p:txBody>
      </p:sp>
      <p:sp>
        <p:nvSpPr>
          <p:cNvPr id="36883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70" name="Object 31"/>
          <p:cNvGraphicFramePr>
            <a:graphicFrameLocks noChangeAspect="1"/>
          </p:cNvGraphicFramePr>
          <p:nvPr/>
        </p:nvGraphicFramePr>
        <p:xfrm>
          <a:off x="6959601" y="2781301"/>
          <a:ext cx="19796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方程式" r:id="rId12" imgW="1143000" imgH="393700" progId="Equation.3">
                  <p:embed/>
                </p:oleObj>
              </mc:Choice>
              <mc:Fallback>
                <p:oleObj name="方程式" r:id="rId12" imgW="1143000" imgH="393700" progId="Equation.3">
                  <p:embed/>
                  <p:pic>
                    <p:nvPicPr>
                      <p:cNvPr id="3687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2781301"/>
                        <a:ext cx="1979613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4" name="Text Box 30"/>
          <p:cNvSpPr txBox="1">
            <a:spLocks noChangeArrowheads="1"/>
          </p:cNvSpPr>
          <p:nvPr/>
        </p:nvSpPr>
        <p:spPr bwMode="auto">
          <a:xfrm>
            <a:off x="2063750" y="2565401"/>
            <a:ext cx="403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連續時間的弦波訊號 </a:t>
            </a:r>
            <a:endParaRPr lang="en-US" altLang="zh-TW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0BABF-D9D0-49FA-8D19-41B88C53CE2F}" type="slidenum">
              <a:rPr lang="zh-TW" altLang="en-US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21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2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B343713-3C23-4344-9EB8-96E63264E84A}" type="slidenum">
              <a:rPr lang="zh-TW" altLang="en-US" sz="1400"/>
              <a:pPr algn="r">
                <a:defRPr/>
              </a:pPr>
              <a:t>47</a:t>
            </a:fld>
            <a:endParaRPr lang="en-US" altLang="zh-TW" sz="1400"/>
          </a:p>
        </p:txBody>
      </p:sp>
      <p:sp>
        <p:nvSpPr>
          <p:cNvPr id="37900" name="Rectangle 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2279651" y="2636838"/>
          <a:ext cx="2339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方程式" r:id="rId3" imgW="1295400" imgH="203200" progId="Equation.3">
                  <p:embed/>
                </p:oleObj>
              </mc:Choice>
              <mc:Fallback>
                <p:oleObj name="方程式" r:id="rId3" imgW="1295400" imgH="203200" progId="Equation.3">
                  <p:embed/>
                  <p:pic>
                    <p:nvPicPr>
                      <p:cNvPr id="378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636838"/>
                        <a:ext cx="23399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Rectangle 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2351089" y="3789363"/>
          <a:ext cx="15843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方程式" r:id="rId5" imgW="965200" imgH="203200" progId="Equation.3">
                  <p:embed/>
                </p:oleObj>
              </mc:Choice>
              <mc:Fallback>
                <p:oleObj name="方程式" r:id="rId5" imgW="965200" imgH="203200" progId="Equation.3">
                  <p:embed/>
                  <p:pic>
                    <p:nvPicPr>
                      <p:cNvPr id="3789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3789363"/>
                        <a:ext cx="15843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2" name="Object 11"/>
          <p:cNvGraphicFramePr>
            <a:graphicFrameLocks noChangeAspect="1"/>
          </p:cNvGraphicFramePr>
          <p:nvPr/>
        </p:nvGraphicFramePr>
        <p:xfrm>
          <a:off x="2208214" y="4941888"/>
          <a:ext cx="32400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方程式" r:id="rId7" imgW="1917360" imgH="431640" progId="Equation.3">
                  <p:embed/>
                </p:oleObj>
              </mc:Choice>
              <mc:Fallback>
                <p:oleObj name="方程式" r:id="rId7" imgW="1917360" imgH="431640" progId="Equation.3">
                  <p:embed/>
                  <p:pic>
                    <p:nvPicPr>
                      <p:cNvPr id="3789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941888"/>
                        <a:ext cx="3240087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3" name="Object 14"/>
          <p:cNvGraphicFramePr>
            <a:graphicFrameLocks noChangeAspect="1"/>
          </p:cNvGraphicFramePr>
          <p:nvPr/>
        </p:nvGraphicFramePr>
        <p:xfrm>
          <a:off x="2208214" y="5876925"/>
          <a:ext cx="11525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方程式" r:id="rId9" imgW="698197" imgH="177723" progId="Equation.3">
                  <p:embed/>
                </p:oleObj>
              </mc:Choice>
              <mc:Fallback>
                <p:oleObj name="方程式" r:id="rId9" imgW="698197" imgH="177723" progId="Equation.3">
                  <p:embed/>
                  <p:pic>
                    <p:nvPicPr>
                      <p:cNvPr id="3789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876925"/>
                        <a:ext cx="11525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4" name="Text Box 18"/>
          <p:cNvSpPr txBox="1">
            <a:spLocks noChangeArrowheads="1"/>
          </p:cNvSpPr>
          <p:nvPr/>
        </p:nvSpPr>
        <p:spPr bwMode="auto">
          <a:xfrm>
            <a:off x="6600826" y="2133600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1.25 </a:t>
            </a:r>
            <a:r>
              <a:rPr lang="zh-TW" altLang="en-US"/>
              <a:t>離散時間的弦波訊號 </a:t>
            </a:r>
            <a:endParaRPr lang="en-US" altLang="zh-TW"/>
          </a:p>
        </p:txBody>
      </p:sp>
      <p:sp>
        <p:nvSpPr>
          <p:cNvPr id="37905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4" name="Object 19"/>
          <p:cNvGraphicFramePr>
            <a:graphicFrameLocks noChangeAspect="1"/>
          </p:cNvGraphicFramePr>
          <p:nvPr/>
        </p:nvGraphicFramePr>
        <p:xfrm>
          <a:off x="6816726" y="2565401"/>
          <a:ext cx="21240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方程式" r:id="rId11" imgW="1295400" imgH="393700" progId="Equation.3">
                  <p:embed/>
                </p:oleObj>
              </mc:Choice>
              <mc:Fallback>
                <p:oleObj name="方程式" r:id="rId11" imgW="1295400" imgH="393700" progId="Equation.3">
                  <p:embed/>
                  <p:pic>
                    <p:nvPicPr>
                      <p:cNvPr id="3789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2565401"/>
                        <a:ext cx="21240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906" name="Picture 21" descr="Fig-1-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85"/>
          <a:stretch>
            <a:fillRect/>
          </a:stretch>
        </p:blipFill>
        <p:spPr bwMode="auto">
          <a:xfrm>
            <a:off x="6600825" y="3284538"/>
            <a:ext cx="3657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7" name="Text Box 22"/>
          <p:cNvSpPr txBox="1">
            <a:spLocks noChangeArrowheads="1"/>
          </p:cNvSpPr>
          <p:nvPr/>
        </p:nvSpPr>
        <p:spPr bwMode="auto">
          <a:xfrm>
            <a:off x="6527801" y="5516564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不是週期性訊號，因為沒有一個整數</a:t>
            </a:r>
            <a:r>
              <a:rPr lang="en-US" altLang="zh-TW" i="1"/>
              <a:t>N</a:t>
            </a:r>
            <a:r>
              <a:rPr lang="zh-TW" altLang="en-US"/>
              <a:t>可以讓                         。 </a:t>
            </a:r>
            <a:endParaRPr lang="en-US" altLang="zh-TW"/>
          </a:p>
        </p:txBody>
      </p:sp>
      <p:sp>
        <p:nvSpPr>
          <p:cNvPr id="37908" name="Text Box 24"/>
          <p:cNvSpPr txBox="1">
            <a:spLocks noChangeArrowheads="1"/>
          </p:cNvSpPr>
          <p:nvPr/>
        </p:nvSpPr>
        <p:spPr bwMode="auto">
          <a:xfrm>
            <a:off x="2063750" y="2133601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離散時間的弦波訊號 </a:t>
            </a:r>
          </a:p>
        </p:txBody>
      </p:sp>
      <p:sp>
        <p:nvSpPr>
          <p:cNvPr id="37909" name="Text Box 25"/>
          <p:cNvSpPr txBox="1">
            <a:spLocks noChangeArrowheads="1"/>
          </p:cNvSpPr>
          <p:nvPr/>
        </p:nvSpPr>
        <p:spPr bwMode="auto">
          <a:xfrm>
            <a:off x="2063750" y="3068639"/>
            <a:ext cx="3887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如果有一個整數值</a:t>
            </a:r>
            <a:r>
              <a:rPr lang="en-US" altLang="zh-TW" i="1"/>
              <a:t>N</a:t>
            </a:r>
            <a:r>
              <a:rPr lang="zh-TW" altLang="en-US"/>
              <a:t>，能使得下式成立， </a:t>
            </a:r>
          </a:p>
        </p:txBody>
      </p:sp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2063751" y="4292601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才是一個週期性訊號。 </a:t>
            </a:r>
          </a:p>
        </p:txBody>
      </p:sp>
      <p:sp>
        <p:nvSpPr>
          <p:cNvPr id="37911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5" name="Object 27"/>
          <p:cNvGraphicFramePr>
            <a:graphicFrameLocks noChangeAspect="1"/>
          </p:cNvGraphicFramePr>
          <p:nvPr/>
        </p:nvGraphicFramePr>
        <p:xfrm>
          <a:off x="8256588" y="5876926"/>
          <a:ext cx="13319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方程式" r:id="rId14" imgW="787058" imgH="177723" progId="Equation.3">
                  <p:embed/>
                </p:oleObj>
              </mc:Choice>
              <mc:Fallback>
                <p:oleObj name="方程式" r:id="rId14" imgW="787058" imgH="177723" progId="Equation.3">
                  <p:embed/>
                  <p:pic>
                    <p:nvPicPr>
                      <p:cNvPr id="3789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5876926"/>
                        <a:ext cx="1331912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C7AC3-633B-4848-A833-EAF45381ED6F}" type="slidenum">
              <a:rPr lang="zh-TW" altLang="en-US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23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4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969210D-2BF9-4372-8580-7B666405D703}" type="slidenum">
              <a:rPr lang="zh-TW" altLang="en-US" sz="1400"/>
              <a:pPr algn="r">
                <a:defRPr/>
              </a:pPr>
              <a:t>48</a:t>
            </a:fld>
            <a:endParaRPr lang="en-US" altLang="zh-TW" sz="1400"/>
          </a:p>
        </p:txBody>
      </p:sp>
      <p:sp>
        <p:nvSpPr>
          <p:cNvPr id="38927" name="Text Box 4"/>
          <p:cNvSpPr txBox="1">
            <a:spLocks noChangeArrowheads="1"/>
          </p:cNvSpPr>
          <p:nvPr/>
        </p:nvSpPr>
        <p:spPr bwMode="auto">
          <a:xfrm>
            <a:off x="1919288" y="2133601"/>
            <a:ext cx="424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指數衰減的弦波訊號</a:t>
            </a:r>
            <a:r>
              <a:rPr lang="en-US" altLang="zh-TW" b="1">
                <a:solidFill>
                  <a:srgbClr val="002060"/>
                </a:solidFill>
              </a:rPr>
              <a:t>(exponential damped sinusoidal signal)</a:t>
            </a:r>
            <a:r>
              <a:rPr lang="en-US" altLang="zh-TW">
                <a:solidFill>
                  <a:srgbClr val="002060"/>
                </a:solidFill>
              </a:rPr>
              <a:t> </a:t>
            </a:r>
            <a:r>
              <a:rPr lang="zh-TW" altLang="en-US">
                <a:solidFill>
                  <a:srgbClr val="002060"/>
                </a:solidFill>
              </a:rPr>
              <a:t> </a:t>
            </a:r>
            <a:endParaRPr lang="en-US" altLang="zh-TW">
              <a:solidFill>
                <a:srgbClr val="002060"/>
              </a:solidFill>
            </a:endParaRPr>
          </a:p>
        </p:txBody>
      </p:sp>
      <p:sp>
        <p:nvSpPr>
          <p:cNvPr id="38928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2135188" y="2924175"/>
          <a:ext cx="2305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方程式" r:id="rId3" imgW="1219200" imgH="228600" progId="Equation.3">
                  <p:embed/>
                </p:oleObj>
              </mc:Choice>
              <mc:Fallback>
                <p:oleObj name="方程式" r:id="rId3" imgW="1219200" imgH="228600" progId="Equation.3">
                  <p:embed/>
                  <p:pic>
                    <p:nvPicPr>
                      <p:cNvPr id="389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924175"/>
                        <a:ext cx="23050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9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5" name="Object 8"/>
          <p:cNvGraphicFramePr>
            <a:graphicFrameLocks noChangeAspect="1"/>
          </p:cNvGraphicFramePr>
          <p:nvPr/>
        </p:nvGraphicFramePr>
        <p:xfrm>
          <a:off x="2135189" y="3429001"/>
          <a:ext cx="19446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方程式" r:id="rId5" imgW="1143000" imgH="393700" progId="Equation.3">
                  <p:embed/>
                </p:oleObj>
              </mc:Choice>
              <mc:Fallback>
                <p:oleObj name="方程式" r:id="rId5" imgW="1143000" imgH="393700" progId="Equation.3">
                  <p:embed/>
                  <p:pic>
                    <p:nvPicPr>
                      <p:cNvPr id="389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429001"/>
                        <a:ext cx="1944687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6" name="Object 11"/>
          <p:cNvGraphicFramePr>
            <a:graphicFrameLocks noChangeAspect="1"/>
          </p:cNvGraphicFramePr>
          <p:nvPr/>
        </p:nvGraphicFramePr>
        <p:xfrm>
          <a:off x="2495551" y="4292600"/>
          <a:ext cx="12239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方程式" r:id="rId7" imgW="672808" imgH="203112" progId="Equation.3">
                  <p:embed/>
                </p:oleObj>
              </mc:Choice>
              <mc:Fallback>
                <p:oleObj name="方程式" r:id="rId7" imgW="672808" imgH="203112" progId="Equation.3">
                  <p:embed/>
                  <p:pic>
                    <p:nvPicPr>
                      <p:cNvPr id="389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292600"/>
                        <a:ext cx="122396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Rectangle 14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7" name="Object 13"/>
          <p:cNvGraphicFramePr>
            <a:graphicFrameLocks noChangeAspect="1"/>
          </p:cNvGraphicFramePr>
          <p:nvPr/>
        </p:nvGraphicFramePr>
        <p:xfrm>
          <a:off x="2135188" y="4724401"/>
          <a:ext cx="4032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方程式" r:id="rId9" imgW="2565400" imgH="228600" progId="Equation.3">
                  <p:embed/>
                </p:oleObj>
              </mc:Choice>
              <mc:Fallback>
                <p:oleObj name="方程式" r:id="rId9" imgW="2565400" imgH="228600" progId="Equation.3">
                  <p:embed/>
                  <p:pic>
                    <p:nvPicPr>
                      <p:cNvPr id="389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24401"/>
                        <a:ext cx="40322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2" name="Rectangle 17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8" name="Object 16"/>
          <p:cNvGraphicFramePr>
            <a:graphicFrameLocks noChangeAspect="1"/>
          </p:cNvGraphicFramePr>
          <p:nvPr/>
        </p:nvGraphicFramePr>
        <p:xfrm>
          <a:off x="2063751" y="5300664"/>
          <a:ext cx="41052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方程式" r:id="rId11" imgW="2628900" imgH="482600" progId="Equation.3">
                  <p:embed/>
                </p:oleObj>
              </mc:Choice>
              <mc:Fallback>
                <p:oleObj name="方程式" r:id="rId11" imgW="2628900" imgH="482600" progId="Equation.3">
                  <p:embed/>
                  <p:pic>
                    <p:nvPicPr>
                      <p:cNvPr id="389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5300664"/>
                        <a:ext cx="41052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6600826" y="1844676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1.26  </a:t>
            </a:r>
            <a:r>
              <a:rPr lang="en-US" altLang="zh-TW"/>
              <a:t>RLC</a:t>
            </a:r>
            <a:r>
              <a:rPr lang="zh-TW" altLang="en-US"/>
              <a:t>電路 </a:t>
            </a:r>
            <a:endParaRPr lang="en-US" altLang="zh-TW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1524001" y="26098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9" name="Object 22"/>
          <p:cNvGraphicFramePr>
            <a:graphicFrameLocks noChangeAspect="1"/>
          </p:cNvGraphicFramePr>
          <p:nvPr/>
        </p:nvGraphicFramePr>
        <p:xfrm>
          <a:off x="6596064" y="3571876"/>
          <a:ext cx="35274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方程式" r:id="rId13" imgW="2298700" imgH="419100" progId="Equation.3">
                  <p:embed/>
                </p:oleObj>
              </mc:Choice>
              <mc:Fallback>
                <p:oleObj name="方程式" r:id="rId13" imgW="2298700" imgH="419100" progId="Equation.3">
                  <p:embed/>
                  <p:pic>
                    <p:nvPicPr>
                      <p:cNvPr id="3891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3571876"/>
                        <a:ext cx="352742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5" name="Rectangle 27"/>
          <p:cNvSpPr>
            <a:spLocks noChangeArrowheads="1"/>
          </p:cNvSpPr>
          <p:nvPr/>
        </p:nvSpPr>
        <p:spPr bwMode="auto">
          <a:xfrm>
            <a:off x="1524001" y="2474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20" name="Object 26"/>
          <p:cNvGraphicFramePr>
            <a:graphicFrameLocks noChangeAspect="1"/>
          </p:cNvGraphicFramePr>
          <p:nvPr/>
        </p:nvGraphicFramePr>
        <p:xfrm>
          <a:off x="7024689" y="2071689"/>
          <a:ext cx="291147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r:id="rId15" imgW="1716562" imgH="886494" progId="Visio.Drawing.11">
                  <p:embed/>
                </p:oleObj>
              </mc:Choice>
              <mc:Fallback>
                <p:oleObj r:id="rId15" imgW="1716562" imgH="886494" progId="Visio.Drawing.11">
                  <p:embed/>
                  <p:pic>
                    <p:nvPicPr>
                      <p:cNvPr id="3892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9" y="2071689"/>
                        <a:ext cx="2911475" cy="150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6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21" name="Object 30"/>
          <p:cNvGraphicFramePr>
            <a:graphicFrameLocks noChangeAspect="1"/>
          </p:cNvGraphicFramePr>
          <p:nvPr/>
        </p:nvGraphicFramePr>
        <p:xfrm>
          <a:off x="6596063" y="4214814"/>
          <a:ext cx="36433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方程式" r:id="rId17" imgW="2425700" imgH="241300" progId="Equation.3">
                  <p:embed/>
                </p:oleObj>
              </mc:Choice>
              <mc:Fallback>
                <p:oleObj name="方程式" r:id="rId17" imgW="2425700" imgH="241300" progId="Equation.3">
                  <p:embed/>
                  <p:pic>
                    <p:nvPicPr>
                      <p:cNvPr id="3892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4214814"/>
                        <a:ext cx="364331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7" name="Rectangle 3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38938" name="Picture 27" descr="Fig-1-23b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508500"/>
            <a:ext cx="35147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2" name="Object 32"/>
          <p:cNvGraphicFramePr>
            <a:graphicFrameLocks noChangeAspect="1"/>
          </p:cNvGraphicFramePr>
          <p:nvPr/>
        </p:nvGraphicFramePr>
        <p:xfrm>
          <a:off x="7751764" y="6021389"/>
          <a:ext cx="26638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方程式" r:id="rId20" imgW="1701800" imgH="228600" progId="Equation.3">
                  <p:embed/>
                </p:oleObj>
              </mc:Choice>
              <mc:Fallback>
                <p:oleObj name="方程式" r:id="rId20" imgW="1701800" imgH="228600" progId="Equation.3">
                  <p:embed/>
                  <p:pic>
                    <p:nvPicPr>
                      <p:cNvPr id="3892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4" y="6021389"/>
                        <a:ext cx="26638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1FBC5-9DD5-4FEB-B780-45EE80456628}" type="slidenum">
              <a:rPr lang="zh-TW" altLang="en-US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11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2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53061E4-1739-478F-8F37-9CC51D47E30E}" type="slidenum">
              <a:rPr lang="zh-TW" altLang="en-US" sz="1400"/>
              <a:pPr algn="r">
                <a:defRPr/>
              </a:pPr>
              <a:t>49</a:t>
            </a:fld>
            <a:endParaRPr lang="en-US" altLang="zh-TW" sz="1400"/>
          </a:p>
        </p:txBody>
      </p:sp>
      <p:sp>
        <p:nvSpPr>
          <p:cNvPr id="39944" name="Text Box 4"/>
          <p:cNvSpPr txBox="1">
            <a:spLocks noChangeArrowheads="1"/>
          </p:cNvSpPr>
          <p:nvPr/>
        </p:nvSpPr>
        <p:spPr bwMode="auto">
          <a:xfrm>
            <a:off x="2063751" y="2205039"/>
            <a:ext cx="3960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步進函數</a:t>
            </a:r>
            <a:r>
              <a:rPr lang="en-US" altLang="zh-TW" b="1">
                <a:solidFill>
                  <a:srgbClr val="002060"/>
                </a:solidFill>
              </a:rPr>
              <a:t>(step function)</a:t>
            </a:r>
            <a:r>
              <a:rPr lang="en-US" altLang="zh-TW">
                <a:solidFill>
                  <a:srgbClr val="002060"/>
                </a:solidFill>
              </a:rPr>
              <a:t> </a:t>
            </a:r>
            <a:r>
              <a:rPr lang="zh-TW" altLang="en-US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連續時間函數 </a:t>
            </a:r>
            <a:endParaRPr lang="en-US" altLang="zh-TW"/>
          </a:p>
        </p:txBody>
      </p:sp>
      <p:sp>
        <p:nvSpPr>
          <p:cNvPr id="3994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2135189" y="3284538"/>
          <a:ext cx="20161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方程式" r:id="rId3" imgW="1181100" imgH="457200" progId="Equation.3">
                  <p:embed/>
                </p:oleObj>
              </mc:Choice>
              <mc:Fallback>
                <p:oleObj name="方程式" r:id="rId3" imgW="1181100" imgH="457200" progId="Equation.3">
                  <p:embed/>
                  <p:pic>
                    <p:nvPicPr>
                      <p:cNvPr id="399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284538"/>
                        <a:ext cx="20161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9" name="Object 8"/>
          <p:cNvGraphicFramePr>
            <a:graphicFrameLocks noChangeAspect="1"/>
          </p:cNvGraphicFramePr>
          <p:nvPr/>
        </p:nvGraphicFramePr>
        <p:xfrm>
          <a:off x="2135188" y="4652964"/>
          <a:ext cx="266541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方程式" r:id="rId5" imgW="1485900" imgH="482600" progId="Equation.3">
                  <p:embed/>
                </p:oleObj>
              </mc:Choice>
              <mc:Fallback>
                <p:oleObj name="方程式" r:id="rId5" imgW="1485900" imgH="482600" progId="Equation.3">
                  <p:embed/>
                  <p:pic>
                    <p:nvPicPr>
                      <p:cNvPr id="399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652964"/>
                        <a:ext cx="2665412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7" name="Picture 13" descr="Fig-1-24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773239"/>
            <a:ext cx="41322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4" descr="Fig-1-24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076700"/>
            <a:ext cx="415448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489B1-131A-4EA6-B42D-614FD2EE944A}" type="slidenum">
              <a:rPr lang="zh-TW" altLang="en-US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8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9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CA7F7B1-EA74-472A-A0EE-7EAA2E4394DB}" type="slidenum">
              <a:rPr lang="zh-TW" altLang="en-US" sz="1400"/>
              <a:pPr algn="r">
                <a:defRPr/>
              </a:pPr>
              <a:t>5</a:t>
            </a:fld>
            <a:endParaRPr lang="en-US" altLang="zh-TW" sz="1400"/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1.2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什麼是系統</a:t>
            </a:r>
            <a:r>
              <a:rPr lang="zh-TW" altLang="en-US"/>
              <a:t> 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2024063" y="4286250"/>
            <a:ext cx="33131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聽覺系統</a:t>
            </a:r>
            <a:r>
              <a:rPr lang="en-US" altLang="zh-TW"/>
              <a:t>(auditory system)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視覺系統</a:t>
            </a:r>
            <a:r>
              <a:rPr lang="en-US" altLang="zh-TW"/>
              <a:t>(visual system)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音響設備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照相機 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6453188" y="3643314"/>
            <a:ext cx="37449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典型的回饋控制系統</a:t>
            </a:r>
            <a:r>
              <a:rPr lang="en-US" altLang="zh-TW"/>
              <a:t>(feedback control system) </a:t>
            </a:r>
            <a:endParaRPr lang="zh-TW" altLang="en-US"/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595939" y="4429125"/>
          <a:ext cx="47529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1270837" imgH="389060" progId="Visio.Drawing.11">
                  <p:embed/>
                </p:oleObj>
              </mc:Choice>
              <mc:Fallback>
                <p:oleObj r:id="rId3" imgW="1270837" imgH="389060" progId="Visio.Drawing.11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9" y="4429125"/>
                        <a:ext cx="475297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6738939" y="6000751"/>
            <a:ext cx="324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方塊圖</a:t>
            </a:r>
            <a:r>
              <a:rPr lang="en-US" altLang="zh-TW"/>
              <a:t>(block diagram)</a:t>
            </a:r>
            <a:r>
              <a:rPr lang="zh-TW" altLang="en-US"/>
              <a:t>描述 </a:t>
            </a:r>
          </a:p>
        </p:txBody>
      </p:sp>
      <p:sp>
        <p:nvSpPr>
          <p:cNvPr id="1036" name="文字方塊 11"/>
          <p:cNvSpPr txBox="1">
            <a:spLocks noChangeArrowheads="1"/>
          </p:cNvSpPr>
          <p:nvPr/>
        </p:nvSpPr>
        <p:spPr bwMode="auto">
          <a:xfrm>
            <a:off x="1919289" y="2133600"/>
            <a:ext cx="810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系統</a:t>
            </a:r>
            <a:r>
              <a:rPr lang="en-US" altLang="zh-TW" b="1"/>
              <a:t>(system) </a:t>
            </a:r>
            <a:r>
              <a:rPr lang="en-US" altLang="zh-TW"/>
              <a:t>– </a:t>
            </a:r>
            <a:r>
              <a:rPr lang="zh-TW" altLang="en-US"/>
              <a:t>訊號產生的機制 或是 轉換訊號的處理程序就稱為系統。</a:t>
            </a:r>
          </a:p>
        </p:txBody>
      </p:sp>
      <p:sp>
        <p:nvSpPr>
          <p:cNvPr id="1037" name="文字方塊 12"/>
          <p:cNvSpPr txBox="1">
            <a:spLocks noChangeArrowheads="1"/>
          </p:cNvSpPr>
          <p:nvPr/>
        </p:nvSpPr>
        <p:spPr bwMode="auto">
          <a:xfrm>
            <a:off x="1952625" y="257175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/>
              <a:t>系統可以是自然存在的，也可以是人造的。</a:t>
            </a:r>
          </a:p>
        </p:txBody>
      </p:sp>
      <p:sp>
        <p:nvSpPr>
          <p:cNvPr id="1038" name="文字方塊 12"/>
          <p:cNvSpPr txBox="1">
            <a:spLocks noChangeArrowheads="1"/>
          </p:cNvSpPr>
          <p:nvPr/>
        </p:nvSpPr>
        <p:spPr bwMode="auto">
          <a:xfrm>
            <a:off x="2024064" y="3143250"/>
            <a:ext cx="4071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/>
              <a:t>輸入訊號經過系統的處理之後，產生輸出訊號，在工程上可以用數學來描述系統的輸入與輸出關係。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B8661-E57D-4145-97A3-542CAEFFF40C}" type="slidenum">
              <a:rPr lang="zh-TW" altLang="en-US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8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9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44F3CAF-3D1B-4569-BE72-C0CE4E5C2417}" type="slidenum">
              <a:rPr lang="zh-TW" altLang="en-US" sz="1400"/>
              <a:pPr algn="r">
                <a:defRPr/>
              </a:pPr>
              <a:t>50</a:t>
            </a:fld>
            <a:endParaRPr lang="en-US" altLang="zh-TW" sz="1400"/>
          </a:p>
        </p:txBody>
      </p:sp>
      <p:sp>
        <p:nvSpPr>
          <p:cNvPr id="40968" name="Text Box 4"/>
          <p:cNvSpPr txBox="1">
            <a:spLocks noChangeArrowheads="1"/>
          </p:cNvSpPr>
          <p:nvPr/>
        </p:nvSpPr>
        <p:spPr bwMode="auto">
          <a:xfrm>
            <a:off x="2063750" y="2205039"/>
            <a:ext cx="4103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1.27  </a:t>
            </a:r>
            <a:r>
              <a:rPr lang="en-US" altLang="zh-TW"/>
              <a:t>RC</a:t>
            </a:r>
            <a:r>
              <a:rPr lang="zh-TW" altLang="en-US"/>
              <a:t>電路上的電壓訊號 </a:t>
            </a:r>
            <a:endParaRPr lang="en-US" altLang="zh-TW"/>
          </a:p>
        </p:txBody>
      </p:sp>
      <p:sp>
        <p:nvSpPr>
          <p:cNvPr id="40969" name="Rectangle 6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2166938" y="5214938"/>
          <a:ext cx="266541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方程式" r:id="rId3" imgW="1434477" imgH="355446" progId="Equation.3">
                  <p:embed/>
                </p:oleObj>
              </mc:Choice>
              <mc:Fallback>
                <p:oleObj name="方程式" r:id="rId3" imgW="1434477" imgH="355446" progId="Equation.3">
                  <p:embed/>
                  <p:pic>
                    <p:nvPicPr>
                      <p:cNvPr id="409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5214938"/>
                        <a:ext cx="2665412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Rectangle 8"/>
          <p:cNvSpPr>
            <a:spLocks noChangeArrowheads="1"/>
          </p:cNvSpPr>
          <p:nvPr/>
        </p:nvSpPr>
        <p:spPr bwMode="auto">
          <a:xfrm>
            <a:off x="1524001" y="25145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1524001" y="22923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3" name="Object 11"/>
          <p:cNvGraphicFramePr>
            <a:graphicFrameLocks noChangeAspect="1"/>
          </p:cNvGraphicFramePr>
          <p:nvPr/>
        </p:nvGraphicFramePr>
        <p:xfrm>
          <a:off x="7096126" y="2071689"/>
          <a:ext cx="291147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r:id="rId5" imgW="1437939" imgH="926231" progId="Visio.Drawing.11">
                  <p:embed/>
                </p:oleObj>
              </mc:Choice>
              <mc:Fallback>
                <p:oleObj r:id="rId5" imgW="1437939" imgH="926231" progId="Visio.Drawing.11">
                  <p:embed/>
                  <p:pic>
                    <p:nvPicPr>
                      <p:cNvPr id="409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6" y="2071689"/>
                        <a:ext cx="2911475" cy="187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2" name="Picture 13" descr="Fig-1-25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786188"/>
            <a:ext cx="48260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文字方塊 12"/>
          <p:cNvSpPr txBox="1">
            <a:spLocks noChangeArrowheads="1"/>
          </p:cNvSpPr>
          <p:nvPr/>
        </p:nvSpPr>
        <p:spPr bwMode="auto">
          <a:xfrm>
            <a:off x="2024064" y="3000375"/>
            <a:ext cx="3286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一個電池經切換開關加到</a:t>
            </a:r>
            <a:r>
              <a:rPr lang="en-US" altLang="zh-TW" i="1"/>
              <a:t>RC</a:t>
            </a:r>
            <a:r>
              <a:rPr lang="zh-TW" altLang="en-US" i="1"/>
              <a:t> </a:t>
            </a:r>
            <a:r>
              <a:rPr lang="zh-TW" altLang="en-US"/>
              <a:t>電路上，切換開關從斷開到接上的瞬間，讓電池的電壓突然加在串聯的電容電阻上，這個電壓輸入就是一個步進函數。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1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2424114" y="2565400"/>
          <a:ext cx="20161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方程式" r:id="rId3" imgW="1231900" imgH="457200" progId="Equation.3">
                  <p:embed/>
                </p:oleObj>
              </mc:Choice>
              <mc:Fallback>
                <p:oleObj name="方程式" r:id="rId3" imgW="1231900" imgH="457200" progId="Equation.3">
                  <p:embed/>
                  <p:pic>
                    <p:nvPicPr>
                      <p:cNvPr id="419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565400"/>
                        <a:ext cx="2016125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Text Box 6"/>
          <p:cNvSpPr txBox="1">
            <a:spLocks noChangeArrowheads="1"/>
          </p:cNvSpPr>
          <p:nvPr/>
        </p:nvSpPr>
        <p:spPr bwMode="auto">
          <a:xfrm>
            <a:off x="1992313" y="2205039"/>
            <a:ext cx="3960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離散時間函數 </a:t>
            </a:r>
            <a:endParaRPr lang="en-US" altLang="zh-TW"/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7" name="Object 8"/>
          <p:cNvGraphicFramePr>
            <a:graphicFrameLocks noChangeAspect="1"/>
          </p:cNvGraphicFramePr>
          <p:nvPr/>
        </p:nvGraphicFramePr>
        <p:xfrm>
          <a:off x="2424113" y="3357564"/>
          <a:ext cx="266541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方程式" r:id="rId5" imgW="1586811" imgH="482391" progId="Equation.3">
                  <p:embed/>
                </p:oleObj>
              </mc:Choice>
              <mc:Fallback>
                <p:oleObj name="方程式" r:id="rId5" imgW="1586811" imgH="482391" progId="Equation.3">
                  <p:embed/>
                  <p:pic>
                    <p:nvPicPr>
                      <p:cNvPr id="4198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357564"/>
                        <a:ext cx="2665412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4"/>
          <p:cNvSpPr txBox="1">
            <a:spLocks noChangeArrowheads="1"/>
          </p:cNvSpPr>
          <p:nvPr/>
        </p:nvSpPr>
        <p:spPr bwMode="auto">
          <a:xfrm>
            <a:off x="2208214" y="4292601"/>
            <a:ext cx="410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1.28 </a:t>
            </a:r>
            <a:r>
              <a:rPr lang="zh-TW" altLang="en-US"/>
              <a:t>連續時間的矩形脈波 </a:t>
            </a:r>
            <a:endParaRPr lang="en-US" altLang="zh-TW"/>
          </a:p>
        </p:txBody>
      </p:sp>
      <p:graphicFrame>
        <p:nvGraphicFramePr>
          <p:cNvPr id="41988" name="Object 5"/>
          <p:cNvGraphicFramePr>
            <a:graphicFrameLocks noChangeAspect="1"/>
          </p:cNvGraphicFramePr>
          <p:nvPr/>
        </p:nvGraphicFramePr>
        <p:xfrm>
          <a:off x="2279650" y="4868863"/>
          <a:ext cx="29527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方程式" r:id="rId7" imgW="1676400" imgH="457200" progId="Equation.3">
                  <p:embed/>
                </p:oleObj>
              </mc:Choice>
              <mc:Fallback>
                <p:oleObj name="方程式" r:id="rId7" imgW="1676400" imgH="457200" progId="Equation.3">
                  <p:embed/>
                  <p:pic>
                    <p:nvPicPr>
                      <p:cNvPr id="419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868863"/>
                        <a:ext cx="2952750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7"/>
          <p:cNvGraphicFramePr>
            <a:graphicFrameLocks noChangeAspect="1"/>
          </p:cNvGraphicFramePr>
          <p:nvPr/>
        </p:nvGraphicFramePr>
        <p:xfrm>
          <a:off x="2279651" y="5949951"/>
          <a:ext cx="22320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方程式" r:id="rId9" imgW="1269449" imgH="203112" progId="Equation.3">
                  <p:embed/>
                </p:oleObj>
              </mc:Choice>
              <mc:Fallback>
                <p:oleObj name="方程式" r:id="rId9" imgW="1269449" imgH="203112" progId="Equation.3">
                  <p:embed/>
                  <p:pic>
                    <p:nvPicPr>
                      <p:cNvPr id="4198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949951"/>
                        <a:ext cx="22320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6" name="Picture 16" descr="Fig-1-26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773239"/>
            <a:ext cx="36576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5" descr="Fig-1-26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429000"/>
            <a:ext cx="36576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Fig-1-26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084763"/>
            <a:ext cx="36576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B9A3160-6802-480B-933C-CBFFCCBA204A}" type="slidenum">
              <a:rPr lang="zh-TW" altLang="en-US" sz="1400"/>
              <a:pPr algn="r">
                <a:defRPr/>
              </a:pPr>
              <a:t>51</a:t>
            </a:fld>
            <a:endParaRPr lang="en-US" altLang="zh-TW" sz="1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1EFDA-1384-4E13-B167-627608E0A14E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43013" name="文字方塊 3"/>
          <p:cNvSpPr txBox="1">
            <a:spLocks noChangeArrowheads="1"/>
          </p:cNvSpPr>
          <p:nvPr/>
        </p:nvSpPr>
        <p:spPr bwMode="auto">
          <a:xfrm>
            <a:off x="1992313" y="2133600"/>
            <a:ext cx="504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1.29 </a:t>
            </a:r>
            <a:r>
              <a:rPr lang="zh-TW" altLang="zh-TW"/>
              <a:t>由步進函數所描述的波形</a:t>
            </a:r>
            <a:endParaRPr lang="zh-TW" altLang="en-US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0" name="Object 1"/>
          <p:cNvGraphicFramePr>
            <a:graphicFrameLocks noChangeAspect="1"/>
          </p:cNvGraphicFramePr>
          <p:nvPr/>
        </p:nvGraphicFramePr>
        <p:xfrm>
          <a:off x="2063750" y="2708276"/>
          <a:ext cx="69850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方程式" r:id="rId3" imgW="3835080" imgH="203040" progId="Equation.3">
                  <p:embed/>
                </p:oleObj>
              </mc:Choice>
              <mc:Fallback>
                <p:oleObj name="方程式" r:id="rId3" imgW="3835080" imgH="203040" progId="Equation.3">
                  <p:embed/>
                  <p:pic>
                    <p:nvPicPr>
                      <p:cNvPr id="430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708276"/>
                        <a:ext cx="69850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5" name="Picture 3" descr="Fig_1-26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0"/>
          <a:stretch>
            <a:fillRect/>
          </a:stretch>
        </p:blipFill>
        <p:spPr bwMode="auto">
          <a:xfrm>
            <a:off x="3792539" y="3284539"/>
            <a:ext cx="439102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BA7EA-E885-4176-95A1-EDEBAAD403C7}" type="slidenum">
              <a:rPr lang="zh-TW" altLang="en-US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10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1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B776052-522E-4C7D-8BC6-8DF582888A37}" type="slidenum">
              <a:rPr lang="zh-TW" altLang="en-US" sz="1400"/>
              <a:pPr algn="r">
                <a:defRPr/>
              </a:pPr>
              <a:t>53</a:t>
            </a:fld>
            <a:endParaRPr lang="en-US" altLang="zh-TW" sz="1400"/>
          </a:p>
        </p:txBody>
      </p:sp>
      <p:sp>
        <p:nvSpPr>
          <p:cNvPr id="44040" name="Text Box 5"/>
          <p:cNvSpPr txBox="1">
            <a:spLocks noChangeArrowheads="1"/>
          </p:cNvSpPr>
          <p:nvPr/>
        </p:nvSpPr>
        <p:spPr bwMode="auto">
          <a:xfrm>
            <a:off x="2063750" y="2205039"/>
            <a:ext cx="4103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1.30  </a:t>
            </a:r>
            <a:r>
              <a:rPr lang="zh-TW" altLang="en-US"/>
              <a:t>離散時間的矩形脈波  </a:t>
            </a:r>
            <a:endParaRPr lang="en-US" altLang="zh-TW"/>
          </a:p>
        </p:txBody>
      </p:sp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4" name="Object 6"/>
          <p:cNvGraphicFramePr>
            <a:graphicFrameLocks noChangeAspect="1"/>
          </p:cNvGraphicFramePr>
          <p:nvPr/>
        </p:nvGraphicFramePr>
        <p:xfrm>
          <a:off x="2208213" y="2781300"/>
          <a:ext cx="316706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方程式" r:id="rId3" imgW="1816100" imgH="457200" progId="Equation.3">
                  <p:embed/>
                </p:oleObj>
              </mc:Choice>
              <mc:Fallback>
                <p:oleObj name="方程式" r:id="rId3" imgW="1816100" imgH="457200" progId="Equation.3">
                  <p:embed/>
                  <p:pic>
                    <p:nvPicPr>
                      <p:cNvPr id="440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781300"/>
                        <a:ext cx="3167062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5" name="Object 8"/>
          <p:cNvGraphicFramePr>
            <a:graphicFrameLocks noChangeAspect="1"/>
          </p:cNvGraphicFramePr>
          <p:nvPr/>
        </p:nvGraphicFramePr>
        <p:xfrm>
          <a:off x="2208214" y="3789363"/>
          <a:ext cx="26638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方程式" r:id="rId5" imgW="1536033" imgH="203112" progId="Equation.3">
                  <p:embed/>
                </p:oleObj>
              </mc:Choice>
              <mc:Fallback>
                <p:oleObj name="方程式" r:id="rId5" imgW="1536033" imgH="203112" progId="Equation.3">
                  <p:embed/>
                  <p:pic>
                    <p:nvPicPr>
                      <p:cNvPr id="440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789363"/>
                        <a:ext cx="266382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43" name="Picture 13" descr="Fig-1-27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773238"/>
            <a:ext cx="36576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4" descr="Fig-1-27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284538"/>
            <a:ext cx="3657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5" descr="Fig-1-27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941889"/>
            <a:ext cx="3657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8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D33E7-AC36-4F55-BDC5-DC50F201D416}" type="slidenum">
              <a:rPr lang="zh-TW" altLang="en-US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19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0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DEEB916-18D5-4FBD-8BA4-5D3C7B3355F5}" type="slidenum">
              <a:rPr lang="zh-TW" altLang="en-US" sz="1400"/>
              <a:pPr algn="r">
                <a:defRPr/>
              </a:pPr>
              <a:t>54</a:t>
            </a:fld>
            <a:endParaRPr lang="en-US" altLang="zh-TW" sz="1400"/>
          </a:p>
        </p:txBody>
      </p:sp>
      <p:sp>
        <p:nvSpPr>
          <p:cNvPr id="45072" name="Text Box 4"/>
          <p:cNvSpPr txBox="1">
            <a:spLocks noChangeArrowheads="1"/>
          </p:cNvSpPr>
          <p:nvPr/>
        </p:nvSpPr>
        <p:spPr bwMode="auto">
          <a:xfrm>
            <a:off x="2095501" y="2000250"/>
            <a:ext cx="39608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脈衝函數</a:t>
            </a:r>
            <a:r>
              <a:rPr lang="en-US" altLang="zh-TW" b="1">
                <a:solidFill>
                  <a:srgbClr val="002060"/>
                </a:solidFill>
              </a:rPr>
              <a:t>(impulse function)</a:t>
            </a:r>
            <a:r>
              <a:rPr lang="en-US" altLang="zh-TW">
                <a:solidFill>
                  <a:srgbClr val="002060"/>
                </a:solidFill>
              </a:rPr>
              <a:t> </a:t>
            </a:r>
            <a:endParaRPr lang="en-US" altLang="zh-TW" b="1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一個連續時間函數 ，它在           時為</a:t>
            </a:r>
            <a:r>
              <a:rPr lang="en-US" altLang="zh-TW"/>
              <a:t>0</a:t>
            </a:r>
            <a:r>
              <a:rPr lang="zh-TW" altLang="en-US"/>
              <a:t>值，在             時其值趨近無窮大，但沒有確定值，只能以積分的結果來看，</a:t>
            </a:r>
            <a:endParaRPr lang="en-US" altLang="zh-TW"/>
          </a:p>
        </p:txBody>
      </p:sp>
      <p:sp>
        <p:nvSpPr>
          <p:cNvPr id="4507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2095501" y="4000500"/>
          <a:ext cx="15843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方程式" r:id="rId3" imgW="876300" imgH="330200" progId="Equation.3">
                  <p:embed/>
                </p:oleObj>
              </mc:Choice>
              <mc:Fallback>
                <p:oleObj name="方程式" r:id="rId3" imgW="876300" imgH="330200" progId="Equation.3">
                  <p:embed/>
                  <p:pic>
                    <p:nvPicPr>
                      <p:cNvPr id="450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4000500"/>
                        <a:ext cx="15843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4" name="Rectangle 9"/>
          <p:cNvSpPr>
            <a:spLocks noChangeArrowheads="1"/>
          </p:cNvSpPr>
          <p:nvPr/>
        </p:nvSpPr>
        <p:spPr bwMode="auto">
          <a:xfrm>
            <a:off x="1524001" y="29098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9" name="Object 8"/>
          <p:cNvGraphicFramePr>
            <a:graphicFrameLocks noChangeAspect="1"/>
          </p:cNvGraphicFramePr>
          <p:nvPr/>
        </p:nvGraphicFramePr>
        <p:xfrm>
          <a:off x="3059114" y="5214938"/>
          <a:ext cx="2046287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方程式" r:id="rId5" imgW="1193760" imgH="787320" progId="Equation.3">
                  <p:embed/>
                </p:oleObj>
              </mc:Choice>
              <mc:Fallback>
                <p:oleObj name="方程式" r:id="rId5" imgW="1193760" imgH="787320" progId="Equation.3">
                  <p:embed/>
                  <p:pic>
                    <p:nvPicPr>
                      <p:cNvPr id="450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4" y="5214938"/>
                        <a:ext cx="2046287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5" name="Rectangle 12"/>
          <p:cNvSpPr>
            <a:spLocks noChangeArrowheads="1"/>
          </p:cNvSpPr>
          <p:nvPr/>
        </p:nvSpPr>
        <p:spPr bwMode="auto">
          <a:xfrm>
            <a:off x="1524001" y="24812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76" name="Rectangle 14"/>
          <p:cNvSpPr>
            <a:spLocks noChangeArrowheads="1"/>
          </p:cNvSpPr>
          <p:nvPr/>
        </p:nvSpPr>
        <p:spPr bwMode="auto">
          <a:xfrm>
            <a:off x="1524001" y="24383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77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0" name="Object 15"/>
          <p:cNvGraphicFramePr>
            <a:graphicFrameLocks noChangeAspect="1"/>
          </p:cNvGraphicFramePr>
          <p:nvPr/>
        </p:nvGraphicFramePr>
        <p:xfrm>
          <a:off x="6810376" y="1928813"/>
          <a:ext cx="32797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方程式" r:id="rId7" imgW="1790700" imgH="393700" progId="Equation.3">
                  <p:embed/>
                </p:oleObj>
              </mc:Choice>
              <mc:Fallback>
                <p:oleObj name="方程式" r:id="rId7" imgW="1790700" imgH="393700" progId="Equation.3">
                  <p:embed/>
                  <p:pic>
                    <p:nvPicPr>
                      <p:cNvPr id="4506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1928813"/>
                        <a:ext cx="327977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8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1" name="Object 18"/>
          <p:cNvGraphicFramePr>
            <a:graphicFrameLocks noChangeAspect="1"/>
          </p:cNvGraphicFramePr>
          <p:nvPr/>
        </p:nvGraphicFramePr>
        <p:xfrm>
          <a:off x="6954839" y="2714626"/>
          <a:ext cx="16525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9" imgW="914400" imgH="279360" progId="Equation.3">
                  <p:embed/>
                </p:oleObj>
              </mc:Choice>
              <mc:Fallback>
                <p:oleObj name="Equation" r:id="rId9" imgW="914400" imgH="279360" progId="Equation.3">
                  <p:embed/>
                  <p:pic>
                    <p:nvPicPr>
                      <p:cNvPr id="4506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9" y="2714626"/>
                        <a:ext cx="165258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1524001" y="24828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2" name="Object 22"/>
          <p:cNvGraphicFramePr>
            <a:graphicFrameLocks noChangeAspect="1"/>
          </p:cNvGraphicFramePr>
          <p:nvPr/>
        </p:nvGraphicFramePr>
        <p:xfrm>
          <a:off x="4024313" y="3571875"/>
          <a:ext cx="251460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圖片" r:id="rId11" imgW="2515229" imgH="1494264" progId="Word.Picture.8">
                  <p:embed/>
                </p:oleObj>
              </mc:Choice>
              <mc:Fallback>
                <p:oleObj name="圖片" r:id="rId11" imgW="2515229" imgH="1494264" progId="Word.Picture.8">
                  <p:embed/>
                  <p:pic>
                    <p:nvPicPr>
                      <p:cNvPr id="450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3571875"/>
                        <a:ext cx="2514600" cy="149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0" name="Rectangle 25"/>
          <p:cNvSpPr>
            <a:spLocks noChangeArrowheads="1"/>
          </p:cNvSpPr>
          <p:nvPr/>
        </p:nvSpPr>
        <p:spPr bwMode="auto">
          <a:xfrm>
            <a:off x="1524001" y="2395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3" name="Object 24"/>
          <p:cNvGraphicFramePr>
            <a:graphicFrameLocks noChangeAspect="1"/>
          </p:cNvGraphicFramePr>
          <p:nvPr/>
        </p:nvGraphicFramePr>
        <p:xfrm>
          <a:off x="7024688" y="3214688"/>
          <a:ext cx="2857500" cy="16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r:id="rId13" imgW="1087598" imgH="634706" progId="Visio.Drawing.11">
                  <p:embed/>
                </p:oleObj>
              </mc:Choice>
              <mc:Fallback>
                <p:oleObj r:id="rId13" imgW="1087598" imgH="634706" progId="Visio.Drawing.11">
                  <p:embed/>
                  <p:pic>
                    <p:nvPicPr>
                      <p:cNvPr id="4506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3214688"/>
                        <a:ext cx="2857500" cy="166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7096125" y="5100638"/>
          <a:ext cx="15001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方程式" r:id="rId15" imgW="850680" imgH="393480" progId="Equation.3">
                  <p:embed/>
                </p:oleObj>
              </mc:Choice>
              <mc:Fallback>
                <p:oleObj name="方程式" r:id="rId15" imgW="850680" imgH="393480" progId="Equation.3">
                  <p:embed/>
                  <p:pic>
                    <p:nvPicPr>
                      <p:cNvPr id="45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5100638"/>
                        <a:ext cx="15001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1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5" name="Object 23"/>
          <p:cNvGraphicFramePr>
            <a:graphicFrameLocks noChangeAspect="1"/>
          </p:cNvGraphicFramePr>
          <p:nvPr/>
        </p:nvGraphicFramePr>
        <p:xfrm>
          <a:off x="3667125" y="2786064"/>
          <a:ext cx="6683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Equation" r:id="rId17" imgW="329914" imgH="177646" progId="Equation.3">
                  <p:embed/>
                </p:oleObj>
              </mc:Choice>
              <mc:Fallback>
                <p:oleObj name="Equation" r:id="rId17" imgW="329914" imgH="177646" progId="Equation.3">
                  <p:embed/>
                  <p:pic>
                    <p:nvPicPr>
                      <p:cNvPr id="4506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2786064"/>
                        <a:ext cx="66833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6" name="Object 25"/>
          <p:cNvGraphicFramePr>
            <a:graphicFrameLocks noChangeAspect="1"/>
          </p:cNvGraphicFramePr>
          <p:nvPr/>
        </p:nvGraphicFramePr>
        <p:xfrm>
          <a:off x="5167314" y="2500314"/>
          <a:ext cx="6683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Equation" r:id="rId19" imgW="329914" imgH="177646" progId="Equation.3">
                  <p:embed/>
                </p:oleObj>
              </mc:Choice>
              <mc:Fallback>
                <p:oleObj name="Equation" r:id="rId19" imgW="329914" imgH="177646" progId="Equation.3">
                  <p:embed/>
                  <p:pic>
                    <p:nvPicPr>
                      <p:cNvPr id="4506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4" y="2500314"/>
                        <a:ext cx="66833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3" name="文字方塊 26"/>
          <p:cNvSpPr txBox="1">
            <a:spLocks noChangeArrowheads="1"/>
          </p:cNvSpPr>
          <p:nvPr/>
        </p:nvSpPr>
        <p:spPr bwMode="auto">
          <a:xfrm>
            <a:off x="2166939" y="4857750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以一個逼近的方式來說明</a:t>
            </a:r>
          </a:p>
        </p:txBody>
      </p:sp>
      <p:sp>
        <p:nvSpPr>
          <p:cNvPr id="45084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7" name="Object 28"/>
          <p:cNvGraphicFramePr>
            <a:graphicFrameLocks noChangeAspect="1"/>
          </p:cNvGraphicFramePr>
          <p:nvPr/>
        </p:nvGraphicFramePr>
        <p:xfrm>
          <a:off x="7024689" y="5857875"/>
          <a:ext cx="2835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Equation" r:id="rId21" imgW="1625600" imgH="330200" progId="Equation.3">
                  <p:embed/>
                </p:oleObj>
              </mc:Choice>
              <mc:Fallback>
                <p:oleObj name="Equation" r:id="rId21" imgW="1625600" imgH="330200" progId="Equation.3">
                  <p:embed/>
                  <p:pic>
                    <p:nvPicPr>
                      <p:cNvPr id="4506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9" y="5857875"/>
                        <a:ext cx="28352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AA315-9B24-4CC6-BF6A-AFB8E3A72667}" type="slidenum">
              <a:rPr lang="zh-TW" altLang="en-US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14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5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615A305-BB1D-407A-809D-0D1BB6F03DE8}" type="slidenum">
              <a:rPr lang="zh-TW" altLang="en-US" sz="1400"/>
              <a:pPr algn="r">
                <a:defRPr/>
              </a:pPr>
              <a:t>55</a:t>
            </a:fld>
            <a:endParaRPr lang="en-US" altLang="zh-TW" sz="1400"/>
          </a:p>
        </p:txBody>
      </p:sp>
      <p:sp>
        <p:nvSpPr>
          <p:cNvPr id="46090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2279650" y="2636838"/>
          <a:ext cx="194468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方程式" r:id="rId3" imgW="1117600" imgH="457200" progId="Equation.3">
                  <p:embed/>
                </p:oleObj>
              </mc:Choice>
              <mc:Fallback>
                <p:oleObj name="方程式" r:id="rId3" imgW="1117600" imgH="457200" progId="Equation.3">
                  <p:embed/>
                  <p:pic>
                    <p:nvPicPr>
                      <p:cNvPr id="460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636838"/>
                        <a:ext cx="1944688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8"/>
          <p:cNvGraphicFramePr>
            <a:graphicFrameLocks noChangeAspect="1"/>
          </p:cNvGraphicFramePr>
          <p:nvPr/>
        </p:nvGraphicFramePr>
        <p:xfrm>
          <a:off x="2279650" y="3500438"/>
          <a:ext cx="28082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方程式" r:id="rId5" imgW="1600200" imgH="482600" progId="Equation.3">
                  <p:embed/>
                </p:oleObj>
              </mc:Choice>
              <mc:Fallback>
                <p:oleObj name="方程式" r:id="rId5" imgW="1600200" imgH="482600" progId="Equation.3">
                  <p:embed/>
                  <p:pic>
                    <p:nvPicPr>
                      <p:cNvPr id="460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500438"/>
                        <a:ext cx="280828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4" name="Object 11"/>
          <p:cNvGraphicFramePr>
            <a:graphicFrameLocks noChangeAspect="1"/>
          </p:cNvGraphicFramePr>
          <p:nvPr/>
        </p:nvGraphicFramePr>
        <p:xfrm>
          <a:off x="2279651" y="4508501"/>
          <a:ext cx="22320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方程式" r:id="rId7" imgW="1282700" imgH="203200" progId="Equation.3">
                  <p:embed/>
                </p:oleObj>
              </mc:Choice>
              <mc:Fallback>
                <p:oleObj name="方程式" r:id="rId7" imgW="1282700" imgH="203200" progId="Equation.3">
                  <p:embed/>
                  <p:pic>
                    <p:nvPicPr>
                      <p:cNvPr id="460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508501"/>
                        <a:ext cx="2232025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3" name="Text Box 4"/>
          <p:cNvSpPr txBox="1">
            <a:spLocks noChangeArrowheads="1"/>
          </p:cNvSpPr>
          <p:nvPr/>
        </p:nvSpPr>
        <p:spPr bwMode="auto">
          <a:xfrm>
            <a:off x="2063751" y="2205039"/>
            <a:ext cx="3960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離散時間函數 </a:t>
            </a:r>
            <a:endParaRPr lang="en-US" altLang="zh-TW"/>
          </a:p>
        </p:txBody>
      </p:sp>
      <p:sp>
        <p:nvSpPr>
          <p:cNvPr id="46094" name="Rectangle 19"/>
          <p:cNvSpPr>
            <a:spLocks noChangeArrowheads="1"/>
          </p:cNvSpPr>
          <p:nvPr/>
        </p:nvSpPr>
        <p:spPr bwMode="auto">
          <a:xfrm>
            <a:off x="1524001" y="25621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5" name="Object 18"/>
          <p:cNvGraphicFramePr>
            <a:graphicFrameLocks noChangeAspect="1"/>
          </p:cNvGraphicFramePr>
          <p:nvPr/>
        </p:nvGraphicFramePr>
        <p:xfrm>
          <a:off x="6240464" y="2420938"/>
          <a:ext cx="374332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r:id="rId9" imgW="904718" imgH="448666" progId="Visio.Drawing.11">
                  <p:embed/>
                </p:oleObj>
              </mc:Choice>
              <mc:Fallback>
                <p:oleObj r:id="rId9" imgW="904718" imgH="448666" progId="Visio.Drawing.11">
                  <p:embed/>
                  <p:pic>
                    <p:nvPicPr>
                      <p:cNvPr id="4608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2420938"/>
                        <a:ext cx="3743325" cy="186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8D1A9-7C60-4B89-AC52-6C28B150114A}" type="slidenum">
              <a:rPr lang="zh-TW" altLang="en-US"/>
              <a:pPr>
                <a:defRPr/>
              </a:pPr>
              <a:t>56</a:t>
            </a:fld>
            <a:endParaRPr lang="en-US" altLang="zh-TW"/>
          </a:p>
        </p:txBody>
      </p:sp>
      <p:sp>
        <p:nvSpPr>
          <p:cNvPr id="15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6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997ADD2-A01B-4403-B215-68B2059C1CBC}" type="slidenum">
              <a:rPr lang="zh-TW" altLang="en-US" sz="1400"/>
              <a:pPr algn="r">
                <a:defRPr/>
              </a:pPr>
              <a:t>56</a:t>
            </a:fld>
            <a:endParaRPr lang="en-US" altLang="zh-TW" sz="1400"/>
          </a:p>
        </p:txBody>
      </p:sp>
      <p:sp>
        <p:nvSpPr>
          <p:cNvPr id="47113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2095500" y="2617789"/>
          <a:ext cx="31432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方程式" r:id="rId3" imgW="1815312" imgH="393529" progId="Equation.3">
                  <p:embed/>
                </p:oleObj>
              </mc:Choice>
              <mc:Fallback>
                <p:oleObj name="方程式" r:id="rId3" imgW="1815312" imgH="393529" progId="Equation.3">
                  <p:embed/>
                  <p:pic>
                    <p:nvPicPr>
                      <p:cNvPr id="471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617789"/>
                        <a:ext cx="314325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Rectangle 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7" name="Object 6"/>
          <p:cNvGraphicFramePr>
            <a:graphicFrameLocks noChangeAspect="1"/>
          </p:cNvGraphicFramePr>
          <p:nvPr/>
        </p:nvGraphicFramePr>
        <p:xfrm>
          <a:off x="2166939" y="3357564"/>
          <a:ext cx="29940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方程式" r:id="rId5" imgW="1637589" imgH="393529" progId="Equation.3">
                  <p:embed/>
                </p:oleObj>
              </mc:Choice>
              <mc:Fallback>
                <p:oleObj name="方程式" r:id="rId5" imgW="1637589" imgH="393529" progId="Equation.3">
                  <p:embed/>
                  <p:pic>
                    <p:nvPicPr>
                      <p:cNvPr id="471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3357564"/>
                        <a:ext cx="29940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Rectangle 9"/>
          <p:cNvSpPr>
            <a:spLocks noChangeArrowheads="1"/>
          </p:cNvSpPr>
          <p:nvPr/>
        </p:nvSpPr>
        <p:spPr bwMode="auto">
          <a:xfrm>
            <a:off x="1524001" y="27003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6" name="Rectangle 11"/>
          <p:cNvSpPr>
            <a:spLocks noChangeArrowheads="1"/>
          </p:cNvSpPr>
          <p:nvPr/>
        </p:nvSpPr>
        <p:spPr bwMode="auto">
          <a:xfrm>
            <a:off x="1524001" y="2366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7524750" y="5429251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對子</a:t>
            </a:r>
            <a:r>
              <a:rPr lang="en-US" altLang="zh-TW" b="1"/>
              <a:t>(doublet) </a:t>
            </a:r>
            <a:r>
              <a:rPr lang="en-US" altLang="zh-TW" b="1">
                <a:latin typeface="Tahoma" pitchFamily="34" charset="0"/>
              </a:rPr>
              <a:t> 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1524001" y="2624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9" name="Rectangle 19"/>
          <p:cNvSpPr>
            <a:spLocks noChangeArrowheads="1"/>
          </p:cNvSpPr>
          <p:nvPr/>
        </p:nvSpPr>
        <p:spPr bwMode="auto">
          <a:xfrm>
            <a:off x="1524001" y="23256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20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8" name="Object 17"/>
          <p:cNvGraphicFramePr>
            <a:graphicFrameLocks noChangeAspect="1"/>
          </p:cNvGraphicFramePr>
          <p:nvPr/>
        </p:nvGraphicFramePr>
        <p:xfrm>
          <a:off x="6743700" y="1844675"/>
          <a:ext cx="360045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r:id="rId7" imgW="590236" imgH="538615" progId="Visio.Drawing.11">
                  <p:embed/>
                </p:oleObj>
              </mc:Choice>
              <mc:Fallback>
                <p:oleObj r:id="rId7" imgW="590236" imgH="538615" progId="Visio.Drawing.11">
                  <p:embed/>
                  <p:pic>
                    <p:nvPicPr>
                      <p:cNvPr id="4710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1844675"/>
                        <a:ext cx="3600450" cy="328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文字方塊 18"/>
          <p:cNvSpPr txBox="1">
            <a:spLocks noChangeArrowheads="1"/>
          </p:cNvSpPr>
          <p:nvPr/>
        </p:nvSpPr>
        <p:spPr bwMode="auto">
          <a:xfrm>
            <a:off x="2166938" y="2143125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對連續時間單位脈衝函數作微分，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3CFB0-6602-49DE-A89E-AA5C9FCFA5E2}" type="slidenum">
              <a:rPr lang="zh-TW" altLang="en-US" smtClean="0"/>
              <a:pPr>
                <a:defRPr/>
              </a:pPr>
              <a:t>57</a:t>
            </a:fld>
            <a:endParaRPr lang="en-US" altLang="zh-TW"/>
          </a:p>
        </p:txBody>
      </p:sp>
      <p:graphicFrame>
        <p:nvGraphicFramePr>
          <p:cNvPr id="48130" name="Object 13"/>
          <p:cNvGraphicFramePr>
            <a:graphicFrameLocks noChangeAspect="1"/>
          </p:cNvGraphicFramePr>
          <p:nvPr/>
        </p:nvGraphicFramePr>
        <p:xfrm>
          <a:off x="2595564" y="4143376"/>
          <a:ext cx="6929437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方程式" r:id="rId3" imgW="3644640" imgH="1206360" progId="Equation.3">
                  <p:embed/>
                </p:oleObj>
              </mc:Choice>
              <mc:Fallback>
                <p:oleObj name="方程式" r:id="rId3" imgW="3644640" imgH="1206360" progId="Equation.3">
                  <p:embed/>
                  <p:pic>
                    <p:nvPicPr>
                      <p:cNvPr id="4813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4143376"/>
                        <a:ext cx="6929437" cy="229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9" name="文字方塊 4"/>
          <p:cNvSpPr txBox="1">
            <a:spLocks noChangeArrowheads="1"/>
          </p:cNvSpPr>
          <p:nvPr/>
        </p:nvSpPr>
        <p:spPr bwMode="auto">
          <a:xfrm>
            <a:off x="2024064" y="2214564"/>
            <a:ext cx="785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對             作跨越               的積分，正值脈衝積分後等於</a:t>
            </a:r>
            <a:r>
              <a:rPr lang="en-US" altLang="zh-TW"/>
              <a:t>1</a:t>
            </a:r>
            <a:r>
              <a:rPr lang="zh-TW" altLang="en-US"/>
              <a:t>，負值脈衝積分後等於－</a:t>
            </a:r>
            <a:r>
              <a:rPr lang="en-US" altLang="zh-TW"/>
              <a:t>1</a:t>
            </a:r>
            <a:r>
              <a:rPr lang="zh-TW" altLang="en-US"/>
              <a:t>，相加的結果為</a:t>
            </a:r>
            <a:r>
              <a:rPr lang="en-US" altLang="zh-TW"/>
              <a:t>0</a:t>
            </a:r>
            <a:r>
              <a:rPr lang="zh-TW" altLang="en-US"/>
              <a:t>。</a:t>
            </a:r>
          </a:p>
        </p:txBody>
      </p:sp>
      <p:sp>
        <p:nvSpPr>
          <p:cNvPr id="4814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381251" y="2214564"/>
          <a:ext cx="7858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5" imgW="419100" imgH="228600" progId="Equation.3">
                  <p:embed/>
                </p:oleObj>
              </mc:Choice>
              <mc:Fallback>
                <p:oleObj name="Equation" r:id="rId5" imgW="419100" imgH="228600" progId="Equation.3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2214564"/>
                        <a:ext cx="7858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2" name="Object 5"/>
          <p:cNvGraphicFramePr>
            <a:graphicFrameLocks noChangeAspect="1"/>
          </p:cNvGraphicFramePr>
          <p:nvPr/>
        </p:nvGraphicFramePr>
        <p:xfrm>
          <a:off x="4024314" y="2214564"/>
          <a:ext cx="6683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7" imgW="329914" imgH="177646" progId="Equation.3">
                  <p:embed/>
                </p:oleObj>
              </mc:Choice>
              <mc:Fallback>
                <p:oleObj name="Equation" r:id="rId7" imgW="329914" imgH="177646" progId="Equation.3">
                  <p:embed/>
                  <p:pic>
                    <p:nvPicPr>
                      <p:cNvPr id="481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4" y="2214564"/>
                        <a:ext cx="66833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2" name="文字方塊 9"/>
          <p:cNvSpPr txBox="1">
            <a:spLocks noChangeArrowheads="1"/>
          </p:cNvSpPr>
          <p:nvPr/>
        </p:nvSpPr>
        <p:spPr bwMode="auto">
          <a:xfrm>
            <a:off x="2024063" y="3071813"/>
            <a:ext cx="564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若將              作時間偏移，得到 </a:t>
            </a:r>
          </a:p>
        </p:txBody>
      </p:sp>
      <p:graphicFrame>
        <p:nvGraphicFramePr>
          <p:cNvPr id="48133" name="Object 7"/>
          <p:cNvGraphicFramePr>
            <a:graphicFrameLocks noChangeAspect="1"/>
          </p:cNvGraphicFramePr>
          <p:nvPr/>
        </p:nvGraphicFramePr>
        <p:xfrm>
          <a:off x="2667001" y="3071814"/>
          <a:ext cx="7858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9" imgW="419100" imgH="228600" progId="Equation.3">
                  <p:embed/>
                </p:oleObj>
              </mc:Choice>
              <mc:Fallback>
                <p:oleObj name="Equation" r:id="rId9" imgW="419100" imgH="228600" progId="Equation.3">
                  <p:embed/>
                  <p:pic>
                    <p:nvPicPr>
                      <p:cNvPr id="481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71814"/>
                        <a:ext cx="7858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4" name="Object 8"/>
          <p:cNvGraphicFramePr>
            <a:graphicFrameLocks noChangeAspect="1"/>
          </p:cNvGraphicFramePr>
          <p:nvPr/>
        </p:nvGraphicFramePr>
        <p:xfrm>
          <a:off x="5524500" y="3071814"/>
          <a:ext cx="11636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quation" r:id="rId10" imgW="660113" imgH="241195" progId="Equation.3">
                  <p:embed/>
                </p:oleObj>
              </mc:Choice>
              <mc:Fallback>
                <p:oleObj name="Equation" r:id="rId10" imgW="660113" imgH="241195" progId="Equation.3">
                  <p:embed/>
                  <p:pic>
                    <p:nvPicPr>
                      <p:cNvPr id="481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3071814"/>
                        <a:ext cx="11636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4" name="文字方塊 13"/>
          <p:cNvSpPr txBox="1">
            <a:spLocks noChangeArrowheads="1"/>
          </p:cNvSpPr>
          <p:nvPr/>
        </p:nvSpPr>
        <p:spPr bwMode="auto">
          <a:xfrm>
            <a:off x="2095500" y="3571875"/>
            <a:ext cx="4357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對                    作跨越              的積分，</a:t>
            </a:r>
          </a:p>
        </p:txBody>
      </p:sp>
      <p:graphicFrame>
        <p:nvGraphicFramePr>
          <p:cNvPr id="48135" name="Object 10"/>
          <p:cNvGraphicFramePr>
            <a:graphicFrameLocks noChangeAspect="1"/>
          </p:cNvGraphicFramePr>
          <p:nvPr/>
        </p:nvGraphicFramePr>
        <p:xfrm>
          <a:off x="2452689" y="3571876"/>
          <a:ext cx="11636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12" imgW="660113" imgH="241195" progId="Equation.3">
                  <p:embed/>
                </p:oleObj>
              </mc:Choice>
              <mc:Fallback>
                <p:oleObj name="Equation" r:id="rId12" imgW="660113" imgH="241195" progId="Equation.3">
                  <p:embed/>
                  <p:pic>
                    <p:nvPicPr>
                      <p:cNvPr id="481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3571876"/>
                        <a:ext cx="11636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11"/>
          <p:cNvGraphicFramePr>
            <a:graphicFrameLocks noChangeAspect="1"/>
          </p:cNvGraphicFramePr>
          <p:nvPr/>
        </p:nvGraphicFramePr>
        <p:xfrm>
          <a:off x="4595814" y="3571875"/>
          <a:ext cx="6683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13" imgW="329914" imgH="177646" progId="Equation.3">
                  <p:embed/>
                </p:oleObj>
              </mc:Choice>
              <mc:Fallback>
                <p:oleObj name="Equation" r:id="rId13" imgW="329914" imgH="177646" progId="Equation.3">
                  <p:embed/>
                  <p:pic>
                    <p:nvPicPr>
                      <p:cNvPr id="481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4" y="3571875"/>
                        <a:ext cx="668337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1515A-2978-4897-90FB-EB8D5F75DEBC}" type="slidenum">
              <a:rPr lang="zh-TW" altLang="en-US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8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9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5DA133B-C505-44A2-A8F0-EB4D1F23E835}" type="slidenum">
              <a:rPr lang="zh-TW" altLang="en-US" sz="1400"/>
              <a:pPr algn="r">
                <a:defRPr/>
              </a:pPr>
              <a:t>58</a:t>
            </a:fld>
            <a:endParaRPr lang="en-US" altLang="zh-TW" sz="1400"/>
          </a:p>
        </p:txBody>
      </p:sp>
      <p:sp>
        <p:nvSpPr>
          <p:cNvPr id="49162" name="Rectangle 5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6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4" name="Object 10"/>
          <p:cNvGraphicFramePr>
            <a:graphicFrameLocks noChangeAspect="1"/>
          </p:cNvGraphicFramePr>
          <p:nvPr/>
        </p:nvGraphicFramePr>
        <p:xfrm>
          <a:off x="4595814" y="2286000"/>
          <a:ext cx="5476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3" imgW="291960" imgH="203040" progId="Equation.3">
                  <p:embed/>
                </p:oleObj>
              </mc:Choice>
              <mc:Fallback>
                <p:oleObj name="Equation" r:id="rId3" imgW="291960" imgH="203040" progId="Equation.3">
                  <p:embed/>
                  <p:pic>
                    <p:nvPicPr>
                      <p:cNvPr id="49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4" y="2286000"/>
                        <a:ext cx="5476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4" name="文字方塊 11"/>
          <p:cNvSpPr txBox="1">
            <a:spLocks noChangeArrowheads="1"/>
          </p:cNvSpPr>
          <p:nvPr/>
        </p:nvSpPr>
        <p:spPr bwMode="auto">
          <a:xfrm>
            <a:off x="2166939" y="2286000"/>
            <a:ext cx="785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將一個連續時間訊號         乘上                   ，然後再作積分，</a:t>
            </a:r>
          </a:p>
        </p:txBody>
      </p:sp>
      <p:graphicFrame>
        <p:nvGraphicFramePr>
          <p:cNvPr id="49155" name="Object 11"/>
          <p:cNvGraphicFramePr>
            <a:graphicFrameLocks noChangeAspect="1"/>
          </p:cNvGraphicFramePr>
          <p:nvPr/>
        </p:nvGraphicFramePr>
        <p:xfrm>
          <a:off x="5667375" y="2286001"/>
          <a:ext cx="11636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5" imgW="660113" imgH="241195" progId="Equation.3">
                  <p:embed/>
                </p:oleObj>
              </mc:Choice>
              <mc:Fallback>
                <p:oleObj name="Equation" r:id="rId5" imgW="660113" imgH="241195" progId="Equation.3">
                  <p:embed/>
                  <p:pic>
                    <p:nvPicPr>
                      <p:cNvPr id="49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286001"/>
                        <a:ext cx="11636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6" name="Object 12"/>
          <p:cNvGraphicFramePr>
            <a:graphicFrameLocks noChangeAspect="1"/>
          </p:cNvGraphicFramePr>
          <p:nvPr/>
        </p:nvGraphicFramePr>
        <p:xfrm>
          <a:off x="2238375" y="2928938"/>
          <a:ext cx="7716838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7" imgW="3835400" imgH="812800" progId="Equation.3">
                  <p:embed/>
                </p:oleObj>
              </mc:Choice>
              <mc:Fallback>
                <p:oleObj name="Equation" r:id="rId7" imgW="3835400" imgH="812800" progId="Equation.3">
                  <p:embed/>
                  <p:pic>
                    <p:nvPicPr>
                      <p:cNvPr id="491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928938"/>
                        <a:ext cx="7716838" cy="164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7" name="Object 14"/>
          <p:cNvGraphicFramePr>
            <a:graphicFrameLocks noChangeAspect="1"/>
          </p:cNvGraphicFramePr>
          <p:nvPr/>
        </p:nvGraphicFramePr>
        <p:xfrm>
          <a:off x="2309813" y="4929189"/>
          <a:ext cx="39290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9" imgW="1981200" imgH="330200" progId="Equation.3">
                  <p:embed/>
                </p:oleObj>
              </mc:Choice>
              <mc:Fallback>
                <p:oleObj name="Equation" r:id="rId9" imgW="1981200" imgH="330200" progId="Equation.3">
                  <p:embed/>
                  <p:pic>
                    <p:nvPicPr>
                      <p:cNvPr id="4915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4929189"/>
                        <a:ext cx="392906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022F-9461-4777-9D15-EC0BB9ED260A}" type="slidenum">
              <a:rPr lang="zh-TW" altLang="en-US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16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7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7D130A-EEB5-49CE-9479-30FE2ECE407B}" type="slidenum">
              <a:rPr lang="zh-TW" altLang="en-US" sz="1400"/>
              <a:pPr algn="r">
                <a:defRPr/>
              </a:pPr>
              <a:t>59</a:t>
            </a:fld>
            <a:endParaRPr lang="en-US" altLang="zh-TW" sz="1400"/>
          </a:p>
        </p:txBody>
      </p:sp>
      <p:sp>
        <p:nvSpPr>
          <p:cNvPr id="50186" name="Text Box 4"/>
          <p:cNvSpPr txBox="1">
            <a:spLocks noChangeArrowheads="1"/>
          </p:cNvSpPr>
          <p:nvPr/>
        </p:nvSpPr>
        <p:spPr bwMode="auto">
          <a:xfrm>
            <a:off x="2063751" y="2205039"/>
            <a:ext cx="39608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b="1">
                <a:solidFill>
                  <a:srgbClr val="002060"/>
                </a:solidFill>
              </a:rPr>
              <a:t>斜坡</a:t>
            </a:r>
            <a:r>
              <a:rPr lang="zh-TW" altLang="en-US" b="1">
                <a:solidFill>
                  <a:srgbClr val="002060"/>
                </a:solidFill>
              </a:rPr>
              <a:t>函數</a:t>
            </a:r>
            <a:r>
              <a:rPr lang="en-US" altLang="zh-TW" b="1">
                <a:solidFill>
                  <a:srgbClr val="002060"/>
                </a:solidFill>
              </a:rPr>
              <a:t>(ramp function)</a:t>
            </a:r>
            <a:r>
              <a:rPr lang="en-US" altLang="zh-TW">
                <a:solidFill>
                  <a:srgbClr val="002060"/>
                </a:solidFill>
              </a:rPr>
              <a:t> </a:t>
            </a:r>
            <a:endParaRPr lang="en-US" altLang="zh-TW" b="1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將一個單位步進函數 作積分，得到連續時間</a:t>
            </a:r>
            <a:r>
              <a:rPr lang="zh-TW" altLang="zh-TW">
                <a:solidFill>
                  <a:schemeClr val="tx1"/>
                </a:solidFill>
              </a:rPr>
              <a:t>斜坡</a:t>
            </a:r>
            <a:r>
              <a:rPr lang="zh-TW" altLang="en-US">
                <a:solidFill>
                  <a:schemeClr val="tx2"/>
                </a:solidFill>
              </a:rPr>
              <a:t>函</a:t>
            </a:r>
            <a:r>
              <a:rPr lang="zh-TW" altLang="en-US"/>
              <a:t>數 </a:t>
            </a:r>
            <a:endParaRPr lang="en-US" altLang="zh-TW"/>
          </a:p>
        </p:txBody>
      </p:sp>
      <p:sp>
        <p:nvSpPr>
          <p:cNvPr id="50187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78" name="Object 5"/>
          <p:cNvGraphicFramePr>
            <a:graphicFrameLocks noChangeAspect="1"/>
          </p:cNvGraphicFramePr>
          <p:nvPr/>
        </p:nvGraphicFramePr>
        <p:xfrm>
          <a:off x="2166939" y="3571875"/>
          <a:ext cx="38131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方程式" r:id="rId3" imgW="1879600" imgH="457200" progId="Equation.3">
                  <p:embed/>
                </p:oleObj>
              </mc:Choice>
              <mc:Fallback>
                <p:oleObj name="方程式" r:id="rId3" imgW="1879600" imgH="457200" progId="Equation.3">
                  <p:embed/>
                  <p:pic>
                    <p:nvPicPr>
                      <p:cNvPr id="501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3571875"/>
                        <a:ext cx="38131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79" name="Object 8"/>
          <p:cNvGraphicFramePr>
            <a:graphicFrameLocks noChangeAspect="1"/>
          </p:cNvGraphicFramePr>
          <p:nvPr/>
        </p:nvGraphicFramePr>
        <p:xfrm>
          <a:off x="2452689" y="4429126"/>
          <a:ext cx="1527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方程式" r:id="rId5" imgW="710891" imgH="203112" progId="Equation.3">
                  <p:embed/>
                </p:oleObj>
              </mc:Choice>
              <mc:Fallback>
                <p:oleObj name="方程式" r:id="rId5" imgW="710891" imgH="203112" progId="Equation.3">
                  <p:embed/>
                  <p:pic>
                    <p:nvPicPr>
                      <p:cNvPr id="501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4429126"/>
                        <a:ext cx="15271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9" name="Picture 12" descr="Fig-1-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997201"/>
            <a:ext cx="4038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0" name="Object 13"/>
          <p:cNvGraphicFramePr>
            <a:graphicFrameLocks noChangeAspect="1"/>
          </p:cNvGraphicFramePr>
          <p:nvPr/>
        </p:nvGraphicFramePr>
        <p:xfrm>
          <a:off x="2238375" y="5429250"/>
          <a:ext cx="25415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方程式" r:id="rId8" imgW="1219200" imgH="457200" progId="Equation.3">
                  <p:embed/>
                </p:oleObj>
              </mc:Choice>
              <mc:Fallback>
                <p:oleObj name="方程式" r:id="rId8" imgW="1219200" imgH="457200" progId="Equation.3">
                  <p:embed/>
                  <p:pic>
                    <p:nvPicPr>
                      <p:cNvPr id="5018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429250"/>
                        <a:ext cx="2541588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1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1" name="Object 16"/>
          <p:cNvGraphicFramePr>
            <a:graphicFrameLocks noChangeAspect="1"/>
          </p:cNvGraphicFramePr>
          <p:nvPr/>
        </p:nvGraphicFramePr>
        <p:xfrm>
          <a:off x="5738813" y="5572125"/>
          <a:ext cx="18399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方程式" r:id="rId10" imgW="837836" imgH="393529" progId="Equation.3">
                  <p:embed/>
                </p:oleObj>
              </mc:Choice>
              <mc:Fallback>
                <p:oleObj name="方程式" r:id="rId10" imgW="837836" imgH="393529" progId="Equation.3">
                  <p:embed/>
                  <p:pic>
                    <p:nvPicPr>
                      <p:cNvPr id="5018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5572125"/>
                        <a:ext cx="1839912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2" name="文字方塊 17"/>
          <p:cNvSpPr txBox="1">
            <a:spLocks noChangeArrowheads="1"/>
          </p:cNvSpPr>
          <p:nvPr/>
        </p:nvSpPr>
        <p:spPr bwMode="auto">
          <a:xfrm>
            <a:off x="2095501" y="5000625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對單位斜坡函數作微分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53BEB-629D-48B6-98BD-BE8F0C931AB1}" type="slidenum">
              <a:rPr lang="zh-TW" altLang="en-US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1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2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D553DDE-C0B7-4792-B079-F0BB4D8B22F9}" type="slidenum">
              <a:rPr lang="zh-TW" altLang="en-US" sz="1400"/>
              <a:pPr algn="r">
                <a:defRPr/>
              </a:pPr>
              <a:t>6</a:t>
            </a:fld>
            <a:endParaRPr lang="en-US" altLang="zh-TW" sz="1400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2166938" y="2071688"/>
            <a:ext cx="392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latin typeface="Tahoma" pitchFamily="34" charset="0"/>
              </a:rPr>
              <a:t>一維的時間訊號是</a:t>
            </a:r>
            <a:r>
              <a:rPr lang="zh-TW" altLang="en-US"/>
              <a:t>隨著時間改變的</a:t>
            </a:r>
            <a:r>
              <a:rPr lang="zh-TW" altLang="en-US" b="1">
                <a:solidFill>
                  <a:srgbClr val="002060"/>
                </a:solidFill>
              </a:rPr>
              <a:t>連續時間訊號</a:t>
            </a:r>
            <a:r>
              <a:rPr lang="en-US" altLang="zh-TW" b="1">
                <a:solidFill>
                  <a:srgbClr val="002060"/>
                </a:solidFill>
              </a:rPr>
              <a:t>(continuous-time signal) </a:t>
            </a:r>
            <a:endParaRPr lang="zh-TW" altLang="en-US" b="1">
              <a:solidFill>
                <a:srgbClr val="002060"/>
              </a:solidFill>
            </a:endParaRPr>
          </a:p>
        </p:txBody>
      </p:sp>
      <p:sp>
        <p:nvSpPr>
          <p:cNvPr id="205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1.3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訊號的表示</a:t>
            </a:r>
            <a:r>
              <a:rPr lang="zh-TW" altLang="en-US"/>
              <a:t> </a:t>
            </a:r>
          </a:p>
        </p:txBody>
      </p:sp>
      <p:pic>
        <p:nvPicPr>
          <p:cNvPr id="2058" name="Picture 7" descr="Fig-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>
            <a:fillRect/>
          </a:stretch>
        </p:blipFill>
        <p:spPr bwMode="auto">
          <a:xfrm>
            <a:off x="2095500" y="3571875"/>
            <a:ext cx="38862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2881313" y="5643564"/>
          <a:ext cx="576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方程式" r:id="rId4" imgW="291960" imgH="203040" progId="Equation.3">
                  <p:embed/>
                </p:oleObj>
              </mc:Choice>
              <mc:Fallback>
                <p:oleObj name="方程式" r:id="rId4" imgW="291960" imgH="203040" progId="Equation.3">
                  <p:embed/>
                  <p:pic>
                    <p:nvPicPr>
                      <p:cNvPr id="20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5643564"/>
                        <a:ext cx="5762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6238876" y="2000250"/>
            <a:ext cx="41767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原始的連續時間訊號經過取樣編碼，在每一取樣的時間點上，取得波形在該時間點上的振幅，以一個數值表示，就得到一串時間序列的數值，這就是</a:t>
            </a:r>
            <a:r>
              <a:rPr lang="zh-TW" altLang="en-US" b="1">
                <a:solidFill>
                  <a:srgbClr val="002060"/>
                </a:solidFill>
              </a:rPr>
              <a:t>離散時間訊號</a:t>
            </a:r>
            <a:r>
              <a:rPr lang="en-US" altLang="zh-TW" b="1">
                <a:solidFill>
                  <a:srgbClr val="002060"/>
                </a:solidFill>
              </a:rPr>
              <a:t>(discrete-time signal) </a:t>
            </a:r>
            <a:endParaRPr lang="zh-TW" altLang="en-US" b="1">
              <a:solidFill>
                <a:srgbClr val="002060"/>
              </a:solidFill>
            </a:endParaRP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7596188" y="6143625"/>
          <a:ext cx="16557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方程式" r:id="rId6" imgW="863225" imgH="228501" progId="Equation.3">
                  <p:embed/>
                </p:oleObj>
              </mc:Choice>
              <mc:Fallback>
                <p:oleObj name="方程式" r:id="rId6" imgW="863225" imgH="228501" progId="Equation.3">
                  <p:embed/>
                  <p:pic>
                    <p:nvPicPr>
                      <p:cNvPr id="205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6143625"/>
                        <a:ext cx="165576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12" descr="Fig-1-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8"/>
          <a:stretch>
            <a:fillRect/>
          </a:stretch>
        </p:blipFill>
        <p:spPr bwMode="auto">
          <a:xfrm>
            <a:off x="6381750" y="4000501"/>
            <a:ext cx="40005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D4224-4E05-4A3A-91D2-F0971DD7427E}" type="slidenum">
              <a:rPr lang="zh-TW" altLang="en-US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10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1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BF9A904-0287-4298-B471-199EE173BB96}" type="slidenum">
              <a:rPr lang="zh-TW" altLang="en-US" sz="1400"/>
              <a:pPr algn="r">
                <a:defRPr/>
              </a:pPr>
              <a:t>60</a:t>
            </a:fld>
            <a:endParaRPr lang="en-US" altLang="zh-TW" sz="1400"/>
          </a:p>
        </p:txBody>
      </p:sp>
      <p:sp>
        <p:nvSpPr>
          <p:cNvPr id="51208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2381251" y="2786064"/>
          <a:ext cx="20685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方程式" r:id="rId3" imgW="1016000" imgH="457200" progId="Equation.3">
                  <p:embed/>
                </p:oleObj>
              </mc:Choice>
              <mc:Fallback>
                <p:oleObj name="方程式" r:id="rId3" imgW="1016000" imgH="457200" progId="Equation.3">
                  <p:embed/>
                  <p:pic>
                    <p:nvPicPr>
                      <p:cNvPr id="512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2786064"/>
                        <a:ext cx="2068513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Text Box 6"/>
          <p:cNvSpPr txBox="1">
            <a:spLocks noChangeArrowheads="1"/>
          </p:cNvSpPr>
          <p:nvPr/>
        </p:nvSpPr>
        <p:spPr bwMode="auto">
          <a:xfrm>
            <a:off x="2063751" y="2205039"/>
            <a:ext cx="3960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離散時間</a:t>
            </a:r>
            <a:r>
              <a:rPr lang="zh-TW" altLang="zh-TW">
                <a:solidFill>
                  <a:schemeClr val="tx1"/>
                </a:solidFill>
              </a:rPr>
              <a:t>斜坡</a:t>
            </a:r>
            <a:r>
              <a:rPr lang="zh-TW" altLang="en-US"/>
              <a:t>函數 </a:t>
            </a:r>
            <a:endParaRPr lang="en-US" altLang="zh-TW"/>
          </a:p>
        </p:txBody>
      </p:sp>
      <p:sp>
        <p:nvSpPr>
          <p:cNvPr id="51210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3" name="Object 8"/>
          <p:cNvGraphicFramePr>
            <a:graphicFrameLocks noChangeAspect="1"/>
          </p:cNvGraphicFramePr>
          <p:nvPr/>
        </p:nvGraphicFramePr>
        <p:xfrm>
          <a:off x="2452689" y="4071939"/>
          <a:ext cx="15001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方程式" r:id="rId5" imgW="774364" imgH="203112" progId="Equation.3">
                  <p:embed/>
                </p:oleObj>
              </mc:Choice>
              <mc:Fallback>
                <p:oleObj name="方程式" r:id="rId5" imgW="774364" imgH="203112" progId="Equation.3">
                  <p:embed/>
                  <p:pic>
                    <p:nvPicPr>
                      <p:cNvPr id="5120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4071939"/>
                        <a:ext cx="1500187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11" name="Picture 11" descr="Fig-1-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2565401"/>
            <a:ext cx="5013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FDAFA-5248-424F-AD18-9DC5311C15E4}" type="slidenum">
              <a:rPr lang="zh-TW" altLang="en-US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17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8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18E6211-1B5B-4AEA-B573-89358696DC9B}" type="slidenum">
              <a:rPr lang="zh-TW" altLang="en-US" sz="1400"/>
              <a:pPr algn="r">
                <a:defRPr/>
              </a:pPr>
              <a:t>61</a:t>
            </a:fld>
            <a:endParaRPr lang="en-US" altLang="zh-TW" sz="1400"/>
          </a:p>
        </p:txBody>
      </p:sp>
      <p:sp>
        <p:nvSpPr>
          <p:cNvPr id="5223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1.7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系統的表示</a:t>
            </a:r>
            <a:r>
              <a:rPr lang="zh-TW" altLang="en-US"/>
              <a:t> </a:t>
            </a:r>
          </a:p>
        </p:txBody>
      </p:sp>
      <p:sp>
        <p:nvSpPr>
          <p:cNvPr id="52237" name="Rectangle 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6" name="Object 5"/>
          <p:cNvGraphicFramePr>
            <a:graphicFrameLocks noChangeAspect="1"/>
          </p:cNvGraphicFramePr>
          <p:nvPr/>
        </p:nvGraphicFramePr>
        <p:xfrm>
          <a:off x="2063751" y="2924175"/>
          <a:ext cx="1800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方程式" r:id="rId3" imgW="914003" imgH="215806" progId="Equation.3">
                  <p:embed/>
                </p:oleObj>
              </mc:Choice>
              <mc:Fallback>
                <p:oleObj name="方程式" r:id="rId3" imgW="914003" imgH="215806" progId="Equation.3">
                  <p:embed/>
                  <p:pic>
                    <p:nvPicPr>
                      <p:cNvPr id="522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924175"/>
                        <a:ext cx="18002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8" name="Rectangle 10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7" name="Object 9"/>
          <p:cNvGraphicFramePr>
            <a:graphicFrameLocks noChangeAspect="1"/>
          </p:cNvGraphicFramePr>
          <p:nvPr/>
        </p:nvGraphicFramePr>
        <p:xfrm>
          <a:off x="2135189" y="4365626"/>
          <a:ext cx="18002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方程式" r:id="rId5" imgW="939392" imgH="215806" progId="Equation.3">
                  <p:embed/>
                </p:oleObj>
              </mc:Choice>
              <mc:Fallback>
                <p:oleObj name="方程式" r:id="rId5" imgW="939392" imgH="215806" progId="Equation.3">
                  <p:embed/>
                  <p:pic>
                    <p:nvPicPr>
                      <p:cNvPr id="522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365626"/>
                        <a:ext cx="180022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9" name="Rectangle 12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8" name="Object 11"/>
          <p:cNvGraphicFramePr>
            <a:graphicFrameLocks noChangeAspect="1"/>
          </p:cNvGraphicFramePr>
          <p:nvPr/>
        </p:nvGraphicFramePr>
        <p:xfrm>
          <a:off x="1952625" y="5500689"/>
          <a:ext cx="33845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r:id="rId7" imgW="826904" imgH="184596" progId="Visio.Drawing.11">
                  <p:embed/>
                </p:oleObj>
              </mc:Choice>
              <mc:Fallback>
                <p:oleObj r:id="rId7" imgW="826904" imgH="184596" progId="Visio.Drawing.11">
                  <p:embed/>
                  <p:pic>
                    <p:nvPicPr>
                      <p:cNvPr id="522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5500689"/>
                        <a:ext cx="3384550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0" name="Rectangle 14"/>
          <p:cNvSpPr>
            <a:spLocks noChangeArrowheads="1"/>
          </p:cNvSpPr>
          <p:nvPr/>
        </p:nvSpPr>
        <p:spPr bwMode="auto">
          <a:xfrm>
            <a:off x="1524001" y="2957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9" name="Object 13"/>
          <p:cNvGraphicFramePr>
            <a:graphicFrameLocks noChangeAspect="1"/>
          </p:cNvGraphicFramePr>
          <p:nvPr/>
        </p:nvGraphicFramePr>
        <p:xfrm>
          <a:off x="6240464" y="2420939"/>
          <a:ext cx="39338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r:id="rId9" imgW="1362994" imgH="191821" progId="Visio.Drawing.11">
                  <p:embed/>
                </p:oleObj>
              </mc:Choice>
              <mc:Fallback>
                <p:oleObj r:id="rId9" imgW="1362994" imgH="191821" progId="Visio.Drawing.11">
                  <p:embed/>
                  <p:pic>
                    <p:nvPicPr>
                      <p:cNvPr id="522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2420939"/>
                        <a:ext cx="39338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1" name="Rectangle 16"/>
          <p:cNvSpPr>
            <a:spLocks noChangeArrowheads="1"/>
          </p:cNvSpPr>
          <p:nvPr/>
        </p:nvSpPr>
        <p:spPr bwMode="auto">
          <a:xfrm>
            <a:off x="1524001" y="27050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30" name="Object 15"/>
          <p:cNvGraphicFramePr>
            <a:graphicFrameLocks noChangeAspect="1"/>
          </p:cNvGraphicFramePr>
          <p:nvPr/>
        </p:nvGraphicFramePr>
        <p:xfrm>
          <a:off x="6383339" y="3429000"/>
          <a:ext cx="37052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r:id="rId11" imgW="1310999" imgH="376778" progId="Visio.Drawing.11">
                  <p:embed/>
                </p:oleObj>
              </mc:Choice>
              <mc:Fallback>
                <p:oleObj r:id="rId11" imgW="1310999" imgH="376778" progId="Visio.Drawing.11">
                  <p:embed/>
                  <p:pic>
                    <p:nvPicPr>
                      <p:cNvPr id="5223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3429000"/>
                        <a:ext cx="3705225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1524001" y="26479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31" name="Object 17"/>
          <p:cNvGraphicFramePr>
            <a:graphicFrameLocks noChangeAspect="1"/>
          </p:cNvGraphicFramePr>
          <p:nvPr/>
        </p:nvGraphicFramePr>
        <p:xfrm>
          <a:off x="6240464" y="4941888"/>
          <a:ext cx="42195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r:id="rId13" imgW="1495313" imgH="409290" progId="Visio.Drawing.11">
                  <p:embed/>
                </p:oleObj>
              </mc:Choice>
              <mc:Fallback>
                <p:oleObj r:id="rId13" imgW="1495313" imgH="409290" progId="Visio.Drawing.11">
                  <p:embed/>
                  <p:pic>
                    <p:nvPicPr>
                      <p:cNvPr id="5223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4941888"/>
                        <a:ext cx="4219575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3" name="Text Box 20"/>
          <p:cNvSpPr txBox="1">
            <a:spLocks noChangeArrowheads="1"/>
          </p:cNvSpPr>
          <p:nvPr/>
        </p:nvSpPr>
        <p:spPr bwMode="auto">
          <a:xfrm>
            <a:off x="1919288" y="2133601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連續時間系統</a:t>
            </a:r>
            <a:r>
              <a:rPr lang="en-US" altLang="zh-TW" b="1"/>
              <a:t>(continuous-time system) </a:t>
            </a:r>
            <a:endParaRPr lang="zh-TW" altLang="en-US" b="1"/>
          </a:p>
        </p:txBody>
      </p:sp>
      <p:sp>
        <p:nvSpPr>
          <p:cNvPr id="52244" name="Text Box 21"/>
          <p:cNvSpPr txBox="1">
            <a:spLocks noChangeArrowheads="1"/>
          </p:cNvSpPr>
          <p:nvPr/>
        </p:nvSpPr>
        <p:spPr bwMode="auto">
          <a:xfrm>
            <a:off x="1919289" y="3644901"/>
            <a:ext cx="3527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離散時間系統</a:t>
            </a:r>
            <a:r>
              <a:rPr lang="en-US" altLang="zh-TW" b="1"/>
              <a:t>(discrete-time system) </a:t>
            </a:r>
            <a:endParaRPr lang="zh-TW" altLang="en-US" b="1"/>
          </a:p>
        </p:txBody>
      </p:sp>
      <p:sp>
        <p:nvSpPr>
          <p:cNvPr id="52245" name="文字方塊 20"/>
          <p:cNvSpPr txBox="1">
            <a:spLocks noChangeArrowheads="1"/>
          </p:cNvSpPr>
          <p:nvPr/>
        </p:nvSpPr>
        <p:spPr bwMode="auto">
          <a:xfrm>
            <a:off x="2095501" y="5072063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方塊圖表示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87530-DABF-4DD4-ADDC-389999348A05}" type="slidenum">
              <a:rPr lang="zh-TW" altLang="en-US" smtClean="0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53259" name="文字方塊 3"/>
          <p:cNvSpPr txBox="1">
            <a:spLocks noChangeArrowheads="1"/>
          </p:cNvSpPr>
          <p:nvPr/>
        </p:nvSpPr>
        <p:spPr bwMode="auto">
          <a:xfrm>
            <a:off x="1847851" y="2060575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1.31  </a:t>
            </a:r>
            <a:r>
              <a:rPr lang="zh-TW" altLang="zh-TW"/>
              <a:t>將一個電路表示成若干小系統的組合</a:t>
            </a:r>
            <a:endParaRPr lang="zh-TW" altLang="en-US"/>
          </a:p>
        </p:txBody>
      </p:sp>
      <p:sp>
        <p:nvSpPr>
          <p:cNvPr id="5326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0" name="Object 1"/>
          <p:cNvGraphicFramePr>
            <a:graphicFrameLocks noChangeAspect="1"/>
          </p:cNvGraphicFramePr>
          <p:nvPr/>
        </p:nvGraphicFramePr>
        <p:xfrm>
          <a:off x="1847851" y="2420939"/>
          <a:ext cx="4354513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r:id="rId3" imgW="1464474" imgH="897692" progId="Visio.Drawing.11">
                  <p:embed/>
                </p:oleObj>
              </mc:Choice>
              <mc:Fallback>
                <p:oleObj r:id="rId3" imgW="1464474" imgH="897692" progId="Visio.Drawing.11">
                  <p:embed/>
                  <p:pic>
                    <p:nvPicPr>
                      <p:cNvPr id="532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2420939"/>
                        <a:ext cx="4354513" cy="266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959601" y="2781300"/>
          <a:ext cx="24304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方程式" r:id="rId5" imgW="1168400" imgH="228600" progId="Equation.3">
                  <p:embed/>
                </p:oleObj>
              </mc:Choice>
              <mc:Fallback>
                <p:oleObj name="方程式" r:id="rId5" imgW="1168400" imgH="228600" progId="Equation.3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2781300"/>
                        <a:ext cx="24304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2" name="Object 5"/>
          <p:cNvGraphicFramePr>
            <a:graphicFrameLocks noChangeAspect="1"/>
          </p:cNvGraphicFramePr>
          <p:nvPr/>
        </p:nvGraphicFramePr>
        <p:xfrm>
          <a:off x="6959601" y="3357563"/>
          <a:ext cx="27479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方程式" r:id="rId7" imgW="1320800" imgH="228600" progId="Equation.3">
                  <p:embed/>
                </p:oleObj>
              </mc:Choice>
              <mc:Fallback>
                <p:oleObj name="方程式" r:id="rId7" imgW="1320800" imgH="228600" progId="Equation.3">
                  <p:embed/>
                  <p:pic>
                    <p:nvPicPr>
                      <p:cNvPr id="532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3357563"/>
                        <a:ext cx="27479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3" name="Object 7"/>
          <p:cNvGraphicFramePr>
            <a:graphicFrameLocks noChangeAspect="1"/>
          </p:cNvGraphicFramePr>
          <p:nvPr/>
        </p:nvGraphicFramePr>
        <p:xfrm>
          <a:off x="6959600" y="3860801"/>
          <a:ext cx="29527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方程式" r:id="rId9" imgW="1345616" imgH="393529" progId="Equation.3">
                  <p:embed/>
                </p:oleObj>
              </mc:Choice>
              <mc:Fallback>
                <p:oleObj name="方程式" r:id="rId9" imgW="1345616" imgH="393529" progId="Equation.3">
                  <p:embed/>
                  <p:pic>
                    <p:nvPicPr>
                      <p:cNvPr id="5325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860801"/>
                        <a:ext cx="29527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4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4" name="Object 9"/>
          <p:cNvGraphicFramePr>
            <a:graphicFrameLocks noChangeAspect="1"/>
          </p:cNvGraphicFramePr>
          <p:nvPr/>
        </p:nvGraphicFramePr>
        <p:xfrm>
          <a:off x="2063751" y="4941888"/>
          <a:ext cx="67992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方程式" r:id="rId11" imgW="3263900" imgH="228600" progId="Equation.3">
                  <p:embed/>
                </p:oleObj>
              </mc:Choice>
              <mc:Fallback>
                <p:oleObj name="方程式" r:id="rId11" imgW="3263900" imgH="228600" progId="Equation.3">
                  <p:embed/>
                  <p:pic>
                    <p:nvPicPr>
                      <p:cNvPr id="5325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941888"/>
                        <a:ext cx="67992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5" name="Object 11"/>
          <p:cNvGraphicFramePr>
            <a:graphicFrameLocks noChangeAspect="1"/>
          </p:cNvGraphicFramePr>
          <p:nvPr/>
        </p:nvGraphicFramePr>
        <p:xfrm>
          <a:off x="2095501" y="5643564"/>
          <a:ext cx="36750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方程式" r:id="rId13" imgW="1930400" imgH="393700" progId="Equation.3">
                  <p:embed/>
                </p:oleObj>
              </mc:Choice>
              <mc:Fallback>
                <p:oleObj name="方程式" r:id="rId13" imgW="1930400" imgH="393700" progId="Equation.3">
                  <p:embed/>
                  <p:pic>
                    <p:nvPicPr>
                      <p:cNvPr id="532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5643564"/>
                        <a:ext cx="3675063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6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6" name="Object 13"/>
          <p:cNvGraphicFramePr>
            <a:graphicFrameLocks noChangeAspect="1"/>
          </p:cNvGraphicFramePr>
          <p:nvPr/>
        </p:nvGraphicFramePr>
        <p:xfrm>
          <a:off x="6453189" y="5572126"/>
          <a:ext cx="39020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方程式" r:id="rId15" imgW="1816100" imgH="431800" progId="Equation.3">
                  <p:embed/>
                </p:oleObj>
              </mc:Choice>
              <mc:Fallback>
                <p:oleObj name="方程式" r:id="rId15" imgW="1816100" imgH="431800" progId="Equation.3">
                  <p:embed/>
                  <p:pic>
                    <p:nvPicPr>
                      <p:cNvPr id="5325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9" y="5572126"/>
                        <a:ext cx="39020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96E87391-CEA4-46AA-9FF3-418A05E3D0B2}"/>
                  </a:ext>
                </a:extLst>
              </p14:cNvPr>
              <p14:cNvContentPartPr/>
              <p14:nvPr/>
            </p14:nvContentPartPr>
            <p14:xfrm>
              <a:off x="1225440" y="3708360"/>
              <a:ext cx="8871480" cy="253404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96E87391-CEA4-46AA-9FF3-418A05E3D0B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6080" y="3699000"/>
                <a:ext cx="8890200" cy="255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841E5-CB70-43DF-BAE4-3EEEDF20E488}" type="slidenum">
              <a:rPr lang="zh-TW" altLang="en-US" smtClean="0"/>
              <a:pPr>
                <a:defRPr/>
              </a:pPr>
              <a:t>63</a:t>
            </a:fld>
            <a:endParaRPr lang="en-US" altLang="zh-TW"/>
          </a:p>
        </p:txBody>
      </p:sp>
      <p:graphicFrame>
        <p:nvGraphicFramePr>
          <p:cNvPr id="54274" name="Object 1"/>
          <p:cNvGraphicFramePr>
            <a:graphicFrameLocks noChangeAspect="1"/>
          </p:cNvGraphicFramePr>
          <p:nvPr/>
        </p:nvGraphicFramePr>
        <p:xfrm>
          <a:off x="2595563" y="2143126"/>
          <a:ext cx="5834062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方程式" r:id="rId3" imgW="2997000" imgH="863280" progId="Equation.3">
                  <p:embed/>
                </p:oleObj>
              </mc:Choice>
              <mc:Fallback>
                <p:oleObj name="方程式" r:id="rId3" imgW="2997000" imgH="863280" progId="Equation.3">
                  <p:embed/>
                  <p:pic>
                    <p:nvPicPr>
                      <p:cNvPr id="5427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2143126"/>
                        <a:ext cx="5834062" cy="166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524125" y="4214814"/>
          <a:ext cx="4248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方程式" r:id="rId5" imgW="2235200" imgH="444500" progId="Equation.3">
                  <p:embed/>
                </p:oleObj>
              </mc:Choice>
              <mc:Fallback>
                <p:oleObj name="方程式" r:id="rId5" imgW="2235200" imgH="444500" progId="Equation.3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4214814"/>
                        <a:ext cx="42481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00744619-8C7E-4FEB-8ADD-9B7D8C060CB5}"/>
                  </a:ext>
                </a:extLst>
              </p14:cNvPr>
              <p14:cNvContentPartPr/>
              <p14:nvPr/>
            </p14:nvContentPartPr>
            <p14:xfrm>
              <a:off x="2546280" y="4832280"/>
              <a:ext cx="3810600" cy="101880"/>
            </p14:xfrm>
          </p:contentPart>
        </mc:Choice>
        <mc:Fallback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00744619-8C7E-4FEB-8ADD-9B7D8C060C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6920" y="4822920"/>
                <a:ext cx="3829320" cy="12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002EF-0384-4D4E-8C14-D6F652053062}" type="slidenum">
              <a:rPr lang="zh-TW" altLang="en-US" smtClean="0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5530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8" name="Object 3"/>
          <p:cNvGraphicFramePr>
            <a:graphicFrameLocks noChangeAspect="1"/>
          </p:cNvGraphicFramePr>
          <p:nvPr/>
        </p:nvGraphicFramePr>
        <p:xfrm>
          <a:off x="3810000" y="2286001"/>
          <a:ext cx="4248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方程式" r:id="rId3" imgW="2235200" imgH="444500" progId="Equation.3">
                  <p:embed/>
                </p:oleObj>
              </mc:Choice>
              <mc:Fallback>
                <p:oleObj name="方程式" r:id="rId3" imgW="2235200" imgH="444500" progId="Equation.3">
                  <p:embed/>
                  <p:pic>
                    <p:nvPicPr>
                      <p:cNvPr id="552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1"/>
                        <a:ext cx="42481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9" name="Object 5"/>
          <p:cNvGraphicFramePr>
            <a:graphicFrameLocks noChangeAspect="1"/>
          </p:cNvGraphicFramePr>
          <p:nvPr/>
        </p:nvGraphicFramePr>
        <p:xfrm>
          <a:off x="2309814" y="3500439"/>
          <a:ext cx="74898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r:id="rId5" imgW="1395625" imgH="455529" progId="Visio.Drawing.11">
                  <p:embed/>
                </p:oleObj>
              </mc:Choice>
              <mc:Fallback>
                <p:oleObj r:id="rId5" imgW="1395625" imgH="455529" progId="Visio.Drawing.11">
                  <p:embed/>
                  <p:pic>
                    <p:nvPicPr>
                      <p:cNvPr id="552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3500439"/>
                        <a:ext cx="7489825" cy="244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0AD85-7A57-492D-B3D9-35B0A040C655}" type="slidenum">
              <a:rPr lang="zh-TW" altLang="en-US"/>
              <a:pPr>
                <a:defRPr/>
              </a:pPr>
              <a:t>65</a:t>
            </a:fld>
            <a:endParaRPr lang="en-US" altLang="zh-TW"/>
          </a:p>
        </p:txBody>
      </p:sp>
      <p:sp>
        <p:nvSpPr>
          <p:cNvPr id="19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0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5E0EC38-7086-4332-9F7A-7B4CEBE967F7}" type="slidenum">
              <a:rPr lang="zh-TW" altLang="en-US" sz="1400"/>
              <a:pPr algn="r">
                <a:defRPr/>
              </a:pPr>
              <a:t>65</a:t>
            </a:fld>
            <a:endParaRPr lang="en-US" altLang="zh-TW" sz="1400"/>
          </a:p>
        </p:txBody>
      </p:sp>
      <p:sp>
        <p:nvSpPr>
          <p:cNvPr id="5632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1.8 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基本的系統特性</a:t>
            </a:r>
            <a:r>
              <a:rPr lang="zh-TW" altLang="en-US"/>
              <a:t> </a:t>
            </a:r>
          </a:p>
        </p:txBody>
      </p:sp>
      <p:sp>
        <p:nvSpPr>
          <p:cNvPr id="56329" name="Text Box 5"/>
          <p:cNvSpPr txBox="1">
            <a:spLocks noChangeArrowheads="1"/>
          </p:cNvSpPr>
          <p:nvPr/>
        </p:nvSpPr>
        <p:spPr bwMode="auto">
          <a:xfrm>
            <a:off x="1992314" y="2133600"/>
            <a:ext cx="41036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無記憶性系統</a:t>
            </a:r>
            <a:r>
              <a:rPr lang="en-US" altLang="zh-TW" b="1"/>
              <a:t>(memoryless system)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--</a:t>
            </a:r>
            <a:r>
              <a:rPr lang="zh-TW" altLang="en-US"/>
              <a:t>任何一個時間點的輸出訊號，只跟該時間點的輸入訊號相關，不會跟該時間點之前或之後的輸入訊號有關。 </a:t>
            </a:r>
            <a:endParaRPr lang="en-US" altLang="zh-TW"/>
          </a:p>
        </p:txBody>
      </p:sp>
      <p:sp>
        <p:nvSpPr>
          <p:cNvPr id="56330" name="Rectangle 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2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2" name="Object 12"/>
          <p:cNvGraphicFramePr>
            <a:graphicFrameLocks noChangeAspect="1"/>
          </p:cNvGraphicFramePr>
          <p:nvPr/>
        </p:nvGraphicFramePr>
        <p:xfrm>
          <a:off x="2738438" y="4643438"/>
          <a:ext cx="1441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方程式" r:id="rId3" imgW="736600" imgH="203200" progId="Equation.3">
                  <p:embed/>
                </p:oleObj>
              </mc:Choice>
              <mc:Fallback>
                <p:oleObj name="方程式" r:id="rId3" imgW="736600" imgH="203200" progId="Equation.3">
                  <p:embed/>
                  <p:pic>
                    <p:nvPicPr>
                      <p:cNvPr id="563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643438"/>
                        <a:ext cx="14414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2166939" y="4143375"/>
            <a:ext cx="388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1.32  </a:t>
            </a:r>
            <a:r>
              <a:rPr lang="zh-TW" altLang="en-US"/>
              <a:t>電阻的無記憶性特性 </a:t>
            </a:r>
            <a:endParaRPr lang="en-US" altLang="zh-TW">
              <a:latin typeface="Tahoma" pitchFamily="34" charset="0"/>
            </a:endParaRPr>
          </a:p>
        </p:txBody>
      </p:sp>
      <p:graphicFrame>
        <p:nvGraphicFramePr>
          <p:cNvPr id="56323" name="Object 15"/>
          <p:cNvGraphicFramePr>
            <a:graphicFrameLocks noChangeAspect="1"/>
          </p:cNvGraphicFramePr>
          <p:nvPr/>
        </p:nvGraphicFramePr>
        <p:xfrm>
          <a:off x="6953251" y="4000501"/>
          <a:ext cx="22320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方程式" r:id="rId5" imgW="1218671" imgH="393529" progId="Equation.3">
                  <p:embed/>
                </p:oleObj>
              </mc:Choice>
              <mc:Fallback>
                <p:oleObj name="方程式" r:id="rId5" imgW="1218671" imgH="393529" progId="Equation.3">
                  <p:embed/>
                  <p:pic>
                    <p:nvPicPr>
                      <p:cNvPr id="563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1" y="4000501"/>
                        <a:ext cx="2232025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4" name="Text Box 17"/>
          <p:cNvSpPr txBox="1">
            <a:spLocks noChangeArrowheads="1"/>
          </p:cNvSpPr>
          <p:nvPr/>
        </p:nvSpPr>
        <p:spPr bwMode="auto">
          <a:xfrm>
            <a:off x="6738938" y="3429001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1.33  </a:t>
            </a:r>
            <a:r>
              <a:rPr lang="zh-TW" altLang="en-US"/>
              <a:t>電容的記憶性特性 </a:t>
            </a:r>
            <a:endParaRPr lang="en-US" altLang="zh-TW"/>
          </a:p>
        </p:txBody>
      </p:sp>
      <p:sp>
        <p:nvSpPr>
          <p:cNvPr id="56335" name="文字方塊 14"/>
          <p:cNvSpPr txBox="1">
            <a:spLocks noChangeArrowheads="1"/>
          </p:cNvSpPr>
          <p:nvPr/>
        </p:nvSpPr>
        <p:spPr bwMode="auto">
          <a:xfrm>
            <a:off x="6738938" y="2571751"/>
            <a:ext cx="3643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輸出訊號</a:t>
            </a:r>
            <a:r>
              <a:rPr lang="en-US" altLang="zh-TW" i="1"/>
              <a:t>v</a:t>
            </a:r>
            <a:r>
              <a:rPr lang="en-US" altLang="zh-TW"/>
              <a:t>(</a:t>
            </a:r>
            <a:r>
              <a:rPr lang="en-US" altLang="zh-TW" i="1"/>
              <a:t>t</a:t>
            </a:r>
            <a:r>
              <a:rPr lang="en-US" altLang="zh-TW"/>
              <a:t>)</a:t>
            </a:r>
            <a:r>
              <a:rPr lang="zh-TW" altLang="en-US"/>
              <a:t>與</a:t>
            </a:r>
            <a:r>
              <a:rPr lang="en-US" altLang="zh-TW" i="1"/>
              <a:t>t</a:t>
            </a:r>
            <a:r>
              <a:rPr lang="zh-TW" altLang="en-US"/>
              <a:t>時間以前的輸入訊號</a:t>
            </a:r>
            <a:r>
              <a:rPr lang="en-US" altLang="zh-TW" i="1"/>
              <a:t>i</a:t>
            </a:r>
            <a:r>
              <a:rPr lang="en-US" altLang="zh-TW"/>
              <a:t>(</a:t>
            </a:r>
            <a:r>
              <a:rPr lang="en-US" altLang="zh-TW" i="1"/>
              <a:t>t</a:t>
            </a:r>
            <a:r>
              <a:rPr lang="en-US" altLang="zh-TW"/>
              <a:t>)</a:t>
            </a:r>
            <a:r>
              <a:rPr lang="zh-TW" altLang="en-US"/>
              <a:t>有關</a:t>
            </a:r>
          </a:p>
        </p:txBody>
      </p:sp>
      <p:sp>
        <p:nvSpPr>
          <p:cNvPr id="56336" name="文字方塊 15"/>
          <p:cNvSpPr txBox="1">
            <a:spLocks noChangeArrowheads="1"/>
          </p:cNvSpPr>
          <p:nvPr/>
        </p:nvSpPr>
        <p:spPr bwMode="auto">
          <a:xfrm>
            <a:off x="6667501" y="2143125"/>
            <a:ext cx="364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記憶性系統</a:t>
            </a:r>
            <a:endParaRPr lang="zh-TW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66FD0-A2EE-4819-A651-AECA45986FD8}" type="slidenum">
              <a:rPr lang="zh-TW" altLang="en-US"/>
              <a:pPr>
                <a:defRPr/>
              </a:pPr>
              <a:t>66</a:t>
            </a:fld>
            <a:endParaRPr lang="en-US" altLang="zh-TW"/>
          </a:p>
        </p:txBody>
      </p:sp>
      <p:sp>
        <p:nvSpPr>
          <p:cNvPr id="23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4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BADB76F-9151-4BAC-A593-59DC9D7F64DB}" type="slidenum">
              <a:rPr lang="zh-TW" altLang="en-US" sz="1400"/>
              <a:pPr algn="r">
                <a:defRPr/>
              </a:pPr>
              <a:t>66</a:t>
            </a:fld>
            <a:endParaRPr lang="en-US" altLang="zh-TW" sz="1400"/>
          </a:p>
        </p:txBody>
      </p:sp>
      <p:sp>
        <p:nvSpPr>
          <p:cNvPr id="57357" name="Text Box 4"/>
          <p:cNvSpPr txBox="1">
            <a:spLocks noChangeArrowheads="1"/>
          </p:cNvSpPr>
          <p:nvPr/>
        </p:nvSpPr>
        <p:spPr bwMode="auto">
          <a:xfrm>
            <a:off x="1992313" y="2133601"/>
            <a:ext cx="33893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可逆性與逆向系統</a:t>
            </a:r>
            <a:r>
              <a:rPr lang="zh-TW" altLang="en-US">
                <a:solidFill>
                  <a:srgbClr val="002060"/>
                </a:solidFill>
              </a:rPr>
              <a:t> </a:t>
            </a:r>
            <a:endParaRPr lang="en-US" altLang="zh-TW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一個系統給予不同的輸入訊號，它一定會有不同的輸出訊號，這個系統就具有可逆性</a:t>
            </a:r>
            <a:r>
              <a:rPr lang="en-US" altLang="zh-TW"/>
              <a:t>(invertibility)</a:t>
            </a:r>
            <a:r>
              <a:rPr lang="zh-TW" altLang="en-US"/>
              <a:t>。也就是說，從輸出訊號</a:t>
            </a:r>
            <a:r>
              <a:rPr lang="en-US" altLang="zh-TW" i="1"/>
              <a:t>y</a:t>
            </a:r>
            <a:r>
              <a:rPr lang="en-US" altLang="zh-TW"/>
              <a:t>(</a:t>
            </a:r>
            <a:r>
              <a:rPr lang="en-US" altLang="zh-TW" i="1"/>
              <a:t>t</a:t>
            </a:r>
            <a:r>
              <a:rPr lang="en-US" altLang="zh-TW"/>
              <a:t>)</a:t>
            </a:r>
            <a:r>
              <a:rPr lang="zh-TW" altLang="en-US"/>
              <a:t>就可以知道其輸入訊號</a:t>
            </a:r>
            <a:r>
              <a:rPr lang="en-US" altLang="zh-TW" i="1"/>
              <a:t>x</a:t>
            </a:r>
            <a:r>
              <a:rPr lang="en-US" altLang="zh-TW"/>
              <a:t>(</a:t>
            </a:r>
            <a:r>
              <a:rPr lang="en-US" altLang="zh-TW" i="1"/>
              <a:t>t</a:t>
            </a:r>
            <a:r>
              <a:rPr lang="en-US" altLang="zh-TW"/>
              <a:t>)</a:t>
            </a:r>
            <a:r>
              <a:rPr lang="zh-TW" altLang="en-US"/>
              <a:t>。</a:t>
            </a:r>
            <a:endParaRPr lang="zh-TW" altLang="en-US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如果是一個可逆性系統，我們就可以找到它的逆向系統</a:t>
            </a:r>
            <a:r>
              <a:rPr lang="en-US" altLang="zh-TW"/>
              <a:t>(inverse system) </a:t>
            </a:r>
          </a:p>
        </p:txBody>
      </p:sp>
      <p:sp>
        <p:nvSpPr>
          <p:cNvPr id="57358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6" name="Object 5"/>
          <p:cNvGraphicFramePr>
            <a:graphicFrameLocks noChangeAspect="1"/>
          </p:cNvGraphicFramePr>
          <p:nvPr/>
        </p:nvGraphicFramePr>
        <p:xfrm>
          <a:off x="7953375" y="2071689"/>
          <a:ext cx="2298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Equation" r:id="rId3" imgW="1041120" imgH="228600" progId="Equation.3">
                  <p:embed/>
                </p:oleObj>
              </mc:Choice>
              <mc:Fallback>
                <p:oleObj name="Equation" r:id="rId3" imgW="1041120" imgH="228600" progId="Equation.3">
                  <p:embed/>
                  <p:pic>
                    <p:nvPicPr>
                      <p:cNvPr id="573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2071689"/>
                        <a:ext cx="22987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Rectangle 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7" name="Object 8"/>
          <p:cNvGraphicFramePr>
            <a:graphicFrameLocks noChangeAspect="1"/>
          </p:cNvGraphicFramePr>
          <p:nvPr/>
        </p:nvGraphicFramePr>
        <p:xfrm>
          <a:off x="8024813" y="2714626"/>
          <a:ext cx="24193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方程式" r:id="rId5" imgW="1091726" imgH="228501" progId="Equation.3">
                  <p:embed/>
                </p:oleObj>
              </mc:Choice>
              <mc:Fallback>
                <p:oleObj name="方程式" r:id="rId5" imgW="1091726" imgH="228501" progId="Equation.3">
                  <p:embed/>
                  <p:pic>
                    <p:nvPicPr>
                      <p:cNvPr id="573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2714626"/>
                        <a:ext cx="24193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0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61" name="Text Box 13"/>
          <p:cNvSpPr txBox="1">
            <a:spLocks noChangeArrowheads="1"/>
          </p:cNvSpPr>
          <p:nvPr/>
        </p:nvSpPr>
        <p:spPr bwMode="auto">
          <a:xfrm>
            <a:off x="6238876" y="3643313"/>
            <a:ext cx="371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1.34  </a:t>
            </a:r>
            <a:r>
              <a:rPr lang="zh-TW" altLang="en-US"/>
              <a:t>延遲器的逆向系統 </a:t>
            </a:r>
            <a:endParaRPr lang="en-US" altLang="zh-TW"/>
          </a:p>
        </p:txBody>
      </p:sp>
      <p:sp>
        <p:nvSpPr>
          <p:cNvPr id="57362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63" name="Text Box 16"/>
          <p:cNvSpPr txBox="1">
            <a:spLocks noChangeArrowheads="1"/>
          </p:cNvSpPr>
          <p:nvPr/>
        </p:nvSpPr>
        <p:spPr bwMode="auto">
          <a:xfrm>
            <a:off x="6453189" y="5357814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1.35  </a:t>
            </a:r>
            <a:r>
              <a:rPr lang="zh-TW" altLang="en-US"/>
              <a:t>不可逆系統 </a:t>
            </a:r>
            <a:endParaRPr lang="en-US" altLang="zh-TW"/>
          </a:p>
        </p:txBody>
      </p:sp>
      <p:sp>
        <p:nvSpPr>
          <p:cNvPr id="57364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8" name="Object 17"/>
          <p:cNvGraphicFramePr>
            <a:graphicFrameLocks noChangeAspect="1"/>
          </p:cNvGraphicFramePr>
          <p:nvPr/>
        </p:nvGraphicFramePr>
        <p:xfrm>
          <a:off x="6953250" y="4143375"/>
          <a:ext cx="19510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方程式" r:id="rId7" imgW="901309" imgH="203112" progId="Equation.3">
                  <p:embed/>
                </p:oleObj>
              </mc:Choice>
              <mc:Fallback>
                <p:oleObj name="方程式" r:id="rId7" imgW="901309" imgH="203112" progId="Equation.3">
                  <p:embed/>
                  <p:pic>
                    <p:nvPicPr>
                      <p:cNvPr id="5734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4143375"/>
                        <a:ext cx="19510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5" name="Rectangle 2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9" name="Object 19"/>
          <p:cNvGraphicFramePr>
            <a:graphicFrameLocks noChangeAspect="1"/>
          </p:cNvGraphicFramePr>
          <p:nvPr/>
        </p:nvGraphicFramePr>
        <p:xfrm>
          <a:off x="7024689" y="4714875"/>
          <a:ext cx="1965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name="方程式" r:id="rId9" imgW="914400" imgH="203040" progId="Equation.3">
                  <p:embed/>
                </p:oleObj>
              </mc:Choice>
              <mc:Fallback>
                <p:oleObj name="方程式" r:id="rId9" imgW="914400" imgH="203040" progId="Equation.3">
                  <p:embed/>
                  <p:pic>
                    <p:nvPicPr>
                      <p:cNvPr id="5734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9" y="4714875"/>
                        <a:ext cx="19653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50" name="Object 21"/>
          <p:cNvGraphicFramePr>
            <a:graphicFrameLocks noChangeAspect="1"/>
          </p:cNvGraphicFramePr>
          <p:nvPr/>
        </p:nvGraphicFramePr>
        <p:xfrm>
          <a:off x="6881814" y="5786439"/>
          <a:ext cx="16970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方程式" r:id="rId11" imgW="774364" imgH="228501" progId="Equation.3">
                  <p:embed/>
                </p:oleObj>
              </mc:Choice>
              <mc:Fallback>
                <p:oleObj name="方程式" r:id="rId11" imgW="774364" imgH="228501" progId="Equation.3">
                  <p:embed/>
                  <p:pic>
                    <p:nvPicPr>
                      <p:cNvPr id="5735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4" y="5786439"/>
                        <a:ext cx="16970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7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5453064" y="2143126"/>
          <a:ext cx="19081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方程式" r:id="rId13" imgW="914003" imgH="215806" progId="Equation.3">
                  <p:embed/>
                </p:oleObj>
              </mc:Choice>
              <mc:Fallback>
                <p:oleObj name="方程式" r:id="rId13" imgW="914003" imgH="215806" progId="Equation.3">
                  <p:embed/>
                  <p:pic>
                    <p:nvPicPr>
                      <p:cNvPr id="57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4" y="2143126"/>
                        <a:ext cx="19081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52" name="Object 23"/>
          <p:cNvGraphicFramePr>
            <a:graphicFrameLocks noChangeAspect="1"/>
          </p:cNvGraphicFramePr>
          <p:nvPr/>
        </p:nvGraphicFramePr>
        <p:xfrm>
          <a:off x="5524500" y="2714626"/>
          <a:ext cx="20002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方程式" r:id="rId15" imgW="952087" imgH="215806" progId="Equation.3">
                  <p:embed/>
                </p:oleObj>
              </mc:Choice>
              <mc:Fallback>
                <p:oleObj name="方程式" r:id="rId15" imgW="952087" imgH="215806" progId="Equation.3">
                  <p:embed/>
                  <p:pic>
                    <p:nvPicPr>
                      <p:cNvPr id="5735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714626"/>
                        <a:ext cx="20002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7456-6C3F-4EF0-8231-BA81634B1C15}" type="slidenum">
              <a:rPr lang="zh-TW" altLang="en-US"/>
              <a:pPr>
                <a:defRPr/>
              </a:pPr>
              <a:t>67</a:t>
            </a:fld>
            <a:endParaRPr lang="en-US" altLang="zh-TW"/>
          </a:p>
        </p:txBody>
      </p:sp>
      <p:sp>
        <p:nvSpPr>
          <p:cNvPr id="20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1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DC5BFC1-19C7-4F11-9CFB-34999B12E9D3}" type="slidenum">
              <a:rPr lang="zh-TW" altLang="en-US" sz="1400"/>
              <a:pPr algn="r">
                <a:defRPr/>
              </a:pPr>
              <a:t>67</a:t>
            </a:fld>
            <a:endParaRPr lang="en-US" altLang="zh-TW" sz="1400"/>
          </a:p>
        </p:txBody>
      </p:sp>
      <p:sp>
        <p:nvSpPr>
          <p:cNvPr id="58378" name="Text Box 4"/>
          <p:cNvSpPr txBox="1">
            <a:spLocks noChangeArrowheads="1"/>
          </p:cNvSpPr>
          <p:nvPr/>
        </p:nvSpPr>
        <p:spPr bwMode="auto">
          <a:xfrm>
            <a:off x="1992314" y="2060576"/>
            <a:ext cx="41036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因果律</a:t>
            </a:r>
            <a:r>
              <a:rPr lang="en-US" altLang="zh-TW" b="1">
                <a:solidFill>
                  <a:srgbClr val="002060"/>
                </a:solidFill>
              </a:rPr>
              <a:t>(causality)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系統的輸出，與當時及之前的輸入相關，不會與未來時間的輸入有關，這個系統就是符合因果律的系統</a:t>
            </a:r>
            <a:r>
              <a:rPr lang="en-US" altLang="zh-TW"/>
              <a:t>(causal system)</a:t>
            </a:r>
            <a:r>
              <a:rPr lang="zh-TW" altLang="en-US"/>
              <a:t>。  </a:t>
            </a:r>
            <a:endParaRPr lang="en-US" altLang="zh-TW"/>
          </a:p>
        </p:txBody>
      </p:sp>
      <p:sp>
        <p:nvSpPr>
          <p:cNvPr id="58379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0" name="Text Box 7"/>
          <p:cNvSpPr txBox="1">
            <a:spLocks noChangeArrowheads="1"/>
          </p:cNvSpPr>
          <p:nvPr/>
        </p:nvSpPr>
        <p:spPr bwMode="auto">
          <a:xfrm>
            <a:off x="2063751" y="4221163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1.36  </a:t>
            </a:r>
            <a:r>
              <a:rPr lang="zh-TW" altLang="en-US"/>
              <a:t>平均值的演算 </a:t>
            </a:r>
            <a:endParaRPr lang="en-US" altLang="zh-TW"/>
          </a:p>
        </p:txBody>
      </p:sp>
      <p:sp>
        <p:nvSpPr>
          <p:cNvPr id="58381" name="Text Box 8"/>
          <p:cNvSpPr txBox="1">
            <a:spLocks noChangeArrowheads="1"/>
          </p:cNvSpPr>
          <p:nvPr/>
        </p:nvSpPr>
        <p:spPr bwMode="auto">
          <a:xfrm>
            <a:off x="2063750" y="5734051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這是一個不符合因果律的系統。 </a:t>
            </a:r>
            <a:endParaRPr lang="en-US" altLang="zh-TW"/>
          </a:p>
        </p:txBody>
      </p:sp>
      <p:sp>
        <p:nvSpPr>
          <p:cNvPr id="58382" name="Text Box 9"/>
          <p:cNvSpPr txBox="1">
            <a:spLocks noChangeArrowheads="1"/>
          </p:cNvSpPr>
          <p:nvPr/>
        </p:nvSpPr>
        <p:spPr bwMode="auto">
          <a:xfrm>
            <a:off x="6240464" y="1989139"/>
            <a:ext cx="41052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穩定性</a:t>
            </a:r>
            <a:r>
              <a:rPr lang="en-US" altLang="zh-TW" b="1">
                <a:solidFill>
                  <a:srgbClr val="002060"/>
                </a:solidFill>
              </a:rPr>
              <a:t>(stability)</a:t>
            </a:r>
            <a:r>
              <a:rPr lang="en-US" altLang="zh-TW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一個系統符合限制輸入限制輸出</a:t>
            </a:r>
            <a:r>
              <a:rPr lang="en-US" altLang="zh-TW"/>
              <a:t>(bounded input bounded output)</a:t>
            </a:r>
            <a:r>
              <a:rPr lang="zh-TW" altLang="en-US"/>
              <a:t>的特性，我們稱之為</a:t>
            </a:r>
            <a:r>
              <a:rPr lang="en-US" altLang="zh-TW"/>
              <a:t>BIBO </a:t>
            </a:r>
            <a:r>
              <a:rPr lang="zh-TW" altLang="en-US"/>
              <a:t>穩定系統 </a:t>
            </a:r>
            <a:r>
              <a:rPr lang="en-US" altLang="zh-TW"/>
              <a:t>(BIBO stable system)</a:t>
            </a:r>
            <a:r>
              <a:rPr lang="zh-TW" altLang="en-US"/>
              <a:t>。 </a:t>
            </a:r>
            <a:endParaRPr lang="en-US" altLang="zh-TW"/>
          </a:p>
        </p:txBody>
      </p:sp>
      <p:sp>
        <p:nvSpPr>
          <p:cNvPr id="58383" name="Rectangle 11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4" name="Rectangle 14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5" name="Text Box 16"/>
          <p:cNvSpPr txBox="1">
            <a:spLocks noChangeArrowheads="1"/>
          </p:cNvSpPr>
          <p:nvPr/>
        </p:nvSpPr>
        <p:spPr bwMode="auto">
          <a:xfrm>
            <a:off x="6383339" y="4868863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1.37  </a:t>
            </a:r>
            <a:r>
              <a:rPr lang="zh-TW" altLang="en-US"/>
              <a:t>累加器的特性 </a:t>
            </a:r>
            <a:endParaRPr lang="en-US" altLang="zh-TW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0" name="Object 17"/>
          <p:cNvGraphicFramePr>
            <a:graphicFrameLocks noChangeAspect="1"/>
          </p:cNvGraphicFramePr>
          <p:nvPr/>
        </p:nvGraphicFramePr>
        <p:xfrm>
          <a:off x="6527801" y="5300664"/>
          <a:ext cx="37830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方程式" r:id="rId3" imgW="1879600" imgH="431800" progId="Equation.3">
                  <p:embed/>
                </p:oleObj>
              </mc:Choice>
              <mc:Fallback>
                <p:oleObj name="方程式" r:id="rId3" imgW="1879600" imgH="431800" progId="Equation.3">
                  <p:embed/>
                  <p:pic>
                    <p:nvPicPr>
                      <p:cNvPr id="5837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5300664"/>
                        <a:ext cx="3783013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6600826" y="6165851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這是一個不穩定的系統。 </a:t>
            </a:r>
            <a:endParaRPr lang="en-US" altLang="zh-TW"/>
          </a:p>
        </p:txBody>
      </p:sp>
      <p:graphicFrame>
        <p:nvGraphicFramePr>
          <p:cNvPr id="58371" name="Object 21"/>
          <p:cNvGraphicFramePr>
            <a:graphicFrameLocks noChangeAspect="1"/>
          </p:cNvGraphicFramePr>
          <p:nvPr/>
        </p:nvGraphicFramePr>
        <p:xfrm>
          <a:off x="2208214" y="4724401"/>
          <a:ext cx="3095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方程式" r:id="rId5" imgW="1701800" imgH="431800" progId="Equation.3">
                  <p:embed/>
                </p:oleObj>
              </mc:Choice>
              <mc:Fallback>
                <p:oleObj name="方程式" r:id="rId5" imgW="1701800" imgH="431800" progId="Equation.3">
                  <p:embed/>
                  <p:pic>
                    <p:nvPicPr>
                      <p:cNvPr id="5837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724401"/>
                        <a:ext cx="30956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8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2" name="Object 18"/>
          <p:cNvGraphicFramePr>
            <a:graphicFrameLocks noChangeAspect="1"/>
          </p:cNvGraphicFramePr>
          <p:nvPr/>
        </p:nvGraphicFramePr>
        <p:xfrm>
          <a:off x="6888163" y="3789364"/>
          <a:ext cx="18351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方程式" r:id="rId7" imgW="939392" imgH="253890" progId="Equation.3">
                  <p:embed/>
                </p:oleObj>
              </mc:Choice>
              <mc:Fallback>
                <p:oleObj name="方程式" r:id="rId7" imgW="939392" imgH="253890" progId="Equation.3">
                  <p:embed/>
                  <p:pic>
                    <p:nvPicPr>
                      <p:cNvPr id="5837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3789364"/>
                        <a:ext cx="183515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3" name="Object 20"/>
          <p:cNvGraphicFramePr>
            <a:graphicFrameLocks noChangeAspect="1"/>
          </p:cNvGraphicFramePr>
          <p:nvPr/>
        </p:nvGraphicFramePr>
        <p:xfrm>
          <a:off x="6888164" y="4292600"/>
          <a:ext cx="19081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方程式" r:id="rId9" imgW="952087" imgH="253890" progId="Equation.3">
                  <p:embed/>
                </p:oleObj>
              </mc:Choice>
              <mc:Fallback>
                <p:oleObj name="方程式" r:id="rId9" imgW="952087" imgH="253890" progId="Equation.3">
                  <p:embed/>
                  <p:pic>
                    <p:nvPicPr>
                      <p:cNvPr id="5837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4292600"/>
                        <a:ext cx="19081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5C963-47D5-4434-A9CE-6A2B5700B9CB}" type="slidenum">
              <a:rPr lang="zh-TW" altLang="en-US"/>
              <a:pPr>
                <a:defRPr/>
              </a:pPr>
              <a:t>68</a:t>
            </a:fld>
            <a:endParaRPr lang="en-US" altLang="zh-TW"/>
          </a:p>
        </p:txBody>
      </p:sp>
      <p:sp>
        <p:nvSpPr>
          <p:cNvPr id="25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6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461658E-152B-4299-ACBA-B3E5B6EDA4DE}" type="slidenum">
              <a:rPr lang="zh-TW" altLang="en-US" sz="1400"/>
              <a:pPr algn="r">
                <a:defRPr/>
              </a:pPr>
              <a:t>68</a:t>
            </a:fld>
            <a:endParaRPr lang="en-US" altLang="zh-TW" sz="1400"/>
          </a:p>
        </p:txBody>
      </p:sp>
      <p:sp>
        <p:nvSpPr>
          <p:cNvPr id="59407" name="Text Box 4"/>
          <p:cNvSpPr txBox="1">
            <a:spLocks noChangeArrowheads="1"/>
          </p:cNvSpPr>
          <p:nvPr/>
        </p:nvSpPr>
        <p:spPr bwMode="auto">
          <a:xfrm>
            <a:off x="1992314" y="2133601"/>
            <a:ext cx="41036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非時變系統</a:t>
            </a:r>
            <a:r>
              <a:rPr lang="en-US" altLang="zh-TW" b="1">
                <a:solidFill>
                  <a:srgbClr val="002060"/>
                </a:solidFill>
              </a:rPr>
              <a:t>(time-invariant system)</a:t>
            </a:r>
            <a:r>
              <a:rPr lang="en-US" altLang="zh-TW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一個系統以任何時間作為起始點，它的行為與特性都一樣，這就是一個非時變系統。 </a:t>
            </a:r>
            <a:endParaRPr lang="en-US" altLang="zh-TW"/>
          </a:p>
        </p:txBody>
      </p:sp>
      <p:sp>
        <p:nvSpPr>
          <p:cNvPr id="59408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4" name="Object 5"/>
          <p:cNvGraphicFramePr>
            <a:graphicFrameLocks noChangeAspect="1"/>
          </p:cNvGraphicFramePr>
          <p:nvPr/>
        </p:nvGraphicFramePr>
        <p:xfrm>
          <a:off x="2424113" y="3644900"/>
          <a:ext cx="27368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方程式" r:id="rId3" imgW="1447800" imgH="228600" progId="Equation.3">
                  <p:embed/>
                </p:oleObj>
              </mc:Choice>
              <mc:Fallback>
                <p:oleObj name="方程式" r:id="rId3" imgW="1447800" imgH="228600" progId="Equation.3">
                  <p:embed/>
                  <p:pic>
                    <p:nvPicPr>
                      <p:cNvPr id="593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644900"/>
                        <a:ext cx="27368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9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5" name="Object 9"/>
          <p:cNvGraphicFramePr>
            <a:graphicFrameLocks noChangeAspect="1"/>
          </p:cNvGraphicFramePr>
          <p:nvPr/>
        </p:nvGraphicFramePr>
        <p:xfrm>
          <a:off x="2424114" y="4149725"/>
          <a:ext cx="28082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方程式" r:id="rId5" imgW="1549400" imgH="228600" progId="Equation.3">
                  <p:embed/>
                </p:oleObj>
              </mc:Choice>
              <mc:Fallback>
                <p:oleObj name="方程式" r:id="rId5" imgW="1549400" imgH="228600" progId="Equation.3">
                  <p:embed/>
                  <p:pic>
                    <p:nvPicPr>
                      <p:cNvPr id="5939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149725"/>
                        <a:ext cx="280828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0" name="Text Box 11"/>
          <p:cNvSpPr txBox="1">
            <a:spLocks noChangeArrowheads="1"/>
          </p:cNvSpPr>
          <p:nvPr/>
        </p:nvSpPr>
        <p:spPr bwMode="auto">
          <a:xfrm>
            <a:off x="1992314" y="4652963"/>
            <a:ext cx="439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1.38  </a:t>
            </a:r>
            <a:r>
              <a:rPr lang="zh-TW" altLang="en-US"/>
              <a:t>電感的特性</a:t>
            </a:r>
            <a:r>
              <a:rPr lang="en-US" altLang="zh-TW"/>
              <a:t>(</a:t>
            </a:r>
            <a:r>
              <a:rPr lang="zh-TW" altLang="en-US"/>
              <a:t>非時變系統 </a:t>
            </a:r>
            <a:r>
              <a:rPr lang="en-US" altLang="zh-TW"/>
              <a:t>) </a:t>
            </a:r>
          </a:p>
        </p:txBody>
      </p:sp>
      <p:sp>
        <p:nvSpPr>
          <p:cNvPr id="59411" name="Rectangle 13"/>
          <p:cNvSpPr>
            <a:spLocks noChangeArrowheads="1"/>
          </p:cNvSpPr>
          <p:nvPr/>
        </p:nvSpPr>
        <p:spPr bwMode="auto">
          <a:xfrm>
            <a:off x="1524001" y="3043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6" name="Object 12"/>
          <p:cNvGraphicFramePr>
            <a:graphicFrameLocks noChangeAspect="1"/>
          </p:cNvGraphicFramePr>
          <p:nvPr/>
        </p:nvGraphicFramePr>
        <p:xfrm>
          <a:off x="2135189" y="5084764"/>
          <a:ext cx="172878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方程式" r:id="rId7" imgW="914400" imgH="393700" progId="Equation.3">
                  <p:embed/>
                </p:oleObj>
              </mc:Choice>
              <mc:Fallback>
                <p:oleObj name="方程式" r:id="rId7" imgW="914400" imgH="393700" progId="Equation.3">
                  <p:embed/>
                  <p:pic>
                    <p:nvPicPr>
                      <p:cNvPr id="59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084764"/>
                        <a:ext cx="1728787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2" name="Rectangle 1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7" name="Object 14"/>
          <p:cNvGraphicFramePr>
            <a:graphicFrameLocks noChangeAspect="1"/>
          </p:cNvGraphicFramePr>
          <p:nvPr/>
        </p:nvGraphicFramePr>
        <p:xfrm>
          <a:off x="4440239" y="5229226"/>
          <a:ext cx="17287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方程式" r:id="rId9" imgW="901309" imgH="228501" progId="Equation.3">
                  <p:embed/>
                </p:oleObj>
              </mc:Choice>
              <mc:Fallback>
                <p:oleObj name="方程式" r:id="rId9" imgW="901309" imgH="228501" progId="Equation.3">
                  <p:embed/>
                  <p:pic>
                    <p:nvPicPr>
                      <p:cNvPr id="5939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9" y="5229226"/>
                        <a:ext cx="1728787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3" name="Rectangle 1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8" name="Object 16"/>
          <p:cNvGraphicFramePr>
            <a:graphicFrameLocks noChangeAspect="1"/>
          </p:cNvGraphicFramePr>
          <p:nvPr/>
        </p:nvGraphicFramePr>
        <p:xfrm>
          <a:off x="2208213" y="5805489"/>
          <a:ext cx="31686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方程式" r:id="rId11" imgW="1866090" imgH="393529" progId="Equation.3">
                  <p:embed/>
                </p:oleObj>
              </mc:Choice>
              <mc:Fallback>
                <p:oleObj name="方程式" r:id="rId11" imgW="1866090" imgH="393529" progId="Equation.3">
                  <p:embed/>
                  <p:pic>
                    <p:nvPicPr>
                      <p:cNvPr id="5939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805489"/>
                        <a:ext cx="3168650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4" name="Text Box 18"/>
          <p:cNvSpPr txBox="1">
            <a:spLocks noChangeArrowheads="1"/>
          </p:cNvSpPr>
          <p:nvPr/>
        </p:nvSpPr>
        <p:spPr bwMode="auto">
          <a:xfrm>
            <a:off x="6383339" y="2133600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1.39 </a:t>
            </a:r>
            <a:r>
              <a:rPr lang="zh-TW" altLang="en-US"/>
              <a:t>離散時間的時變系統 </a:t>
            </a:r>
            <a:endParaRPr lang="en-US" altLang="zh-TW"/>
          </a:p>
        </p:txBody>
      </p:sp>
      <p:sp>
        <p:nvSpPr>
          <p:cNvPr id="59415" name="Rectangle 20"/>
          <p:cNvSpPr>
            <a:spLocks noChangeArrowheads="1"/>
          </p:cNvSpPr>
          <p:nvPr/>
        </p:nvSpPr>
        <p:spPr bwMode="auto">
          <a:xfrm>
            <a:off x="1524001" y="3043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6" name="Rectangle 2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7" name="Rectangle 24"/>
          <p:cNvSpPr>
            <a:spLocks noChangeArrowheads="1"/>
          </p:cNvSpPr>
          <p:nvPr/>
        </p:nvSpPr>
        <p:spPr bwMode="auto">
          <a:xfrm>
            <a:off x="1524001" y="3043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1524001" y="3043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9" name="Object 4"/>
          <p:cNvGraphicFramePr>
            <a:graphicFrameLocks noChangeAspect="1"/>
          </p:cNvGraphicFramePr>
          <p:nvPr/>
        </p:nvGraphicFramePr>
        <p:xfrm>
          <a:off x="6816726" y="2636839"/>
          <a:ext cx="15843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7" name="方程式" r:id="rId13" imgW="774364" imgH="203112" progId="Equation.3">
                  <p:embed/>
                </p:oleObj>
              </mc:Choice>
              <mc:Fallback>
                <p:oleObj name="方程式" r:id="rId13" imgW="774364" imgH="203112" progId="Equation.3">
                  <p:embed/>
                  <p:pic>
                    <p:nvPicPr>
                      <p:cNvPr id="593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2636839"/>
                        <a:ext cx="15843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7"/>
          <p:cNvGraphicFramePr>
            <a:graphicFrameLocks noChangeAspect="1"/>
          </p:cNvGraphicFramePr>
          <p:nvPr/>
        </p:nvGraphicFramePr>
        <p:xfrm>
          <a:off x="6888163" y="3068638"/>
          <a:ext cx="20875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方程式" r:id="rId15" imgW="1016000" imgH="228600" progId="Equation.3">
                  <p:embed/>
                </p:oleObj>
              </mc:Choice>
              <mc:Fallback>
                <p:oleObj name="方程式" r:id="rId15" imgW="1016000" imgH="228600" progId="Equation.3">
                  <p:embed/>
                  <p:pic>
                    <p:nvPicPr>
                      <p:cNvPr id="594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3068638"/>
                        <a:ext cx="2087562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9"/>
          <p:cNvGraphicFramePr>
            <a:graphicFrameLocks noChangeAspect="1"/>
          </p:cNvGraphicFramePr>
          <p:nvPr/>
        </p:nvGraphicFramePr>
        <p:xfrm>
          <a:off x="6888164" y="3573464"/>
          <a:ext cx="3095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方程式" r:id="rId17" imgW="1600200" imgH="228600" progId="Equation.3">
                  <p:embed/>
                </p:oleObj>
              </mc:Choice>
              <mc:Fallback>
                <p:oleObj name="方程式" r:id="rId17" imgW="1600200" imgH="228600" progId="Equation.3">
                  <p:embed/>
                  <p:pic>
                    <p:nvPicPr>
                      <p:cNvPr id="594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3573464"/>
                        <a:ext cx="30956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1"/>
          <p:cNvGraphicFramePr>
            <a:graphicFrameLocks noChangeAspect="1"/>
          </p:cNvGraphicFramePr>
          <p:nvPr/>
        </p:nvGraphicFramePr>
        <p:xfrm>
          <a:off x="6888164" y="4076701"/>
          <a:ext cx="33115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方程式" r:id="rId19" imgW="1714500" imgH="228600" progId="Equation.3">
                  <p:embed/>
                </p:oleObj>
              </mc:Choice>
              <mc:Fallback>
                <p:oleObj name="方程式" r:id="rId19" imgW="1714500" imgH="228600" progId="Equation.3">
                  <p:embed/>
                  <p:pic>
                    <p:nvPicPr>
                      <p:cNvPr id="5940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4076701"/>
                        <a:ext cx="33115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3F848-BF82-415D-802A-9F0896F1CEB1}" type="slidenum">
              <a:rPr lang="zh-TW" altLang="en-US"/>
              <a:pPr>
                <a:defRPr/>
              </a:pPr>
              <a:t>69</a:t>
            </a:fld>
            <a:endParaRPr lang="en-US" altLang="zh-TW"/>
          </a:p>
        </p:txBody>
      </p:sp>
      <p:sp>
        <p:nvSpPr>
          <p:cNvPr id="24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5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E0F2D6B-795A-4959-AAA0-1DC6F054DF8B}" type="slidenum">
              <a:rPr lang="zh-TW" altLang="en-US" sz="1400"/>
              <a:pPr algn="r">
                <a:defRPr/>
              </a:pPr>
              <a:t>69</a:t>
            </a:fld>
            <a:endParaRPr lang="en-US" altLang="zh-TW" sz="1400"/>
          </a:p>
        </p:txBody>
      </p:sp>
      <p:sp>
        <p:nvSpPr>
          <p:cNvPr id="60431" name="Rectangle 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0432" name="Text Box 6"/>
          <p:cNvSpPr txBox="1">
            <a:spLocks noChangeArrowheads="1"/>
          </p:cNvSpPr>
          <p:nvPr/>
        </p:nvSpPr>
        <p:spPr bwMode="auto">
          <a:xfrm>
            <a:off x="2063751" y="2205039"/>
            <a:ext cx="309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1.40  </a:t>
            </a:r>
            <a:r>
              <a:rPr lang="zh-TW" altLang="en-US"/>
              <a:t>訊號作時間比例調整與偏移的演算 </a:t>
            </a:r>
            <a:endParaRPr lang="en-US" altLang="zh-TW"/>
          </a:p>
        </p:txBody>
      </p:sp>
      <p:sp>
        <p:nvSpPr>
          <p:cNvPr id="60433" name="Rectangle 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0434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0435" name="Rectangle 1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0436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18" name="Object 15"/>
          <p:cNvGraphicFramePr>
            <a:graphicFrameLocks noChangeAspect="1"/>
          </p:cNvGraphicFramePr>
          <p:nvPr/>
        </p:nvGraphicFramePr>
        <p:xfrm>
          <a:off x="2495551" y="2997200"/>
          <a:ext cx="18716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方程式" r:id="rId3" imgW="965200" imgH="203200" progId="Equation.3">
                  <p:embed/>
                </p:oleObj>
              </mc:Choice>
              <mc:Fallback>
                <p:oleObj name="方程式" r:id="rId3" imgW="965200" imgH="203200" progId="Equation.3">
                  <p:embed/>
                  <p:pic>
                    <p:nvPicPr>
                      <p:cNvPr id="6041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997200"/>
                        <a:ext cx="187166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7" name="Rectangle 1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19" name="Object 17"/>
          <p:cNvGraphicFramePr>
            <a:graphicFrameLocks noChangeAspect="1"/>
          </p:cNvGraphicFramePr>
          <p:nvPr/>
        </p:nvGraphicFramePr>
        <p:xfrm>
          <a:off x="2495551" y="3500438"/>
          <a:ext cx="1800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方程式" r:id="rId5" imgW="952087" imgH="228501" progId="Equation.3">
                  <p:embed/>
                </p:oleObj>
              </mc:Choice>
              <mc:Fallback>
                <p:oleObj name="方程式" r:id="rId5" imgW="952087" imgH="228501" progId="Equation.3">
                  <p:embed/>
                  <p:pic>
                    <p:nvPicPr>
                      <p:cNvPr id="6041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500438"/>
                        <a:ext cx="18002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8" name="Rectangle 2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0" name="Object 19"/>
          <p:cNvGraphicFramePr>
            <a:graphicFrameLocks noChangeAspect="1"/>
          </p:cNvGraphicFramePr>
          <p:nvPr/>
        </p:nvGraphicFramePr>
        <p:xfrm>
          <a:off x="2279651" y="4076700"/>
          <a:ext cx="37449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方程式" r:id="rId7" imgW="1955800" imgH="228600" progId="Equation.3">
                  <p:embed/>
                </p:oleObj>
              </mc:Choice>
              <mc:Fallback>
                <p:oleObj name="方程式" r:id="rId7" imgW="1955800" imgH="228600" progId="Equation.3">
                  <p:embed/>
                  <p:pic>
                    <p:nvPicPr>
                      <p:cNvPr id="604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076700"/>
                        <a:ext cx="374491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9" name="Rectangle 2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1" name="Object 21"/>
          <p:cNvGraphicFramePr>
            <a:graphicFrameLocks noChangeAspect="1"/>
          </p:cNvGraphicFramePr>
          <p:nvPr/>
        </p:nvGraphicFramePr>
        <p:xfrm>
          <a:off x="2495551" y="4581525"/>
          <a:ext cx="28797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9" name="方程式" r:id="rId9" imgW="1536480" imgH="457200" progId="Equation.3">
                  <p:embed/>
                </p:oleObj>
              </mc:Choice>
              <mc:Fallback>
                <p:oleObj name="方程式" r:id="rId9" imgW="1536480" imgH="457200" progId="Equation.3">
                  <p:embed/>
                  <p:pic>
                    <p:nvPicPr>
                      <p:cNvPr id="604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581525"/>
                        <a:ext cx="28797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2" name="Object 23"/>
          <p:cNvGraphicFramePr>
            <a:graphicFrameLocks noChangeAspect="1"/>
          </p:cNvGraphicFramePr>
          <p:nvPr/>
        </p:nvGraphicFramePr>
        <p:xfrm>
          <a:off x="2495550" y="5516563"/>
          <a:ext cx="19446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0" name="方程式" r:id="rId11" imgW="1002865" imgH="228501" progId="Equation.3">
                  <p:embed/>
                </p:oleObj>
              </mc:Choice>
              <mc:Fallback>
                <p:oleObj name="方程式" r:id="rId11" imgW="1002865" imgH="228501" progId="Equation.3">
                  <p:embed/>
                  <p:pic>
                    <p:nvPicPr>
                      <p:cNvPr id="6042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5516563"/>
                        <a:ext cx="19446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1" name="Text Box 27"/>
          <p:cNvSpPr txBox="1">
            <a:spLocks noChangeArrowheads="1"/>
          </p:cNvSpPr>
          <p:nvPr/>
        </p:nvSpPr>
        <p:spPr bwMode="auto">
          <a:xfrm>
            <a:off x="2063750" y="6021389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這個演算程序是時變系統。 </a:t>
            </a:r>
          </a:p>
        </p:txBody>
      </p:sp>
      <p:sp>
        <p:nvSpPr>
          <p:cNvPr id="60442" name="Text Box 28"/>
          <p:cNvSpPr txBox="1">
            <a:spLocks noChangeArrowheads="1"/>
          </p:cNvSpPr>
          <p:nvPr/>
        </p:nvSpPr>
        <p:spPr bwMode="auto">
          <a:xfrm>
            <a:off x="6383339" y="2133601"/>
            <a:ext cx="41052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線性系統與非線性系統</a:t>
            </a:r>
            <a:r>
              <a:rPr lang="zh-TW" altLang="en-US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若其輸入訊號與輸出訊號符合以下兩個條件，我們就說這個系統是線性系統</a:t>
            </a:r>
            <a:r>
              <a:rPr lang="en-US" altLang="zh-TW"/>
              <a:t>(linear system)</a:t>
            </a:r>
            <a:r>
              <a:rPr lang="zh-TW" altLang="en-US"/>
              <a:t>。 </a:t>
            </a:r>
          </a:p>
        </p:txBody>
      </p:sp>
      <p:graphicFrame>
        <p:nvGraphicFramePr>
          <p:cNvPr id="60423" name="Object 5"/>
          <p:cNvGraphicFramePr>
            <a:graphicFrameLocks noChangeAspect="1"/>
          </p:cNvGraphicFramePr>
          <p:nvPr/>
        </p:nvGraphicFramePr>
        <p:xfrm>
          <a:off x="6456363" y="3789364"/>
          <a:ext cx="18732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" name="方程式" r:id="rId13" imgW="990170" imgH="215806" progId="Equation.3">
                  <p:embed/>
                </p:oleObj>
              </mc:Choice>
              <mc:Fallback>
                <p:oleObj name="方程式" r:id="rId13" imgW="990170" imgH="215806" progId="Equation.3">
                  <p:embed/>
                  <p:pic>
                    <p:nvPicPr>
                      <p:cNvPr id="604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3789364"/>
                        <a:ext cx="187325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7"/>
          <p:cNvGraphicFramePr>
            <a:graphicFrameLocks noChangeAspect="1"/>
          </p:cNvGraphicFramePr>
          <p:nvPr/>
        </p:nvGraphicFramePr>
        <p:xfrm>
          <a:off x="8616950" y="3716339"/>
          <a:ext cx="1873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方程式" r:id="rId15" imgW="1015559" imgH="215806" progId="Equation.3">
                  <p:embed/>
                </p:oleObj>
              </mc:Choice>
              <mc:Fallback>
                <p:oleObj name="方程式" r:id="rId15" imgW="1015559" imgH="215806" progId="Equation.3">
                  <p:embed/>
                  <p:pic>
                    <p:nvPicPr>
                      <p:cNvPr id="604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950" y="3716339"/>
                        <a:ext cx="18732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3" name="Text Box 31"/>
          <p:cNvSpPr txBox="1">
            <a:spLocks noChangeArrowheads="1"/>
          </p:cNvSpPr>
          <p:nvPr/>
        </p:nvSpPr>
        <p:spPr bwMode="auto">
          <a:xfrm>
            <a:off x="6456364" y="4365625"/>
            <a:ext cx="399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條件一：</a:t>
            </a:r>
            <a:r>
              <a:rPr lang="zh-TW" altLang="en-US" b="1"/>
              <a:t>相加性</a:t>
            </a:r>
            <a:r>
              <a:rPr lang="en-US" altLang="zh-TW" b="1"/>
              <a:t>(additivity)</a:t>
            </a:r>
            <a:r>
              <a:rPr lang="zh-TW" altLang="en-US"/>
              <a:t>的特性</a:t>
            </a:r>
          </a:p>
        </p:txBody>
      </p:sp>
      <p:sp>
        <p:nvSpPr>
          <p:cNvPr id="60444" name="Rectangle 33"/>
          <p:cNvSpPr>
            <a:spLocks noChangeArrowheads="1"/>
          </p:cNvSpPr>
          <p:nvPr/>
        </p:nvSpPr>
        <p:spPr bwMode="auto">
          <a:xfrm>
            <a:off x="1524001" y="3122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6672263" y="4868864"/>
          <a:ext cx="36004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方程式" r:id="rId17" imgW="1866090" imgH="215806" progId="Equation.3">
                  <p:embed/>
                </p:oleObj>
              </mc:Choice>
              <mc:Fallback>
                <p:oleObj name="方程式" r:id="rId17" imgW="1866090" imgH="215806" progId="Equation.3">
                  <p:embed/>
                  <p:pic>
                    <p:nvPicPr>
                      <p:cNvPr id="60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4868864"/>
                        <a:ext cx="36004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5" name="Text Box 35"/>
          <p:cNvSpPr txBox="1">
            <a:spLocks noChangeArrowheads="1"/>
          </p:cNvSpPr>
          <p:nvPr/>
        </p:nvSpPr>
        <p:spPr bwMode="auto">
          <a:xfrm>
            <a:off x="6456364" y="5445125"/>
            <a:ext cx="3925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條件二：</a:t>
            </a:r>
            <a:r>
              <a:rPr lang="zh-TW" altLang="en-US" b="1"/>
              <a:t>比例性</a:t>
            </a:r>
            <a:r>
              <a:rPr lang="en-US" altLang="zh-TW" b="1"/>
              <a:t>(scaling)</a:t>
            </a:r>
            <a:r>
              <a:rPr lang="zh-TW" altLang="en-US"/>
              <a:t>的特性</a:t>
            </a:r>
          </a:p>
        </p:txBody>
      </p:sp>
      <p:graphicFrame>
        <p:nvGraphicFramePr>
          <p:cNvPr id="60426" name="Object 11"/>
          <p:cNvGraphicFramePr>
            <a:graphicFrameLocks noChangeAspect="1"/>
          </p:cNvGraphicFramePr>
          <p:nvPr/>
        </p:nvGraphicFramePr>
        <p:xfrm>
          <a:off x="6743700" y="5876925"/>
          <a:ext cx="23050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" name="方程式" r:id="rId19" imgW="1117115" imgH="215806" progId="Equation.3">
                  <p:embed/>
                </p:oleObj>
              </mc:Choice>
              <mc:Fallback>
                <p:oleObj name="方程式" r:id="rId19" imgW="1117115" imgH="215806" progId="Equation.3">
                  <p:embed/>
                  <p:pic>
                    <p:nvPicPr>
                      <p:cNvPr id="604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5876925"/>
                        <a:ext cx="230505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DDD94-1A3A-4A12-AE4F-DF4925F7F0D6}" type="slidenum">
              <a:rPr lang="zh-TW" altLang="en-US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9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0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D647C-BFC3-422E-89F1-5741C8795613}" type="slidenum">
              <a:rPr lang="zh-TW" altLang="en-US" sz="1400"/>
              <a:pPr algn="r">
                <a:defRPr/>
              </a:pPr>
              <a:t>7</a:t>
            </a:fld>
            <a:endParaRPr lang="en-US" altLang="zh-TW" sz="140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952626" y="2428876"/>
            <a:ext cx="41751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類比到數位轉換器</a:t>
            </a:r>
            <a:r>
              <a:rPr lang="en-US" altLang="zh-TW" b="1">
                <a:solidFill>
                  <a:srgbClr val="002060"/>
                </a:solidFill>
              </a:rPr>
              <a:t>(analog-to-digital converter, ADC)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將每一個取樣值轉換成二值數值</a:t>
            </a:r>
            <a:r>
              <a:rPr lang="en-US" altLang="zh-TW"/>
              <a:t>(binary value)</a:t>
            </a:r>
            <a:r>
              <a:rPr lang="zh-TW" altLang="en-US"/>
              <a:t>，代表訊號的振幅。 </a:t>
            </a:r>
            <a:endParaRPr lang="en-US" altLang="zh-TW"/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二值訊號 </a:t>
            </a:r>
            <a:r>
              <a:rPr lang="en-US" altLang="zh-TW" b="1">
                <a:solidFill>
                  <a:srgbClr val="002060"/>
                </a:solidFill>
              </a:rPr>
              <a:t>-- </a:t>
            </a:r>
            <a:r>
              <a:rPr lang="zh-TW" altLang="en-US"/>
              <a:t>本身是連續時間訊號，但是要想成它是離散時間訊號。</a:t>
            </a:r>
            <a:endParaRPr lang="en-US" altLang="zh-TW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1524001" y="2817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888163" y="2492376"/>
          <a:ext cx="28575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3" imgW="729368" imgH="207354" progId="Visio.Drawing.11">
                  <p:embed/>
                </p:oleObj>
              </mc:Choice>
              <mc:Fallback>
                <p:oleObj r:id="rId3" imgW="729368" imgH="207354" progId="Visio.Drawing.11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2492376"/>
                        <a:ext cx="28575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6240464" y="3357564"/>
            <a:ext cx="410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用開關電路產生的二值訊號波形 </a:t>
            </a:r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1524001" y="26082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6888163" y="4221164"/>
          <a:ext cx="28575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5" imgW="729368" imgH="317534" progId="Visio.Drawing.11">
                  <p:embed/>
                </p:oleObj>
              </mc:Choice>
              <mc:Fallback>
                <p:oleObj r:id="rId5" imgW="729368" imgH="317534" progId="Visio.Drawing.11">
                  <p:embed/>
                  <p:pic>
                    <p:nvPicPr>
                      <p:cNvPr id="307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4221164"/>
                        <a:ext cx="2857500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10"/>
          <p:cNvSpPr txBox="1">
            <a:spLocks noChangeArrowheads="1"/>
          </p:cNvSpPr>
          <p:nvPr/>
        </p:nvSpPr>
        <p:spPr bwMode="auto">
          <a:xfrm>
            <a:off x="6456364" y="5589589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以提升餘弦脈波</a:t>
            </a:r>
            <a:r>
              <a:rPr lang="en-US" altLang="zh-TW"/>
              <a:t>(raised cosine pulse)</a:t>
            </a:r>
            <a:r>
              <a:rPr lang="zh-TW" altLang="en-US"/>
              <a:t>表示的雙極二值訊號波形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1094F-AAF8-4FA3-9DDE-1302B8C21600}" type="slidenum">
              <a:rPr lang="zh-TW" altLang="en-US"/>
              <a:pPr>
                <a:defRPr/>
              </a:pPr>
              <a:t>70</a:t>
            </a:fld>
            <a:endParaRPr lang="en-US" altLang="zh-TW"/>
          </a:p>
        </p:txBody>
      </p:sp>
      <p:sp>
        <p:nvSpPr>
          <p:cNvPr id="20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21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461061B-7BB2-4CC4-880F-7D02D4E813FA}" type="slidenum">
              <a:rPr lang="zh-TW" altLang="en-US" sz="1400"/>
              <a:pPr algn="r">
                <a:defRPr/>
              </a:pPr>
              <a:t>70</a:t>
            </a:fld>
            <a:endParaRPr lang="en-US" altLang="zh-TW" sz="1400"/>
          </a:p>
        </p:txBody>
      </p:sp>
      <p:sp>
        <p:nvSpPr>
          <p:cNvPr id="61448" name="Rectangle 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2063751" y="2133600"/>
            <a:ext cx="7675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第一個條件是</a:t>
            </a:r>
            <a:r>
              <a:rPr lang="zh-TW" altLang="en-US" b="1"/>
              <a:t>相加性</a:t>
            </a:r>
            <a:r>
              <a:rPr lang="en-US" altLang="zh-TW" b="1"/>
              <a:t>(additivity)</a:t>
            </a:r>
            <a:r>
              <a:rPr lang="zh-TW" altLang="en-US"/>
              <a:t>的特性，第二個條件是</a:t>
            </a:r>
            <a:r>
              <a:rPr lang="zh-TW" altLang="en-US" b="1"/>
              <a:t>比例性</a:t>
            </a:r>
            <a:r>
              <a:rPr lang="en-US" altLang="zh-TW" b="1"/>
              <a:t>(scaling)</a:t>
            </a:r>
            <a:r>
              <a:rPr lang="zh-TW" altLang="en-US"/>
              <a:t>或</a:t>
            </a:r>
            <a:r>
              <a:rPr lang="zh-TW" altLang="en-US" b="1"/>
              <a:t>同質性</a:t>
            </a:r>
            <a:r>
              <a:rPr lang="en-US" altLang="zh-TW" b="1"/>
              <a:t>(homogeneity)</a:t>
            </a:r>
            <a:r>
              <a:rPr lang="zh-TW" altLang="en-US"/>
              <a:t>的特性。這兩個特性同時存在，可以合併成以下的輸入輸出關係， </a:t>
            </a:r>
            <a:endParaRPr lang="en-US" altLang="zh-TW"/>
          </a:p>
        </p:txBody>
      </p:sp>
      <p:graphicFrame>
        <p:nvGraphicFramePr>
          <p:cNvPr id="61442" name="Object 15"/>
          <p:cNvGraphicFramePr>
            <a:graphicFrameLocks noChangeAspect="1"/>
          </p:cNvGraphicFramePr>
          <p:nvPr/>
        </p:nvGraphicFramePr>
        <p:xfrm>
          <a:off x="3309938" y="3286126"/>
          <a:ext cx="39608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方程式" r:id="rId3" imgW="2120900" imgH="215900" progId="Equation.3">
                  <p:embed/>
                </p:oleObj>
              </mc:Choice>
              <mc:Fallback>
                <p:oleObj name="方程式" r:id="rId3" imgW="2120900" imgH="215900" progId="Equation.3">
                  <p:embed/>
                  <p:pic>
                    <p:nvPicPr>
                      <p:cNvPr id="614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3286126"/>
                        <a:ext cx="39608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20"/>
          <p:cNvGraphicFramePr>
            <a:graphicFrameLocks noChangeAspect="1"/>
          </p:cNvGraphicFramePr>
          <p:nvPr/>
        </p:nvGraphicFramePr>
        <p:xfrm>
          <a:off x="3381375" y="3929063"/>
          <a:ext cx="40322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方程式" r:id="rId5" imgW="2171700" imgH="215900" progId="Equation.3">
                  <p:embed/>
                </p:oleObj>
              </mc:Choice>
              <mc:Fallback>
                <p:oleObj name="方程式" r:id="rId5" imgW="2171700" imgH="215900" progId="Equation.3">
                  <p:embed/>
                  <p:pic>
                    <p:nvPicPr>
                      <p:cNvPr id="6144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3929063"/>
                        <a:ext cx="40322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29676-B51F-48A6-AB2B-3C58459BC8BC}" type="slidenum">
              <a:rPr lang="zh-TW" altLang="en-US"/>
              <a:pPr>
                <a:defRPr/>
              </a:pPr>
              <a:t>71</a:t>
            </a:fld>
            <a:endParaRPr lang="en-US" altLang="zh-TW"/>
          </a:p>
        </p:txBody>
      </p:sp>
      <p:sp>
        <p:nvSpPr>
          <p:cNvPr id="16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17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38AA197-B5E9-4CE7-BA50-D9E08C440C94}" type="slidenum">
              <a:rPr lang="zh-TW" altLang="en-US" sz="1400"/>
              <a:pPr algn="r">
                <a:defRPr/>
              </a:pPr>
              <a:t>71</a:t>
            </a:fld>
            <a:endParaRPr lang="en-US" altLang="zh-TW" sz="1400"/>
          </a:p>
        </p:txBody>
      </p:sp>
      <p:sp>
        <p:nvSpPr>
          <p:cNvPr id="62475" name="Text Box 4"/>
          <p:cNvSpPr txBox="1">
            <a:spLocks noChangeArrowheads="1"/>
          </p:cNvSpPr>
          <p:nvPr/>
        </p:nvSpPr>
        <p:spPr bwMode="auto">
          <a:xfrm>
            <a:off x="6383339" y="2133601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1.42 </a:t>
            </a:r>
            <a:r>
              <a:rPr lang="zh-TW" altLang="en-US"/>
              <a:t>線性系統 </a:t>
            </a:r>
            <a:endParaRPr lang="en-US" altLang="zh-TW"/>
          </a:p>
        </p:txBody>
      </p:sp>
      <p:sp>
        <p:nvSpPr>
          <p:cNvPr id="62476" name="Text Box 5"/>
          <p:cNvSpPr txBox="1">
            <a:spLocks noChangeArrowheads="1"/>
          </p:cNvSpPr>
          <p:nvPr/>
        </p:nvSpPr>
        <p:spPr bwMode="auto">
          <a:xfrm>
            <a:off x="2135189" y="2205039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</a:t>
            </a:r>
            <a:r>
              <a:rPr lang="en-US" altLang="zh-TW" b="1"/>
              <a:t>1.41 </a:t>
            </a:r>
            <a:r>
              <a:rPr lang="zh-TW" altLang="en-US"/>
              <a:t>非線性系統 </a:t>
            </a:r>
            <a:endParaRPr lang="en-US" altLang="zh-TW"/>
          </a:p>
        </p:txBody>
      </p:sp>
      <p:sp>
        <p:nvSpPr>
          <p:cNvPr id="62477" name="Rectangle 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6" name="Object 6"/>
          <p:cNvGraphicFramePr>
            <a:graphicFrameLocks noChangeAspect="1"/>
          </p:cNvGraphicFramePr>
          <p:nvPr/>
        </p:nvGraphicFramePr>
        <p:xfrm>
          <a:off x="2279650" y="2781301"/>
          <a:ext cx="25209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方程式" r:id="rId3" imgW="1358900" imgH="228600" progId="Equation.3">
                  <p:embed/>
                </p:oleObj>
              </mc:Choice>
              <mc:Fallback>
                <p:oleObj name="方程式" r:id="rId3" imgW="1358900" imgH="228600" progId="Equation.3">
                  <p:embed/>
                  <p:pic>
                    <p:nvPicPr>
                      <p:cNvPr id="624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781301"/>
                        <a:ext cx="252095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8" name="Rectangle 9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7" name="Object 8"/>
          <p:cNvGraphicFramePr>
            <a:graphicFrameLocks noChangeAspect="1"/>
          </p:cNvGraphicFramePr>
          <p:nvPr/>
        </p:nvGraphicFramePr>
        <p:xfrm>
          <a:off x="2135189" y="3357563"/>
          <a:ext cx="38893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方程式" r:id="rId5" imgW="2158920" imgH="507960" progId="Equation.3">
                  <p:embed/>
                </p:oleObj>
              </mc:Choice>
              <mc:Fallback>
                <p:oleObj name="方程式" r:id="rId5" imgW="2158920" imgH="507960" progId="Equation.3">
                  <p:embed/>
                  <p:pic>
                    <p:nvPicPr>
                      <p:cNvPr id="6246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357563"/>
                        <a:ext cx="3889375" cy="92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9" name="Rectangle 1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8" name="Object 10"/>
          <p:cNvGraphicFramePr>
            <a:graphicFrameLocks noChangeAspect="1"/>
          </p:cNvGraphicFramePr>
          <p:nvPr/>
        </p:nvGraphicFramePr>
        <p:xfrm>
          <a:off x="2135188" y="4581525"/>
          <a:ext cx="27368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方程式" r:id="rId7" imgW="1346200" imgH="228600" progId="Equation.3">
                  <p:embed/>
                </p:oleObj>
              </mc:Choice>
              <mc:Fallback>
                <p:oleObj name="方程式" r:id="rId7" imgW="1346200" imgH="228600" progId="Equation.3">
                  <p:embed/>
                  <p:pic>
                    <p:nvPicPr>
                      <p:cNvPr id="6246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581525"/>
                        <a:ext cx="27368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0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9" name="Object 13"/>
          <p:cNvGraphicFramePr>
            <a:graphicFrameLocks noChangeAspect="1"/>
          </p:cNvGraphicFramePr>
          <p:nvPr/>
        </p:nvGraphicFramePr>
        <p:xfrm>
          <a:off x="6672263" y="2781301"/>
          <a:ext cx="25193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方程式" r:id="rId9" imgW="1409088" imgH="215806" progId="Equation.3">
                  <p:embed/>
                </p:oleObj>
              </mc:Choice>
              <mc:Fallback>
                <p:oleObj name="方程式" r:id="rId9" imgW="1409088" imgH="215806" progId="Equation.3">
                  <p:embed/>
                  <p:pic>
                    <p:nvPicPr>
                      <p:cNvPr id="624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2781301"/>
                        <a:ext cx="25193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1" name="Rectangle 1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70" name="Object 15"/>
          <p:cNvGraphicFramePr>
            <a:graphicFrameLocks noChangeAspect="1"/>
          </p:cNvGraphicFramePr>
          <p:nvPr/>
        </p:nvGraphicFramePr>
        <p:xfrm>
          <a:off x="6600826" y="3357563"/>
          <a:ext cx="295116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方程式" r:id="rId11" imgW="1574640" imgH="698400" progId="Equation.3">
                  <p:embed/>
                </p:oleObj>
              </mc:Choice>
              <mc:Fallback>
                <p:oleObj name="方程式" r:id="rId11" imgW="1574640" imgH="698400" progId="Equation.3">
                  <p:embed/>
                  <p:pic>
                    <p:nvPicPr>
                      <p:cNvPr id="624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3357563"/>
                        <a:ext cx="2951163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C607-BB5F-4814-9B48-5A8B16C55E69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166938" y="2071689"/>
            <a:ext cx="3929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2060"/>
                </a:solidFill>
              </a:rPr>
              <a:t>以影像為例，</a:t>
            </a:r>
            <a:r>
              <a:rPr lang="zh-TW" altLang="en-US"/>
              <a:t>一個像素所在的位置看成是平面座標上的一個點，寫成兩個變數的函數</a:t>
            </a:r>
            <a:r>
              <a:rPr lang="en-US" altLang="zh-TW" i="1"/>
              <a:t>p</a:t>
            </a:r>
            <a:r>
              <a:rPr lang="en-US" altLang="zh-TW"/>
              <a:t>(</a:t>
            </a:r>
            <a:r>
              <a:rPr lang="en-US" altLang="zh-TW" i="1"/>
              <a:t>x,y</a:t>
            </a:r>
            <a:r>
              <a:rPr lang="en-US" altLang="zh-TW"/>
              <a:t>)</a:t>
            </a:r>
            <a:r>
              <a:rPr lang="zh-TW" altLang="en-US"/>
              <a:t>，它可以代表亮度或是色彩。</a:t>
            </a:r>
            <a:r>
              <a:rPr lang="en-US" altLang="zh-TW" b="1">
                <a:solidFill>
                  <a:srgbClr val="002060"/>
                </a:solidFill>
              </a:rPr>
              <a:t> </a:t>
            </a:r>
            <a:endParaRPr lang="zh-TW" altLang="en-US" b="1">
              <a:solidFill>
                <a:srgbClr val="002060"/>
              </a:solidFill>
            </a:endParaRPr>
          </a:p>
        </p:txBody>
      </p:sp>
      <p:sp>
        <p:nvSpPr>
          <p:cNvPr id="68613" name="文字方塊 4"/>
          <p:cNvSpPr txBox="1">
            <a:spLocks noChangeArrowheads="1"/>
          </p:cNvSpPr>
          <p:nvPr/>
        </p:nvSpPr>
        <p:spPr bwMode="auto">
          <a:xfrm>
            <a:off x="2238375" y="3571875"/>
            <a:ext cx="3786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沿著</a:t>
            </a:r>
            <a:r>
              <a:rPr lang="en-US" altLang="zh-TW" i="1"/>
              <a:t>x</a:t>
            </a:r>
            <a:r>
              <a:rPr lang="zh-TW" altLang="en-US"/>
              <a:t>軸可以看到灰階隨著 </a:t>
            </a:r>
            <a:r>
              <a:rPr lang="en-US" altLang="zh-TW" i="1"/>
              <a:t>x</a:t>
            </a:r>
            <a:r>
              <a:rPr lang="zh-TW" altLang="en-US" i="1"/>
              <a:t> </a:t>
            </a:r>
            <a:r>
              <a:rPr lang="zh-TW" altLang="en-US"/>
              <a:t>軸位置的變化，同理，在 </a:t>
            </a:r>
            <a:r>
              <a:rPr lang="en-US" altLang="zh-TW" i="1"/>
              <a:t>y</a:t>
            </a:r>
            <a:r>
              <a:rPr lang="zh-TW" altLang="en-US" i="1"/>
              <a:t> </a:t>
            </a:r>
            <a:r>
              <a:rPr lang="zh-TW" altLang="en-US"/>
              <a:t>軸上也可以看到灰階隨著</a:t>
            </a:r>
            <a:r>
              <a:rPr lang="en-US" altLang="zh-TW" i="1"/>
              <a:t>y</a:t>
            </a:r>
            <a:r>
              <a:rPr lang="zh-TW" altLang="en-US"/>
              <a:t>軸位置的變化。將灰階對</a:t>
            </a:r>
            <a:r>
              <a:rPr lang="en-US" altLang="zh-TW" i="1"/>
              <a:t>x</a:t>
            </a:r>
            <a:r>
              <a:rPr lang="zh-TW" altLang="en-US"/>
              <a:t>軸繪出其變化的曲線，就可以看到一個對應空間的波形。若此波形是連續的，它就是</a:t>
            </a:r>
            <a:r>
              <a:rPr lang="zh-TW" altLang="en-US" b="1"/>
              <a:t>連續空間訊號</a:t>
            </a:r>
            <a:r>
              <a:rPr lang="en-US" altLang="zh-TW" b="1"/>
              <a:t>(continuous-spatial signal)</a:t>
            </a:r>
            <a:r>
              <a:rPr lang="zh-TW" altLang="en-US"/>
              <a:t>。</a:t>
            </a:r>
          </a:p>
        </p:txBody>
      </p:sp>
      <p:sp>
        <p:nvSpPr>
          <p:cNvPr id="68614" name="文字方塊 5"/>
          <p:cNvSpPr txBox="1">
            <a:spLocks noChangeArrowheads="1"/>
          </p:cNvSpPr>
          <p:nvPr/>
        </p:nvSpPr>
        <p:spPr bwMode="auto">
          <a:xfrm>
            <a:off x="6453189" y="2071688"/>
            <a:ext cx="37861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如果訊號值只存在離散的空間點上，它就是一個</a:t>
            </a:r>
            <a:r>
              <a:rPr lang="zh-TW" altLang="en-US" b="1"/>
              <a:t>離散空間訊號</a:t>
            </a:r>
            <a:r>
              <a:rPr lang="en-US" altLang="zh-TW" b="1"/>
              <a:t>(discrete-spatial signal)</a:t>
            </a:r>
            <a:r>
              <a:rPr lang="zh-TW" altLang="en-US"/>
              <a:t>。現在的數位相機，其成像可以看成是離散空間的二維訊號，每一像素為一個函數</a:t>
            </a:r>
            <a:r>
              <a:rPr lang="en-US" altLang="zh-TW" i="1"/>
              <a:t>p</a:t>
            </a:r>
            <a:r>
              <a:rPr lang="en-US" altLang="zh-TW"/>
              <a:t>(</a:t>
            </a:r>
            <a:r>
              <a:rPr lang="en-US" altLang="zh-TW" i="1"/>
              <a:t>n,m</a:t>
            </a:r>
            <a:r>
              <a:rPr lang="en-US" altLang="zh-TW"/>
              <a:t>)</a:t>
            </a:r>
            <a:r>
              <a:rPr lang="zh-TW" altLang="en-US"/>
              <a:t>，將</a:t>
            </a:r>
            <a:r>
              <a:rPr lang="en-US" altLang="zh-TW" i="1"/>
              <a:t>p</a:t>
            </a:r>
            <a:r>
              <a:rPr lang="en-US" altLang="zh-TW"/>
              <a:t>(</a:t>
            </a:r>
            <a:r>
              <a:rPr lang="en-US" altLang="zh-TW" i="1"/>
              <a:t>n,m</a:t>
            </a:r>
            <a:r>
              <a:rPr lang="en-US" altLang="zh-TW"/>
              <a:t>)</a:t>
            </a:r>
            <a:r>
              <a:rPr lang="zh-TW" altLang="en-US"/>
              <a:t>看成是一個矩陣</a:t>
            </a:r>
            <a:r>
              <a:rPr lang="en-US" altLang="zh-TW"/>
              <a:t>(matrix)</a:t>
            </a:r>
            <a:r>
              <a:rPr lang="zh-TW" altLang="en-US"/>
              <a:t>，這個矩陣的列與行即對應影像空間的橫軸與縱軸。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  <a:latin typeface="Tahoma" pitchFamily="34" charset="0"/>
              </a:rPr>
              <a:t>SAS-01</a:t>
            </a:r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1C3C0-6AC9-4B6B-B6CB-EECC61B9B82A}" type="slidenum">
              <a:rPr lang="zh-TW" altLang="en-US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29" name="日期版面配置區 1"/>
          <p:cNvSpPr txBox="1">
            <a:spLocks noGrp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TW" altLang="en-US" sz="1400"/>
              <a:t>SAS-01</a:t>
            </a:r>
            <a:endParaRPr lang="en-US" altLang="zh-TW" sz="1400"/>
          </a:p>
        </p:txBody>
      </p:sp>
      <p:sp>
        <p:nvSpPr>
          <p:cNvPr id="30" name="投影片編號版面配置區 3"/>
          <p:cNvSpPr txBox="1">
            <a:spLocks noGrp="1"/>
          </p:cNvSpPr>
          <p:nvPr/>
        </p:nvSpPr>
        <p:spPr bwMode="auto">
          <a:xfrm>
            <a:off x="830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FDA7E14-5690-447B-8164-195B5DABFDF9}" type="slidenum">
              <a:rPr lang="zh-TW" altLang="en-US" sz="1400"/>
              <a:pPr algn="r">
                <a:defRPr/>
              </a:pPr>
              <a:t>9</a:t>
            </a:fld>
            <a:endParaRPr lang="en-US" altLang="zh-TW" sz="1400"/>
          </a:p>
        </p:txBody>
      </p:sp>
      <p:sp>
        <p:nvSpPr>
          <p:cNvPr id="410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1.4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訊號的類型</a:t>
            </a:r>
            <a:r>
              <a:rPr lang="zh-TW" altLang="en-US"/>
              <a:t> </a:t>
            </a:r>
          </a:p>
        </p:txBody>
      </p:sp>
      <p:sp>
        <p:nvSpPr>
          <p:cNvPr id="4109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1" name="Rectangle 1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3" name="Rectangle 1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4" name="Rectangle 2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5" name="Text Box 26"/>
          <p:cNvSpPr txBox="1">
            <a:spLocks noChangeArrowheads="1"/>
          </p:cNvSpPr>
          <p:nvPr/>
        </p:nvSpPr>
        <p:spPr bwMode="auto">
          <a:xfrm>
            <a:off x="1919288" y="2133601"/>
            <a:ext cx="40322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實數值訊號</a:t>
            </a:r>
            <a:r>
              <a:rPr lang="en-US" altLang="zh-TW" b="1">
                <a:solidFill>
                  <a:srgbClr val="002060"/>
                </a:solidFill>
              </a:rPr>
              <a:t>(real-valued signal)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例題 </a:t>
            </a:r>
            <a:r>
              <a:rPr lang="en-US" altLang="zh-TW" b="1"/>
              <a:t>1.1  </a:t>
            </a:r>
            <a:r>
              <a:rPr lang="zh-TW" altLang="en-US"/>
              <a:t>實數值的離散時間訊號 </a:t>
            </a:r>
            <a:endParaRPr lang="en-US" altLang="zh-TW"/>
          </a:p>
        </p:txBody>
      </p:sp>
      <p:sp>
        <p:nvSpPr>
          <p:cNvPr id="4116" name="Text Box 28"/>
          <p:cNvSpPr txBox="1">
            <a:spLocks noChangeArrowheads="1"/>
          </p:cNvSpPr>
          <p:nvPr/>
        </p:nvSpPr>
        <p:spPr bwMode="auto">
          <a:xfrm>
            <a:off x="1919288" y="4149726"/>
            <a:ext cx="40322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複數值訊號</a:t>
            </a:r>
            <a:r>
              <a:rPr lang="en-US" altLang="zh-TW" b="1">
                <a:solidFill>
                  <a:srgbClr val="002060"/>
                </a:solidFill>
              </a:rPr>
              <a:t>(complex-valued signal)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1"/>
              <a:t>◆</a:t>
            </a:r>
            <a:r>
              <a:rPr lang="zh-TW" altLang="en-US" b="1"/>
              <a:t>例 題</a:t>
            </a:r>
            <a:r>
              <a:rPr lang="en-US" altLang="zh-TW" b="1"/>
              <a:t>1.2  </a:t>
            </a:r>
            <a:r>
              <a:rPr lang="zh-TW" altLang="en-US"/>
              <a:t>複數值的連續時間訊號 </a:t>
            </a:r>
            <a:endParaRPr lang="en-US" altLang="zh-TW"/>
          </a:p>
        </p:txBody>
      </p:sp>
      <p:graphicFrame>
        <p:nvGraphicFramePr>
          <p:cNvPr id="4098" name="Object 35"/>
          <p:cNvGraphicFramePr>
            <a:graphicFrameLocks noChangeAspect="1"/>
          </p:cNvGraphicFramePr>
          <p:nvPr/>
        </p:nvGraphicFramePr>
        <p:xfrm>
          <a:off x="6672264" y="2708276"/>
          <a:ext cx="15128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方程式" r:id="rId3" imgW="761669" imgH="203112" progId="Equation.3">
                  <p:embed/>
                </p:oleObj>
              </mc:Choice>
              <mc:Fallback>
                <p:oleObj name="方程式" r:id="rId3" imgW="761669" imgH="203112" progId="Equation.3">
                  <p:embed/>
                  <p:pic>
                    <p:nvPicPr>
                      <p:cNvPr id="4098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2708276"/>
                        <a:ext cx="15128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6"/>
          <p:cNvGraphicFramePr>
            <a:graphicFrameLocks noChangeAspect="1"/>
          </p:cNvGraphicFramePr>
          <p:nvPr/>
        </p:nvGraphicFramePr>
        <p:xfrm>
          <a:off x="6672264" y="3213101"/>
          <a:ext cx="1368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方程式" r:id="rId5" imgW="787058" imgH="203112" progId="Equation.3">
                  <p:embed/>
                </p:oleObj>
              </mc:Choice>
              <mc:Fallback>
                <p:oleObj name="方程式" r:id="rId5" imgW="787058" imgH="203112" progId="Equation.3">
                  <p:embed/>
                  <p:pic>
                    <p:nvPicPr>
                      <p:cNvPr id="4099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3213101"/>
                        <a:ext cx="136842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8"/>
          <p:cNvGraphicFramePr>
            <a:graphicFrameLocks noChangeAspect="1"/>
          </p:cNvGraphicFramePr>
          <p:nvPr/>
        </p:nvGraphicFramePr>
        <p:xfrm>
          <a:off x="6743701" y="4292600"/>
          <a:ext cx="1584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方程式" r:id="rId7" imgW="850531" imgH="203112" progId="Equation.3">
                  <p:embed/>
                </p:oleObj>
              </mc:Choice>
              <mc:Fallback>
                <p:oleObj name="方程式" r:id="rId7" imgW="850531" imgH="203112" progId="Equation.3">
                  <p:embed/>
                  <p:pic>
                    <p:nvPicPr>
                      <p:cNvPr id="410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4292600"/>
                        <a:ext cx="15843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40"/>
          <p:cNvGraphicFramePr>
            <a:graphicFrameLocks noChangeAspect="1"/>
          </p:cNvGraphicFramePr>
          <p:nvPr/>
        </p:nvGraphicFramePr>
        <p:xfrm>
          <a:off x="6816725" y="4797425"/>
          <a:ext cx="1511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方程式" r:id="rId9" imgW="876300" imgH="203200" progId="Equation.3">
                  <p:embed/>
                </p:oleObj>
              </mc:Choice>
              <mc:Fallback>
                <p:oleObj name="方程式" r:id="rId9" imgW="876300" imgH="203200" progId="Equation.3">
                  <p:embed/>
                  <p:pic>
                    <p:nvPicPr>
                      <p:cNvPr id="410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4797425"/>
                        <a:ext cx="15113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Rectangle 4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8" name="Rectangle 4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9" name="Rectangle 5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20" name="Rectangle 5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21" name="Text Box 55"/>
          <p:cNvSpPr txBox="1">
            <a:spLocks noChangeArrowheads="1"/>
          </p:cNvSpPr>
          <p:nvPr/>
        </p:nvSpPr>
        <p:spPr bwMode="auto">
          <a:xfrm>
            <a:off x="6311901" y="2205038"/>
            <a:ext cx="352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偶訊號</a:t>
            </a:r>
            <a:r>
              <a:rPr lang="en-US" altLang="zh-TW" b="1">
                <a:solidFill>
                  <a:srgbClr val="002060"/>
                </a:solidFill>
              </a:rPr>
              <a:t>(even signal) </a:t>
            </a:r>
            <a:endParaRPr lang="zh-TW" altLang="en-US" b="1">
              <a:solidFill>
                <a:srgbClr val="002060"/>
              </a:solidFill>
            </a:endParaRPr>
          </a:p>
        </p:txBody>
      </p:sp>
      <p:sp>
        <p:nvSpPr>
          <p:cNvPr id="4122" name="Rectangle 5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2" name="Object 56"/>
          <p:cNvGraphicFramePr>
            <a:graphicFrameLocks noChangeAspect="1"/>
          </p:cNvGraphicFramePr>
          <p:nvPr/>
        </p:nvGraphicFramePr>
        <p:xfrm>
          <a:off x="2208213" y="3141663"/>
          <a:ext cx="241141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方程式" r:id="rId11" imgW="1307532" imgH="203112" progId="Equation.3">
                  <p:embed/>
                </p:oleObj>
              </mc:Choice>
              <mc:Fallback>
                <p:oleObj name="方程式" r:id="rId11" imgW="1307532" imgH="203112" progId="Equation.3">
                  <p:embed/>
                  <p:pic>
                    <p:nvPicPr>
                      <p:cNvPr id="410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141663"/>
                        <a:ext cx="241141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5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3" name="Object 58"/>
          <p:cNvGraphicFramePr>
            <a:graphicFrameLocks noChangeAspect="1"/>
          </p:cNvGraphicFramePr>
          <p:nvPr/>
        </p:nvGraphicFramePr>
        <p:xfrm>
          <a:off x="2208213" y="5084763"/>
          <a:ext cx="351631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方程式" r:id="rId13" imgW="1815840" imgH="482400" progId="Equation.3">
                  <p:embed/>
                </p:oleObj>
              </mc:Choice>
              <mc:Fallback>
                <p:oleObj name="方程式" r:id="rId13" imgW="1815840" imgH="482400" progId="Equation.3">
                  <p:embed/>
                  <p:pic>
                    <p:nvPicPr>
                      <p:cNvPr id="4103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084763"/>
                        <a:ext cx="3516312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Text Box 60"/>
          <p:cNvSpPr txBox="1">
            <a:spLocks noChangeArrowheads="1"/>
          </p:cNvSpPr>
          <p:nvPr/>
        </p:nvSpPr>
        <p:spPr bwMode="auto">
          <a:xfrm>
            <a:off x="6383339" y="3789364"/>
            <a:ext cx="2376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2060"/>
                </a:solidFill>
              </a:rPr>
              <a:t>奇訊號</a:t>
            </a:r>
            <a:r>
              <a:rPr lang="en-US" altLang="zh-TW" b="1">
                <a:solidFill>
                  <a:srgbClr val="002060"/>
                </a:solidFill>
              </a:rPr>
              <a:t>(odd signal) </a:t>
            </a:r>
            <a:endParaRPr lang="zh-TW" altLang="en-US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2976</Words>
  <Application>Microsoft Office PowerPoint</Application>
  <PresentationFormat>寬螢幕</PresentationFormat>
  <Paragraphs>490</Paragraphs>
  <Slides>71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71</vt:i4>
      </vt:variant>
    </vt:vector>
  </HeadingPairs>
  <TitlesOfParts>
    <vt:vector size="86" baseType="lpstr">
      <vt:lpstr>新細明體</vt:lpstr>
      <vt:lpstr>標楷體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Office 佈景主題</vt:lpstr>
      <vt:lpstr>Microsoft Visio 2003-2010 Drawing</vt:lpstr>
      <vt:lpstr>方程式</vt:lpstr>
      <vt:lpstr>Equation</vt:lpstr>
      <vt:lpstr>圖片</vt:lpstr>
      <vt:lpstr>訊號與系統</vt:lpstr>
      <vt:lpstr>PowerPoint 簡報</vt:lpstr>
      <vt:lpstr>1.1 什麼是訊號 </vt:lpstr>
      <vt:lpstr>PowerPoint 簡報</vt:lpstr>
      <vt:lpstr>1.2 什麼是系統 </vt:lpstr>
      <vt:lpstr>1.3 訊號的表示 </vt:lpstr>
      <vt:lpstr>PowerPoint 簡報</vt:lpstr>
      <vt:lpstr>PowerPoint 簡報</vt:lpstr>
      <vt:lpstr>1.4 訊號的類型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1.5  基本的訊號操作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1.6  常用的基本訊號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1.7 系統的表示 </vt:lpstr>
      <vt:lpstr>PowerPoint 簡報</vt:lpstr>
      <vt:lpstr>PowerPoint 簡報</vt:lpstr>
      <vt:lpstr>PowerPoint 簡報</vt:lpstr>
      <vt:lpstr>1.8  基本的系統特性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csshieh</dc:creator>
  <cp:lastModifiedBy>csshieh</cp:lastModifiedBy>
  <cp:revision>3</cp:revision>
  <dcterms:created xsi:type="dcterms:W3CDTF">2021-05-20T06:50:33Z</dcterms:created>
  <dcterms:modified xsi:type="dcterms:W3CDTF">2022-03-11T17:20:08Z</dcterms:modified>
</cp:coreProperties>
</file>