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392" r:id="rId5"/>
    <p:sldId id="490" r:id="rId6"/>
    <p:sldId id="535" r:id="rId7"/>
    <p:sldId id="536" r:id="rId8"/>
    <p:sldId id="537" r:id="rId9"/>
    <p:sldId id="538" r:id="rId10"/>
    <p:sldId id="539" r:id="rId11"/>
    <p:sldId id="677" r:id="rId12"/>
    <p:sldId id="659" r:id="rId13"/>
    <p:sldId id="660" r:id="rId14"/>
    <p:sldId id="549" r:id="rId15"/>
    <p:sldId id="551" r:id="rId16"/>
    <p:sldId id="553" r:id="rId17"/>
    <p:sldId id="554" r:id="rId18"/>
    <p:sldId id="661" r:id="rId19"/>
    <p:sldId id="662" r:id="rId20"/>
    <p:sldId id="555" r:id="rId21"/>
    <p:sldId id="556" r:id="rId22"/>
    <p:sldId id="663" r:id="rId23"/>
    <p:sldId id="664" r:id="rId24"/>
    <p:sldId id="644" r:id="rId25"/>
    <p:sldId id="646" r:id="rId26"/>
    <p:sldId id="666" r:id="rId27"/>
    <p:sldId id="667" r:id="rId28"/>
    <p:sldId id="668" r:id="rId29"/>
    <p:sldId id="669" r:id="rId30"/>
    <p:sldId id="665" r:id="rId31"/>
    <p:sldId id="648" r:id="rId32"/>
    <p:sldId id="649" r:id="rId33"/>
    <p:sldId id="526" r:id="rId34"/>
    <p:sldId id="642" r:id="rId35"/>
    <p:sldId id="613" r:id="rId36"/>
    <p:sldId id="614" r:id="rId37"/>
    <p:sldId id="527" r:id="rId38"/>
    <p:sldId id="528" r:id="rId39"/>
    <p:sldId id="558" r:id="rId40"/>
    <p:sldId id="559" r:id="rId41"/>
    <p:sldId id="560" r:id="rId42"/>
    <p:sldId id="565" r:id="rId43"/>
    <p:sldId id="572" r:id="rId44"/>
    <p:sldId id="615" r:id="rId45"/>
    <p:sldId id="635" r:id="rId46"/>
    <p:sldId id="636" r:id="rId47"/>
    <p:sldId id="651" r:id="rId48"/>
    <p:sldId id="617" r:id="rId49"/>
    <p:sldId id="621" r:id="rId50"/>
    <p:sldId id="670" r:id="rId51"/>
    <p:sldId id="652" r:id="rId52"/>
    <p:sldId id="653" r:id="rId53"/>
    <p:sldId id="671" r:id="rId54"/>
    <p:sldId id="654" r:id="rId55"/>
    <p:sldId id="655" r:id="rId56"/>
    <p:sldId id="672" r:id="rId57"/>
    <p:sldId id="638" r:id="rId58"/>
    <p:sldId id="639" r:id="rId59"/>
    <p:sldId id="580" r:id="rId60"/>
    <p:sldId id="678" r:id="rId61"/>
    <p:sldId id="581" r:id="rId62"/>
    <p:sldId id="632" r:id="rId63"/>
    <p:sldId id="633" r:id="rId64"/>
    <p:sldId id="634" r:id="rId65"/>
    <p:sldId id="640" r:id="rId66"/>
    <p:sldId id="579" r:id="rId67"/>
    <p:sldId id="591" r:id="rId68"/>
    <p:sldId id="618" r:id="rId69"/>
    <p:sldId id="619" r:id="rId70"/>
    <p:sldId id="656" r:id="rId71"/>
    <p:sldId id="657" r:id="rId72"/>
    <p:sldId id="658" r:id="rId73"/>
    <p:sldId id="673" r:id="rId74"/>
    <p:sldId id="674" r:id="rId75"/>
    <p:sldId id="675" r:id="rId76"/>
    <p:sldId id="676" r:id="rId7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e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106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118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e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4" Type="http://schemas.openxmlformats.org/officeDocument/2006/relationships/image" Target="../media/image12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4" Type="http://schemas.openxmlformats.org/officeDocument/2006/relationships/image" Target="../media/image13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7" Type="http://schemas.openxmlformats.org/officeDocument/2006/relationships/image" Target="../media/image151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57.wmf"/><Relationship Id="rId5" Type="http://schemas.openxmlformats.org/officeDocument/2006/relationships/image" Target="../media/image156.wmf"/><Relationship Id="rId4" Type="http://schemas.openxmlformats.org/officeDocument/2006/relationships/image" Target="../media/image155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emf"/><Relationship Id="rId4" Type="http://schemas.openxmlformats.org/officeDocument/2006/relationships/image" Target="../media/image25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Relationship Id="rId4" Type="http://schemas.openxmlformats.org/officeDocument/2006/relationships/image" Target="../media/image16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emf"/><Relationship Id="rId1" Type="http://schemas.openxmlformats.org/officeDocument/2006/relationships/image" Target="../media/image167.wmf"/><Relationship Id="rId4" Type="http://schemas.openxmlformats.org/officeDocument/2006/relationships/image" Target="../media/image17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emf"/><Relationship Id="rId1" Type="http://schemas.openxmlformats.org/officeDocument/2006/relationships/image" Target="../media/image173.wmf"/><Relationship Id="rId4" Type="http://schemas.openxmlformats.org/officeDocument/2006/relationships/image" Target="../media/image176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80.emf"/><Relationship Id="rId1" Type="http://schemas.openxmlformats.org/officeDocument/2006/relationships/image" Target="../media/image179.wmf"/><Relationship Id="rId4" Type="http://schemas.openxmlformats.org/officeDocument/2006/relationships/image" Target="../media/image181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85.emf"/><Relationship Id="rId1" Type="http://schemas.openxmlformats.org/officeDocument/2006/relationships/image" Target="../media/image184.wmf"/><Relationship Id="rId4" Type="http://schemas.openxmlformats.org/officeDocument/2006/relationships/image" Target="../media/image18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wmf"/><Relationship Id="rId1" Type="http://schemas.openxmlformats.org/officeDocument/2006/relationships/image" Target="../media/image192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5" Type="http://schemas.openxmlformats.org/officeDocument/2006/relationships/image" Target="../media/image200.wmf"/><Relationship Id="rId4" Type="http://schemas.openxmlformats.org/officeDocument/2006/relationships/image" Target="../media/image199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wmf"/><Relationship Id="rId2" Type="http://schemas.openxmlformats.org/officeDocument/2006/relationships/image" Target="../media/image203.wmf"/><Relationship Id="rId1" Type="http://schemas.openxmlformats.org/officeDocument/2006/relationships/image" Target="../media/image202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wmf"/><Relationship Id="rId1" Type="http://schemas.openxmlformats.org/officeDocument/2006/relationships/image" Target="../media/image20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wmf"/><Relationship Id="rId2" Type="http://schemas.openxmlformats.org/officeDocument/2006/relationships/image" Target="../media/image196.wmf"/><Relationship Id="rId1" Type="http://schemas.openxmlformats.org/officeDocument/2006/relationships/image" Target="../media/image208.wmf"/><Relationship Id="rId5" Type="http://schemas.openxmlformats.org/officeDocument/2006/relationships/image" Target="../media/image211.wmf"/><Relationship Id="rId4" Type="http://schemas.openxmlformats.org/officeDocument/2006/relationships/image" Target="../media/image210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wmf"/><Relationship Id="rId2" Type="http://schemas.openxmlformats.org/officeDocument/2006/relationships/image" Target="../media/image214.wmf"/><Relationship Id="rId1" Type="http://schemas.openxmlformats.org/officeDocument/2006/relationships/image" Target="../media/image213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wmf"/><Relationship Id="rId1" Type="http://schemas.openxmlformats.org/officeDocument/2006/relationships/image" Target="../media/image216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wmf"/><Relationship Id="rId2" Type="http://schemas.openxmlformats.org/officeDocument/2006/relationships/image" Target="../media/image221.emf"/><Relationship Id="rId1" Type="http://schemas.openxmlformats.org/officeDocument/2006/relationships/image" Target="../media/image220.wmf"/><Relationship Id="rId6" Type="http://schemas.openxmlformats.org/officeDocument/2006/relationships/image" Target="../media/image225.wmf"/><Relationship Id="rId5" Type="http://schemas.openxmlformats.org/officeDocument/2006/relationships/image" Target="../media/image224.wmf"/><Relationship Id="rId4" Type="http://schemas.openxmlformats.org/officeDocument/2006/relationships/image" Target="../media/image223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227.wmf"/><Relationship Id="rId1" Type="http://schemas.openxmlformats.org/officeDocument/2006/relationships/image" Target="../media/image226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wmf"/><Relationship Id="rId7" Type="http://schemas.openxmlformats.org/officeDocument/2006/relationships/image" Target="../media/image234.wmf"/><Relationship Id="rId2" Type="http://schemas.openxmlformats.org/officeDocument/2006/relationships/image" Target="../media/image229.wmf"/><Relationship Id="rId1" Type="http://schemas.openxmlformats.org/officeDocument/2006/relationships/image" Target="../media/image228.wmf"/><Relationship Id="rId6" Type="http://schemas.openxmlformats.org/officeDocument/2006/relationships/image" Target="../media/image233.wmf"/><Relationship Id="rId5" Type="http://schemas.openxmlformats.org/officeDocument/2006/relationships/image" Target="../media/image232.wmf"/><Relationship Id="rId4" Type="http://schemas.openxmlformats.org/officeDocument/2006/relationships/image" Target="../media/image231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wmf"/><Relationship Id="rId2" Type="http://schemas.openxmlformats.org/officeDocument/2006/relationships/image" Target="../media/image236.wmf"/><Relationship Id="rId1" Type="http://schemas.openxmlformats.org/officeDocument/2006/relationships/image" Target="../media/image235.wmf"/><Relationship Id="rId4" Type="http://schemas.openxmlformats.org/officeDocument/2006/relationships/image" Target="../media/image238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wmf"/><Relationship Id="rId3" Type="http://schemas.openxmlformats.org/officeDocument/2006/relationships/image" Target="../media/image241.wmf"/><Relationship Id="rId7" Type="http://schemas.openxmlformats.org/officeDocument/2006/relationships/image" Target="../media/image245.wmf"/><Relationship Id="rId2" Type="http://schemas.openxmlformats.org/officeDocument/2006/relationships/image" Target="../media/image240.wmf"/><Relationship Id="rId1" Type="http://schemas.openxmlformats.org/officeDocument/2006/relationships/image" Target="../media/image239.wmf"/><Relationship Id="rId6" Type="http://schemas.openxmlformats.org/officeDocument/2006/relationships/image" Target="../media/image244.wmf"/><Relationship Id="rId5" Type="http://schemas.openxmlformats.org/officeDocument/2006/relationships/image" Target="../media/image243.wmf"/><Relationship Id="rId10" Type="http://schemas.openxmlformats.org/officeDocument/2006/relationships/image" Target="../media/image248.wmf"/><Relationship Id="rId4" Type="http://schemas.openxmlformats.org/officeDocument/2006/relationships/image" Target="../media/image242.wmf"/><Relationship Id="rId9" Type="http://schemas.openxmlformats.org/officeDocument/2006/relationships/image" Target="../media/image247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wmf"/><Relationship Id="rId3" Type="http://schemas.openxmlformats.org/officeDocument/2006/relationships/image" Target="../media/image251.wmf"/><Relationship Id="rId7" Type="http://schemas.openxmlformats.org/officeDocument/2006/relationships/image" Target="../media/image255.wmf"/><Relationship Id="rId2" Type="http://schemas.openxmlformats.org/officeDocument/2006/relationships/image" Target="../media/image250.wmf"/><Relationship Id="rId1" Type="http://schemas.openxmlformats.org/officeDocument/2006/relationships/image" Target="../media/image249.wmf"/><Relationship Id="rId6" Type="http://schemas.openxmlformats.org/officeDocument/2006/relationships/image" Target="../media/image254.wmf"/><Relationship Id="rId5" Type="http://schemas.openxmlformats.org/officeDocument/2006/relationships/image" Target="../media/image253.wmf"/><Relationship Id="rId4" Type="http://schemas.openxmlformats.org/officeDocument/2006/relationships/image" Target="../media/image252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wmf"/><Relationship Id="rId2" Type="http://schemas.openxmlformats.org/officeDocument/2006/relationships/image" Target="../media/image258.wmf"/><Relationship Id="rId1" Type="http://schemas.openxmlformats.org/officeDocument/2006/relationships/image" Target="../media/image257.wmf"/><Relationship Id="rId4" Type="http://schemas.openxmlformats.org/officeDocument/2006/relationships/image" Target="../media/image26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e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wmf"/><Relationship Id="rId2" Type="http://schemas.openxmlformats.org/officeDocument/2006/relationships/image" Target="../media/image262.wmf"/><Relationship Id="rId1" Type="http://schemas.openxmlformats.org/officeDocument/2006/relationships/image" Target="../media/image261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wmf"/><Relationship Id="rId7" Type="http://schemas.openxmlformats.org/officeDocument/2006/relationships/image" Target="../media/image270.wmf"/><Relationship Id="rId2" Type="http://schemas.openxmlformats.org/officeDocument/2006/relationships/image" Target="../media/image265.wmf"/><Relationship Id="rId1" Type="http://schemas.openxmlformats.org/officeDocument/2006/relationships/image" Target="../media/image264.emf"/><Relationship Id="rId6" Type="http://schemas.openxmlformats.org/officeDocument/2006/relationships/image" Target="../media/image269.wmf"/><Relationship Id="rId5" Type="http://schemas.openxmlformats.org/officeDocument/2006/relationships/image" Target="../media/image268.wmf"/><Relationship Id="rId4" Type="http://schemas.openxmlformats.org/officeDocument/2006/relationships/image" Target="../media/image267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wmf"/><Relationship Id="rId2" Type="http://schemas.openxmlformats.org/officeDocument/2006/relationships/image" Target="../media/image272.wmf"/><Relationship Id="rId1" Type="http://schemas.openxmlformats.org/officeDocument/2006/relationships/image" Target="../media/image271.wmf"/><Relationship Id="rId5" Type="http://schemas.openxmlformats.org/officeDocument/2006/relationships/image" Target="../media/image275.wmf"/><Relationship Id="rId4" Type="http://schemas.openxmlformats.org/officeDocument/2006/relationships/image" Target="../media/image274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wmf"/><Relationship Id="rId2" Type="http://schemas.openxmlformats.org/officeDocument/2006/relationships/image" Target="../media/image277.emf"/><Relationship Id="rId1" Type="http://schemas.openxmlformats.org/officeDocument/2006/relationships/image" Target="../media/image276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emf"/><Relationship Id="rId2" Type="http://schemas.openxmlformats.org/officeDocument/2006/relationships/image" Target="../media/image280.wmf"/><Relationship Id="rId1" Type="http://schemas.openxmlformats.org/officeDocument/2006/relationships/image" Target="../media/image279.w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2.emf"/><Relationship Id="rId1" Type="http://schemas.openxmlformats.org/officeDocument/2006/relationships/image" Target="../media/image279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wmf"/><Relationship Id="rId2" Type="http://schemas.openxmlformats.org/officeDocument/2006/relationships/image" Target="../media/image284.wmf"/><Relationship Id="rId1" Type="http://schemas.openxmlformats.org/officeDocument/2006/relationships/image" Target="../media/image283.emf"/><Relationship Id="rId4" Type="http://schemas.openxmlformats.org/officeDocument/2006/relationships/image" Target="../media/image286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wmf"/><Relationship Id="rId2" Type="http://schemas.openxmlformats.org/officeDocument/2006/relationships/image" Target="../media/image288.wmf"/><Relationship Id="rId1" Type="http://schemas.openxmlformats.org/officeDocument/2006/relationships/image" Target="../media/image287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wmf"/><Relationship Id="rId2" Type="http://schemas.openxmlformats.org/officeDocument/2006/relationships/image" Target="../media/image291.wmf"/><Relationship Id="rId1" Type="http://schemas.openxmlformats.org/officeDocument/2006/relationships/image" Target="../media/image290.wmf"/><Relationship Id="rId4" Type="http://schemas.openxmlformats.org/officeDocument/2006/relationships/image" Target="../media/image293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wmf"/><Relationship Id="rId2" Type="http://schemas.openxmlformats.org/officeDocument/2006/relationships/image" Target="../media/image295.wmf"/><Relationship Id="rId1" Type="http://schemas.openxmlformats.org/officeDocument/2006/relationships/image" Target="../media/image294.wmf"/><Relationship Id="rId5" Type="http://schemas.openxmlformats.org/officeDocument/2006/relationships/image" Target="../media/image298.wmf"/><Relationship Id="rId4" Type="http://schemas.openxmlformats.org/officeDocument/2006/relationships/image" Target="../media/image29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9.e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wmf"/><Relationship Id="rId2" Type="http://schemas.openxmlformats.org/officeDocument/2006/relationships/image" Target="../media/image301.wmf"/><Relationship Id="rId1" Type="http://schemas.openxmlformats.org/officeDocument/2006/relationships/image" Target="../media/image300.wmf"/><Relationship Id="rId4" Type="http://schemas.openxmlformats.org/officeDocument/2006/relationships/image" Target="../media/image303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BC3CE4-C97F-44CC-BF62-8E2BC0B13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533E2E3-B6BB-4DF5-B43D-DC13F6D22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2E23F3A-86ED-44B3-9909-00595787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2A0D-C0CC-4D34-B548-4D757B8D6D2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1C853C-17B1-4EAB-ADC3-660CC590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A6A9D0-AC2D-4407-81C8-92C887C0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3EC8-030A-41A9-8838-E07678BAE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57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3F7CC3-7221-4233-A630-F108AF52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6D84E24-2D0A-46BA-85EF-F28075B1C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E61564-7263-4DE5-90CF-98658897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2A0D-C0CC-4D34-B548-4D757B8D6D2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104CF9-FA7E-46EA-B83B-A4917DA9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644B68-D2AA-4C37-960C-40B63A208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3EC8-030A-41A9-8838-E07678BAE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32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7D7E551-7B0E-4034-A4F8-AF934EE36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A99C51E-88FA-486A-B9CD-852D266F1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B40D02-4903-4DA5-929E-B0E384D4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2A0D-C0CC-4D34-B548-4D757B8D6D2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63230B-B0F9-4EA9-965C-FF65E2E1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2D39B0-38BB-4207-94AE-7D73DDC2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3EC8-030A-41A9-8838-E07678BAE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65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E6BD5B-0286-428F-8FAE-77A072A6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476868-9C4A-431A-9CDC-82D6A1E86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0A8BC7B-0517-4DB4-B7CA-219B0BA0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2A0D-C0CC-4D34-B548-4D757B8D6D2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84AE63-0B75-4F7F-90F3-3C2D53ACD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614E87-1B84-4C7E-97C7-36136170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3EC8-030A-41A9-8838-E07678BAE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922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3E43E1-8845-4594-B0BD-42BC80EC4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AF39DBA-CE4B-43D6-BDA6-922A40557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8FF1A5-1EBA-471E-8850-F8C4695A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2A0D-C0CC-4D34-B548-4D757B8D6D2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3AEFAA-A655-4787-8623-B71B4C23F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746B59-918A-4AA3-862E-3AD1539D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3EC8-030A-41A9-8838-E07678BAE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4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31AA81-7666-4E77-BE17-CA32D5C8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F3A3C8-5C62-4365-962B-BC30A5443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15B7371-6204-4BBB-8A53-9E14537CE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D9E7744-EA2E-492A-8E2B-BD3528DD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2A0D-C0CC-4D34-B548-4D757B8D6D2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1687A2B-B7DF-45B1-AC6D-4109215F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C1D9CA7-C8E2-4CBB-8BAE-2A3171D7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3EC8-030A-41A9-8838-E07678BAE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13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7324D2-3AB2-4A49-9FFF-9477488B4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970BCF8-9676-4056-862D-4C8E32A92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77386A6-D5F6-422C-A9AB-5F1196930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C1C7E74-06A8-4EFC-B00A-568E62702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24C3584-DFDD-40BB-82A8-69259A26E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A417EBE-ACCF-4461-AB61-63099B85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2A0D-C0CC-4D34-B548-4D757B8D6D2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F4F6FB3-9F86-479B-B924-BD3D97A6E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0A32229-8975-45A0-AFA3-68677FF9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3EC8-030A-41A9-8838-E07678BAE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68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267AF3-E105-44D6-A0E9-39D57E78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BBEFA82-C700-4015-BB30-1BAA1C813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2A0D-C0CC-4D34-B548-4D757B8D6D2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79688A8-F3D6-4FD7-847B-91B9F7F71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2FB8BEA-1F05-477A-8A11-C5CCF078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3EC8-030A-41A9-8838-E07678BAE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03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CEA2D4A-BB0A-46E7-9CCD-2EFAD25A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2A0D-C0CC-4D34-B548-4D757B8D6D2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BCF8768-EBEB-4234-9A67-F290DFE3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EC301A6-8103-4D25-903A-50A47C4F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3EC8-030A-41A9-8838-E07678BAE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72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645193-025D-4079-B4ED-96CE8889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D3A523-B34E-483B-B805-1A38BF732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371560B-4E17-4E47-A475-EFE89862B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F9B98A4-F903-4F35-A677-12108F3F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2A0D-C0CC-4D34-B548-4D757B8D6D2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C72E85B-5AE4-44A2-8956-E33AD5BCB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9294FDF-3389-4925-93C5-6E030E06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3EC8-030A-41A9-8838-E07678BAE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63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9CD3E4-A43A-4CCE-8861-F61019EE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1B434D9-96DF-4666-B193-592552485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D62B769-5B8F-4432-93CA-294499E0C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B28B18D-5AEA-4BE2-90DB-B9BAC586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2A0D-C0CC-4D34-B548-4D757B8D6D2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3FFA2CF-B4A3-4210-976A-E009A3850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2614D0A-4FB8-4F9F-BCE5-DF1DFF322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3EC8-030A-41A9-8838-E07678BAE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63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ECCFC3B-D344-4878-ABE9-2408BCF8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19924A8-5BFE-40B4-83CC-30C78110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0F9F68-05AA-4192-9944-2391099FD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C2A0D-C0CC-4D34-B548-4D757B8D6D2D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21B11D-37C7-494F-A05E-D7648E8FD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5045BB-61E1-4022-804C-91EEFB87F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3EC8-030A-41A9-8838-E07678BAE5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24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2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3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6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6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7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7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7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8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8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8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3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9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9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0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0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10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0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oleObject" Target="../embeddings/oleObject114.bin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1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11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11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119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2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12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26.bin"/><Relationship Id="rId10" Type="http://schemas.openxmlformats.org/officeDocument/2006/relationships/image" Target="../media/image126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2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12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oleObject" Target="../embeddings/oleObject137.bin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1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3.bin"/><Relationship Id="rId10" Type="http://schemas.openxmlformats.org/officeDocument/2006/relationships/image" Target="../media/image133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3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39.bin"/><Relationship Id="rId10" Type="http://schemas.openxmlformats.org/officeDocument/2006/relationships/image" Target="../media/image139.wmf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4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43.bin"/><Relationship Id="rId4" Type="http://schemas.openxmlformats.org/officeDocument/2006/relationships/image" Target="../media/image14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146.bin"/><Relationship Id="rId4" Type="http://schemas.openxmlformats.org/officeDocument/2006/relationships/image" Target="../media/image14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oleObject" Target="../embeddings/oleObject152.bin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14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1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46.wmf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8.bin"/><Relationship Id="rId15" Type="http://schemas.openxmlformats.org/officeDocument/2006/relationships/oleObject" Target="../embeddings/oleObject153.bin"/><Relationship Id="rId10" Type="http://schemas.openxmlformats.org/officeDocument/2006/relationships/image" Target="../media/image148.wmf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150.bin"/><Relationship Id="rId14" Type="http://schemas.openxmlformats.org/officeDocument/2006/relationships/image" Target="../media/image15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oleObject" Target="../embeddings/oleObject159.bin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12" Type="http://schemas.openxmlformats.org/officeDocument/2006/relationships/image" Target="../media/image1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3.wmf"/><Relationship Id="rId11" Type="http://schemas.openxmlformats.org/officeDocument/2006/relationships/oleObject" Target="../embeddings/oleObject158.bin"/><Relationship Id="rId5" Type="http://schemas.openxmlformats.org/officeDocument/2006/relationships/oleObject" Target="../embeddings/oleObject155.bin"/><Relationship Id="rId10" Type="http://schemas.openxmlformats.org/officeDocument/2006/relationships/image" Target="../media/image155.wmf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157.bin"/><Relationship Id="rId14" Type="http://schemas.openxmlformats.org/officeDocument/2006/relationships/image" Target="../media/image157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12" Type="http://schemas.openxmlformats.org/officeDocument/2006/relationships/image" Target="../media/image1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59.wmf"/><Relationship Id="rId11" Type="http://schemas.openxmlformats.org/officeDocument/2006/relationships/oleObject" Target="../embeddings/oleObject164.bin"/><Relationship Id="rId5" Type="http://schemas.openxmlformats.org/officeDocument/2006/relationships/oleObject" Target="../embeddings/oleObject161.bin"/><Relationship Id="rId10" Type="http://schemas.openxmlformats.org/officeDocument/2006/relationships/image" Target="../media/image161.wmf"/><Relationship Id="rId4" Type="http://schemas.openxmlformats.org/officeDocument/2006/relationships/image" Target="../media/image158.wmf"/><Relationship Id="rId9" Type="http://schemas.openxmlformats.org/officeDocument/2006/relationships/oleObject" Target="../embeddings/oleObject163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166.bin"/><Relationship Id="rId10" Type="http://schemas.openxmlformats.org/officeDocument/2006/relationships/image" Target="../media/image166.wmf"/><Relationship Id="rId4" Type="http://schemas.openxmlformats.org/officeDocument/2006/relationships/image" Target="../media/image163.wmf"/><Relationship Id="rId9" Type="http://schemas.openxmlformats.org/officeDocument/2006/relationships/oleObject" Target="../embeddings/oleObject168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jpeg"/><Relationship Id="rId3" Type="http://schemas.openxmlformats.org/officeDocument/2006/relationships/oleObject" Target="../embeddings/oleObject169.bin"/><Relationship Id="rId7" Type="http://schemas.openxmlformats.org/officeDocument/2006/relationships/image" Target="../media/image171.jpeg"/><Relationship Id="rId12" Type="http://schemas.openxmlformats.org/officeDocument/2006/relationships/image" Target="../media/image1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68.emf"/><Relationship Id="rId11" Type="http://schemas.openxmlformats.org/officeDocument/2006/relationships/oleObject" Target="../embeddings/oleObject172.bin"/><Relationship Id="rId5" Type="http://schemas.openxmlformats.org/officeDocument/2006/relationships/oleObject" Target="../embeddings/oleObject170.bin"/><Relationship Id="rId10" Type="http://schemas.openxmlformats.org/officeDocument/2006/relationships/image" Target="../media/image169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171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jpeg"/><Relationship Id="rId3" Type="http://schemas.openxmlformats.org/officeDocument/2006/relationships/oleObject" Target="../embeddings/oleObject173.bin"/><Relationship Id="rId7" Type="http://schemas.openxmlformats.org/officeDocument/2006/relationships/image" Target="../media/image177.jpeg"/><Relationship Id="rId12" Type="http://schemas.openxmlformats.org/officeDocument/2006/relationships/image" Target="../media/image1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74.emf"/><Relationship Id="rId11" Type="http://schemas.openxmlformats.org/officeDocument/2006/relationships/oleObject" Target="../embeddings/oleObject176.bin"/><Relationship Id="rId5" Type="http://schemas.openxmlformats.org/officeDocument/2006/relationships/oleObject" Target="../embeddings/oleObject174.bin"/><Relationship Id="rId10" Type="http://schemas.openxmlformats.org/officeDocument/2006/relationships/image" Target="../media/image175.wmf"/><Relationship Id="rId4" Type="http://schemas.openxmlformats.org/officeDocument/2006/relationships/image" Target="../media/image173.wmf"/><Relationship Id="rId9" Type="http://schemas.openxmlformats.org/officeDocument/2006/relationships/oleObject" Target="../embeddings/oleObject175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jpeg"/><Relationship Id="rId3" Type="http://schemas.openxmlformats.org/officeDocument/2006/relationships/oleObject" Target="../embeddings/oleObject177.bin"/><Relationship Id="rId7" Type="http://schemas.openxmlformats.org/officeDocument/2006/relationships/image" Target="../media/image182.jpeg"/><Relationship Id="rId12" Type="http://schemas.openxmlformats.org/officeDocument/2006/relationships/image" Target="../media/image1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80.emf"/><Relationship Id="rId11" Type="http://schemas.openxmlformats.org/officeDocument/2006/relationships/oleObject" Target="../embeddings/oleObject180.bin"/><Relationship Id="rId5" Type="http://schemas.openxmlformats.org/officeDocument/2006/relationships/oleObject" Target="../embeddings/oleObject178.bin"/><Relationship Id="rId10" Type="http://schemas.openxmlformats.org/officeDocument/2006/relationships/image" Target="../media/image169.wmf"/><Relationship Id="rId4" Type="http://schemas.openxmlformats.org/officeDocument/2006/relationships/image" Target="../media/image179.wmf"/><Relationship Id="rId9" Type="http://schemas.openxmlformats.org/officeDocument/2006/relationships/oleObject" Target="../embeddings/oleObject179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jpeg"/><Relationship Id="rId3" Type="http://schemas.openxmlformats.org/officeDocument/2006/relationships/oleObject" Target="../embeddings/oleObject181.bin"/><Relationship Id="rId7" Type="http://schemas.openxmlformats.org/officeDocument/2006/relationships/image" Target="../media/image187.jpeg"/><Relationship Id="rId12" Type="http://schemas.openxmlformats.org/officeDocument/2006/relationships/image" Target="../media/image1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85.emf"/><Relationship Id="rId11" Type="http://schemas.openxmlformats.org/officeDocument/2006/relationships/oleObject" Target="../embeddings/oleObject184.bin"/><Relationship Id="rId5" Type="http://schemas.openxmlformats.org/officeDocument/2006/relationships/oleObject" Target="../embeddings/oleObject182.bin"/><Relationship Id="rId10" Type="http://schemas.openxmlformats.org/officeDocument/2006/relationships/image" Target="../media/image175.wmf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183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90.wmf"/><Relationship Id="rId5" Type="http://schemas.openxmlformats.org/officeDocument/2006/relationships/oleObject" Target="../embeddings/oleObject186.bin"/><Relationship Id="rId4" Type="http://schemas.openxmlformats.org/officeDocument/2006/relationships/image" Target="../media/image189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jpeg"/><Relationship Id="rId3" Type="http://schemas.openxmlformats.org/officeDocument/2006/relationships/oleObject" Target="../embeddings/oleObject188.bin"/><Relationship Id="rId7" Type="http://schemas.openxmlformats.org/officeDocument/2006/relationships/image" Target="../media/image19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93.wmf"/><Relationship Id="rId5" Type="http://schemas.openxmlformats.org/officeDocument/2006/relationships/oleObject" Target="../embeddings/oleObject189.bin"/><Relationship Id="rId4" Type="http://schemas.openxmlformats.org/officeDocument/2006/relationships/image" Target="../media/image19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0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2.bin"/><Relationship Id="rId13" Type="http://schemas.openxmlformats.org/officeDocument/2006/relationships/image" Target="../media/image200.wmf"/><Relationship Id="rId3" Type="http://schemas.openxmlformats.org/officeDocument/2006/relationships/image" Target="../media/image201.jpeg"/><Relationship Id="rId7" Type="http://schemas.openxmlformats.org/officeDocument/2006/relationships/image" Target="../media/image197.wmf"/><Relationship Id="rId12" Type="http://schemas.openxmlformats.org/officeDocument/2006/relationships/oleObject" Target="../embeddings/oleObject1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91.bin"/><Relationship Id="rId11" Type="http://schemas.openxmlformats.org/officeDocument/2006/relationships/image" Target="../media/image199.wmf"/><Relationship Id="rId5" Type="http://schemas.openxmlformats.org/officeDocument/2006/relationships/image" Target="../media/image196.wmf"/><Relationship Id="rId10" Type="http://schemas.openxmlformats.org/officeDocument/2006/relationships/oleObject" Target="../embeddings/oleObject193.bin"/><Relationship Id="rId4" Type="http://schemas.openxmlformats.org/officeDocument/2006/relationships/oleObject" Target="../embeddings/oleObject190.bin"/><Relationship Id="rId9" Type="http://schemas.openxmlformats.org/officeDocument/2006/relationships/image" Target="../media/image198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3" Type="http://schemas.openxmlformats.org/officeDocument/2006/relationships/oleObject" Target="../embeddings/oleObject195.bin"/><Relationship Id="rId7" Type="http://schemas.openxmlformats.org/officeDocument/2006/relationships/oleObject" Target="../embeddings/oleObject1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03.wmf"/><Relationship Id="rId5" Type="http://schemas.openxmlformats.org/officeDocument/2006/relationships/oleObject" Target="../embeddings/oleObject196.bin"/><Relationship Id="rId4" Type="http://schemas.openxmlformats.org/officeDocument/2006/relationships/image" Target="../media/image202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jpeg"/><Relationship Id="rId3" Type="http://schemas.openxmlformats.org/officeDocument/2006/relationships/image" Target="../media/image194.jpeg"/><Relationship Id="rId7" Type="http://schemas.openxmlformats.org/officeDocument/2006/relationships/image" Target="../media/image20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99.bin"/><Relationship Id="rId5" Type="http://schemas.openxmlformats.org/officeDocument/2006/relationships/image" Target="../media/image205.wmf"/><Relationship Id="rId4" Type="http://schemas.openxmlformats.org/officeDocument/2006/relationships/oleObject" Target="../embeddings/oleObject198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2.bin"/><Relationship Id="rId13" Type="http://schemas.openxmlformats.org/officeDocument/2006/relationships/image" Target="../media/image211.wmf"/><Relationship Id="rId3" Type="http://schemas.openxmlformats.org/officeDocument/2006/relationships/image" Target="../media/image212.jpeg"/><Relationship Id="rId7" Type="http://schemas.openxmlformats.org/officeDocument/2006/relationships/image" Target="../media/image196.wmf"/><Relationship Id="rId12" Type="http://schemas.openxmlformats.org/officeDocument/2006/relationships/oleObject" Target="../embeddings/oleObject2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201.bin"/><Relationship Id="rId11" Type="http://schemas.openxmlformats.org/officeDocument/2006/relationships/image" Target="../media/image210.wmf"/><Relationship Id="rId5" Type="http://schemas.openxmlformats.org/officeDocument/2006/relationships/image" Target="../media/image208.wmf"/><Relationship Id="rId10" Type="http://schemas.openxmlformats.org/officeDocument/2006/relationships/oleObject" Target="../embeddings/oleObject203.bin"/><Relationship Id="rId4" Type="http://schemas.openxmlformats.org/officeDocument/2006/relationships/oleObject" Target="../embeddings/oleObject200.bin"/><Relationship Id="rId9" Type="http://schemas.openxmlformats.org/officeDocument/2006/relationships/image" Target="../media/image209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3" Type="http://schemas.openxmlformats.org/officeDocument/2006/relationships/oleObject" Target="../embeddings/oleObject205.bin"/><Relationship Id="rId7" Type="http://schemas.openxmlformats.org/officeDocument/2006/relationships/oleObject" Target="../embeddings/oleObject2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14.wmf"/><Relationship Id="rId5" Type="http://schemas.openxmlformats.org/officeDocument/2006/relationships/oleObject" Target="../embeddings/oleObject206.bin"/><Relationship Id="rId4" Type="http://schemas.openxmlformats.org/officeDocument/2006/relationships/image" Target="../media/image213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jpeg"/><Relationship Id="rId3" Type="http://schemas.openxmlformats.org/officeDocument/2006/relationships/oleObject" Target="../embeddings/oleObject208.bin"/><Relationship Id="rId7" Type="http://schemas.openxmlformats.org/officeDocument/2006/relationships/image" Target="../media/image2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209.bin"/><Relationship Id="rId5" Type="http://schemas.openxmlformats.org/officeDocument/2006/relationships/image" Target="../media/image194.jpeg"/><Relationship Id="rId4" Type="http://schemas.openxmlformats.org/officeDocument/2006/relationships/image" Target="../media/image216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wmf"/><Relationship Id="rId13" Type="http://schemas.openxmlformats.org/officeDocument/2006/relationships/oleObject" Target="../embeddings/oleObject215.bin"/><Relationship Id="rId3" Type="http://schemas.openxmlformats.org/officeDocument/2006/relationships/oleObject" Target="../embeddings/oleObject210.bin"/><Relationship Id="rId7" Type="http://schemas.openxmlformats.org/officeDocument/2006/relationships/oleObject" Target="../embeddings/oleObject212.bin"/><Relationship Id="rId12" Type="http://schemas.openxmlformats.org/officeDocument/2006/relationships/image" Target="../media/image2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21.emf"/><Relationship Id="rId11" Type="http://schemas.openxmlformats.org/officeDocument/2006/relationships/oleObject" Target="../embeddings/oleObject214.bin"/><Relationship Id="rId5" Type="http://schemas.openxmlformats.org/officeDocument/2006/relationships/oleObject" Target="../embeddings/oleObject211.bin"/><Relationship Id="rId10" Type="http://schemas.openxmlformats.org/officeDocument/2006/relationships/image" Target="../media/image223.wmf"/><Relationship Id="rId4" Type="http://schemas.openxmlformats.org/officeDocument/2006/relationships/image" Target="../media/image220.wmf"/><Relationship Id="rId9" Type="http://schemas.openxmlformats.org/officeDocument/2006/relationships/oleObject" Target="../embeddings/oleObject213.bin"/><Relationship Id="rId14" Type="http://schemas.openxmlformats.org/officeDocument/2006/relationships/image" Target="../media/image225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oleObject" Target="../embeddings/oleObject216.bin"/><Relationship Id="rId7" Type="http://schemas.openxmlformats.org/officeDocument/2006/relationships/oleObject" Target="../embeddings/oleObject2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27.wmf"/><Relationship Id="rId5" Type="http://schemas.openxmlformats.org/officeDocument/2006/relationships/oleObject" Target="../embeddings/oleObject217.bin"/><Relationship Id="rId4" Type="http://schemas.openxmlformats.org/officeDocument/2006/relationships/image" Target="../media/image226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wmf"/><Relationship Id="rId13" Type="http://schemas.openxmlformats.org/officeDocument/2006/relationships/oleObject" Target="../embeddings/oleObject224.bin"/><Relationship Id="rId3" Type="http://schemas.openxmlformats.org/officeDocument/2006/relationships/oleObject" Target="../embeddings/oleObject219.bin"/><Relationship Id="rId7" Type="http://schemas.openxmlformats.org/officeDocument/2006/relationships/oleObject" Target="../embeddings/oleObject221.bin"/><Relationship Id="rId12" Type="http://schemas.openxmlformats.org/officeDocument/2006/relationships/image" Target="../media/image23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4.wmf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29.wmf"/><Relationship Id="rId11" Type="http://schemas.openxmlformats.org/officeDocument/2006/relationships/oleObject" Target="../embeddings/oleObject223.bin"/><Relationship Id="rId5" Type="http://schemas.openxmlformats.org/officeDocument/2006/relationships/oleObject" Target="../embeddings/oleObject220.bin"/><Relationship Id="rId15" Type="http://schemas.openxmlformats.org/officeDocument/2006/relationships/oleObject" Target="../embeddings/oleObject225.bin"/><Relationship Id="rId10" Type="http://schemas.openxmlformats.org/officeDocument/2006/relationships/image" Target="../media/image231.wmf"/><Relationship Id="rId4" Type="http://schemas.openxmlformats.org/officeDocument/2006/relationships/image" Target="../media/image228.wmf"/><Relationship Id="rId9" Type="http://schemas.openxmlformats.org/officeDocument/2006/relationships/oleObject" Target="../embeddings/oleObject222.bin"/><Relationship Id="rId14" Type="http://schemas.openxmlformats.org/officeDocument/2006/relationships/image" Target="../media/image23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7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wmf"/><Relationship Id="rId3" Type="http://schemas.openxmlformats.org/officeDocument/2006/relationships/oleObject" Target="../embeddings/oleObject226.bin"/><Relationship Id="rId7" Type="http://schemas.openxmlformats.org/officeDocument/2006/relationships/oleObject" Target="../embeddings/oleObject2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36.wmf"/><Relationship Id="rId5" Type="http://schemas.openxmlformats.org/officeDocument/2006/relationships/oleObject" Target="../embeddings/oleObject227.bin"/><Relationship Id="rId10" Type="http://schemas.openxmlformats.org/officeDocument/2006/relationships/image" Target="../media/image238.wmf"/><Relationship Id="rId4" Type="http://schemas.openxmlformats.org/officeDocument/2006/relationships/image" Target="../media/image235.wmf"/><Relationship Id="rId9" Type="http://schemas.openxmlformats.org/officeDocument/2006/relationships/oleObject" Target="../embeddings/oleObject229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wmf"/><Relationship Id="rId13" Type="http://schemas.openxmlformats.org/officeDocument/2006/relationships/oleObject" Target="../embeddings/oleObject235.bin"/><Relationship Id="rId18" Type="http://schemas.openxmlformats.org/officeDocument/2006/relationships/image" Target="../media/image246.wmf"/><Relationship Id="rId3" Type="http://schemas.openxmlformats.org/officeDocument/2006/relationships/oleObject" Target="../embeddings/oleObject230.bin"/><Relationship Id="rId21" Type="http://schemas.openxmlformats.org/officeDocument/2006/relationships/oleObject" Target="../embeddings/oleObject239.bin"/><Relationship Id="rId7" Type="http://schemas.openxmlformats.org/officeDocument/2006/relationships/oleObject" Target="../embeddings/oleObject232.bin"/><Relationship Id="rId12" Type="http://schemas.openxmlformats.org/officeDocument/2006/relationships/image" Target="../media/image243.wmf"/><Relationship Id="rId17" Type="http://schemas.openxmlformats.org/officeDocument/2006/relationships/oleObject" Target="../embeddings/oleObject23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5.wmf"/><Relationship Id="rId20" Type="http://schemas.openxmlformats.org/officeDocument/2006/relationships/image" Target="../media/image247.wmf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40.wmf"/><Relationship Id="rId11" Type="http://schemas.openxmlformats.org/officeDocument/2006/relationships/oleObject" Target="../embeddings/oleObject234.bin"/><Relationship Id="rId5" Type="http://schemas.openxmlformats.org/officeDocument/2006/relationships/oleObject" Target="../embeddings/oleObject231.bin"/><Relationship Id="rId15" Type="http://schemas.openxmlformats.org/officeDocument/2006/relationships/oleObject" Target="../embeddings/oleObject236.bin"/><Relationship Id="rId10" Type="http://schemas.openxmlformats.org/officeDocument/2006/relationships/image" Target="../media/image242.wmf"/><Relationship Id="rId19" Type="http://schemas.openxmlformats.org/officeDocument/2006/relationships/oleObject" Target="../embeddings/oleObject238.bin"/><Relationship Id="rId4" Type="http://schemas.openxmlformats.org/officeDocument/2006/relationships/image" Target="../media/image239.wmf"/><Relationship Id="rId9" Type="http://schemas.openxmlformats.org/officeDocument/2006/relationships/oleObject" Target="../embeddings/oleObject233.bin"/><Relationship Id="rId14" Type="http://schemas.openxmlformats.org/officeDocument/2006/relationships/image" Target="../media/image244.wmf"/><Relationship Id="rId22" Type="http://schemas.openxmlformats.org/officeDocument/2006/relationships/image" Target="../media/image248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wmf"/><Relationship Id="rId13" Type="http://schemas.openxmlformats.org/officeDocument/2006/relationships/oleObject" Target="../embeddings/oleObject245.bin"/><Relationship Id="rId18" Type="http://schemas.openxmlformats.org/officeDocument/2006/relationships/image" Target="../media/image256.wmf"/><Relationship Id="rId3" Type="http://schemas.openxmlformats.org/officeDocument/2006/relationships/oleObject" Target="../embeddings/oleObject240.bin"/><Relationship Id="rId7" Type="http://schemas.openxmlformats.org/officeDocument/2006/relationships/oleObject" Target="../embeddings/oleObject242.bin"/><Relationship Id="rId12" Type="http://schemas.openxmlformats.org/officeDocument/2006/relationships/image" Target="../media/image253.wmf"/><Relationship Id="rId17" Type="http://schemas.openxmlformats.org/officeDocument/2006/relationships/oleObject" Target="../embeddings/oleObject24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5.wmf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50.wmf"/><Relationship Id="rId11" Type="http://schemas.openxmlformats.org/officeDocument/2006/relationships/oleObject" Target="../embeddings/oleObject244.bin"/><Relationship Id="rId5" Type="http://schemas.openxmlformats.org/officeDocument/2006/relationships/oleObject" Target="../embeddings/oleObject241.bin"/><Relationship Id="rId15" Type="http://schemas.openxmlformats.org/officeDocument/2006/relationships/oleObject" Target="../embeddings/oleObject246.bin"/><Relationship Id="rId10" Type="http://schemas.openxmlformats.org/officeDocument/2006/relationships/image" Target="../media/image252.wmf"/><Relationship Id="rId4" Type="http://schemas.openxmlformats.org/officeDocument/2006/relationships/image" Target="../media/image249.wmf"/><Relationship Id="rId9" Type="http://schemas.openxmlformats.org/officeDocument/2006/relationships/oleObject" Target="../embeddings/oleObject243.bin"/><Relationship Id="rId14" Type="http://schemas.openxmlformats.org/officeDocument/2006/relationships/image" Target="../media/image254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wmf"/><Relationship Id="rId3" Type="http://schemas.openxmlformats.org/officeDocument/2006/relationships/oleObject" Target="../embeddings/oleObject248.bin"/><Relationship Id="rId7" Type="http://schemas.openxmlformats.org/officeDocument/2006/relationships/oleObject" Target="../embeddings/oleObject2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58.wmf"/><Relationship Id="rId5" Type="http://schemas.openxmlformats.org/officeDocument/2006/relationships/oleObject" Target="../embeddings/oleObject249.bin"/><Relationship Id="rId10" Type="http://schemas.openxmlformats.org/officeDocument/2006/relationships/image" Target="../media/image260.wmf"/><Relationship Id="rId4" Type="http://schemas.openxmlformats.org/officeDocument/2006/relationships/image" Target="../media/image257.wmf"/><Relationship Id="rId9" Type="http://schemas.openxmlformats.org/officeDocument/2006/relationships/oleObject" Target="../embeddings/oleObject251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wmf"/><Relationship Id="rId3" Type="http://schemas.openxmlformats.org/officeDocument/2006/relationships/oleObject" Target="../embeddings/oleObject252.bin"/><Relationship Id="rId7" Type="http://schemas.openxmlformats.org/officeDocument/2006/relationships/oleObject" Target="../embeddings/oleObject2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62.wmf"/><Relationship Id="rId5" Type="http://schemas.openxmlformats.org/officeDocument/2006/relationships/oleObject" Target="../embeddings/oleObject253.bin"/><Relationship Id="rId4" Type="http://schemas.openxmlformats.org/officeDocument/2006/relationships/image" Target="../media/image261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wmf"/><Relationship Id="rId13" Type="http://schemas.openxmlformats.org/officeDocument/2006/relationships/oleObject" Target="../embeddings/oleObject260.bin"/><Relationship Id="rId3" Type="http://schemas.openxmlformats.org/officeDocument/2006/relationships/oleObject" Target="../embeddings/oleObject255.bin"/><Relationship Id="rId7" Type="http://schemas.openxmlformats.org/officeDocument/2006/relationships/oleObject" Target="../embeddings/oleObject257.bin"/><Relationship Id="rId12" Type="http://schemas.openxmlformats.org/officeDocument/2006/relationships/image" Target="../media/image26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0.wmf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65.wmf"/><Relationship Id="rId11" Type="http://schemas.openxmlformats.org/officeDocument/2006/relationships/oleObject" Target="../embeddings/oleObject259.bin"/><Relationship Id="rId5" Type="http://schemas.openxmlformats.org/officeDocument/2006/relationships/oleObject" Target="../embeddings/oleObject256.bin"/><Relationship Id="rId15" Type="http://schemas.openxmlformats.org/officeDocument/2006/relationships/oleObject" Target="../embeddings/oleObject261.bin"/><Relationship Id="rId10" Type="http://schemas.openxmlformats.org/officeDocument/2006/relationships/image" Target="../media/image267.wmf"/><Relationship Id="rId4" Type="http://schemas.openxmlformats.org/officeDocument/2006/relationships/image" Target="../media/image264.emf"/><Relationship Id="rId9" Type="http://schemas.openxmlformats.org/officeDocument/2006/relationships/oleObject" Target="../embeddings/oleObject258.bin"/><Relationship Id="rId14" Type="http://schemas.openxmlformats.org/officeDocument/2006/relationships/image" Target="../media/image269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wmf"/><Relationship Id="rId3" Type="http://schemas.openxmlformats.org/officeDocument/2006/relationships/oleObject" Target="../embeddings/oleObject262.bin"/><Relationship Id="rId7" Type="http://schemas.openxmlformats.org/officeDocument/2006/relationships/oleObject" Target="../embeddings/oleObject264.bin"/><Relationship Id="rId12" Type="http://schemas.openxmlformats.org/officeDocument/2006/relationships/image" Target="../media/image2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72.wmf"/><Relationship Id="rId11" Type="http://schemas.openxmlformats.org/officeDocument/2006/relationships/oleObject" Target="../embeddings/oleObject266.bin"/><Relationship Id="rId5" Type="http://schemas.openxmlformats.org/officeDocument/2006/relationships/oleObject" Target="../embeddings/oleObject263.bin"/><Relationship Id="rId10" Type="http://schemas.openxmlformats.org/officeDocument/2006/relationships/image" Target="../media/image274.wmf"/><Relationship Id="rId4" Type="http://schemas.openxmlformats.org/officeDocument/2006/relationships/image" Target="../media/image271.wmf"/><Relationship Id="rId9" Type="http://schemas.openxmlformats.org/officeDocument/2006/relationships/oleObject" Target="../embeddings/oleObject265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wmf"/><Relationship Id="rId3" Type="http://schemas.openxmlformats.org/officeDocument/2006/relationships/oleObject" Target="../embeddings/oleObject267.bin"/><Relationship Id="rId7" Type="http://schemas.openxmlformats.org/officeDocument/2006/relationships/oleObject" Target="../embeddings/oleObject2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77.emf"/><Relationship Id="rId5" Type="http://schemas.openxmlformats.org/officeDocument/2006/relationships/oleObject" Target="../embeddings/oleObject268.bin"/><Relationship Id="rId4" Type="http://schemas.openxmlformats.org/officeDocument/2006/relationships/image" Target="../media/image276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emf"/><Relationship Id="rId3" Type="http://schemas.openxmlformats.org/officeDocument/2006/relationships/oleObject" Target="../embeddings/oleObject270.bin"/><Relationship Id="rId7" Type="http://schemas.openxmlformats.org/officeDocument/2006/relationships/oleObject" Target="../embeddings/oleObject2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80.wmf"/><Relationship Id="rId5" Type="http://schemas.openxmlformats.org/officeDocument/2006/relationships/oleObject" Target="../embeddings/oleObject271.bin"/><Relationship Id="rId4" Type="http://schemas.openxmlformats.org/officeDocument/2006/relationships/image" Target="../media/image279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82.emf"/><Relationship Id="rId5" Type="http://schemas.openxmlformats.org/officeDocument/2006/relationships/oleObject" Target="../embeddings/oleObject274.bin"/><Relationship Id="rId4" Type="http://schemas.openxmlformats.org/officeDocument/2006/relationships/image" Target="../media/image27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0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wmf"/><Relationship Id="rId3" Type="http://schemas.openxmlformats.org/officeDocument/2006/relationships/oleObject" Target="../embeddings/oleObject275.bin"/><Relationship Id="rId7" Type="http://schemas.openxmlformats.org/officeDocument/2006/relationships/oleObject" Target="../embeddings/oleObject2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84.wmf"/><Relationship Id="rId5" Type="http://schemas.openxmlformats.org/officeDocument/2006/relationships/oleObject" Target="../embeddings/oleObject276.bin"/><Relationship Id="rId10" Type="http://schemas.openxmlformats.org/officeDocument/2006/relationships/image" Target="../media/image286.wmf"/><Relationship Id="rId4" Type="http://schemas.openxmlformats.org/officeDocument/2006/relationships/image" Target="../media/image283.emf"/><Relationship Id="rId9" Type="http://schemas.openxmlformats.org/officeDocument/2006/relationships/oleObject" Target="../embeddings/oleObject278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wmf"/><Relationship Id="rId3" Type="http://schemas.openxmlformats.org/officeDocument/2006/relationships/oleObject" Target="../embeddings/oleObject279.bin"/><Relationship Id="rId7" Type="http://schemas.openxmlformats.org/officeDocument/2006/relationships/oleObject" Target="../embeddings/oleObject2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88.wmf"/><Relationship Id="rId5" Type="http://schemas.openxmlformats.org/officeDocument/2006/relationships/oleObject" Target="../embeddings/oleObject280.bin"/><Relationship Id="rId4" Type="http://schemas.openxmlformats.org/officeDocument/2006/relationships/image" Target="../media/image287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wmf"/><Relationship Id="rId3" Type="http://schemas.openxmlformats.org/officeDocument/2006/relationships/oleObject" Target="../embeddings/oleObject282.bin"/><Relationship Id="rId7" Type="http://schemas.openxmlformats.org/officeDocument/2006/relationships/oleObject" Target="../embeddings/oleObject2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91.wmf"/><Relationship Id="rId5" Type="http://schemas.openxmlformats.org/officeDocument/2006/relationships/oleObject" Target="../embeddings/oleObject283.bin"/><Relationship Id="rId10" Type="http://schemas.openxmlformats.org/officeDocument/2006/relationships/image" Target="../media/image293.wmf"/><Relationship Id="rId4" Type="http://schemas.openxmlformats.org/officeDocument/2006/relationships/image" Target="../media/image290.wmf"/><Relationship Id="rId9" Type="http://schemas.openxmlformats.org/officeDocument/2006/relationships/oleObject" Target="../embeddings/oleObject285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wmf"/><Relationship Id="rId3" Type="http://schemas.openxmlformats.org/officeDocument/2006/relationships/oleObject" Target="../embeddings/oleObject286.bin"/><Relationship Id="rId7" Type="http://schemas.openxmlformats.org/officeDocument/2006/relationships/oleObject" Target="../embeddings/oleObject288.bin"/><Relationship Id="rId12" Type="http://schemas.openxmlformats.org/officeDocument/2006/relationships/image" Target="../media/image2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95.wmf"/><Relationship Id="rId11" Type="http://schemas.openxmlformats.org/officeDocument/2006/relationships/oleObject" Target="../embeddings/oleObject290.bin"/><Relationship Id="rId5" Type="http://schemas.openxmlformats.org/officeDocument/2006/relationships/oleObject" Target="../embeddings/oleObject287.bin"/><Relationship Id="rId10" Type="http://schemas.openxmlformats.org/officeDocument/2006/relationships/image" Target="../media/image297.wmf"/><Relationship Id="rId4" Type="http://schemas.openxmlformats.org/officeDocument/2006/relationships/image" Target="../media/image294.wmf"/><Relationship Id="rId9" Type="http://schemas.openxmlformats.org/officeDocument/2006/relationships/oleObject" Target="../embeddings/oleObject289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4" Type="http://schemas.openxmlformats.org/officeDocument/2006/relationships/image" Target="../media/image299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wmf"/><Relationship Id="rId3" Type="http://schemas.openxmlformats.org/officeDocument/2006/relationships/oleObject" Target="../embeddings/oleObject292.bin"/><Relationship Id="rId7" Type="http://schemas.openxmlformats.org/officeDocument/2006/relationships/oleObject" Target="../embeddings/oleObject2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301.wmf"/><Relationship Id="rId5" Type="http://schemas.openxmlformats.org/officeDocument/2006/relationships/oleObject" Target="../embeddings/oleObject293.bin"/><Relationship Id="rId10" Type="http://schemas.openxmlformats.org/officeDocument/2006/relationships/image" Target="../media/image303.wmf"/><Relationship Id="rId4" Type="http://schemas.openxmlformats.org/officeDocument/2006/relationships/image" Target="../media/image300.wmf"/><Relationship Id="rId9" Type="http://schemas.openxmlformats.org/officeDocument/2006/relationships/oleObject" Target="../embeddings/oleObject295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4" Type="http://schemas.openxmlformats.org/officeDocument/2006/relationships/image" Target="../media/image30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577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E063D66-EDF6-476E-BEED-811C427D091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2135189" y="2205038"/>
            <a:ext cx="813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TW" sz="2400">
              <a:solidFill>
                <a:srgbClr val="336600"/>
              </a:solidFill>
            </a:endParaRPr>
          </a:p>
        </p:txBody>
      </p:sp>
      <p:pic>
        <p:nvPicPr>
          <p:cNvPr id="75781" name="Picture 8" descr="SSlog-01-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844676"/>
            <a:ext cx="6048375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Text Box 8"/>
          <p:cNvSpPr txBox="1">
            <a:spLocks noChangeArrowheads="1"/>
          </p:cNvSpPr>
          <p:nvPr/>
        </p:nvSpPr>
        <p:spPr bwMode="auto">
          <a:xfrm>
            <a:off x="1919288" y="6092826"/>
            <a:ext cx="849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本講義為使用</a:t>
            </a:r>
            <a:r>
              <a:rPr lang="en-US" altLang="zh-TW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｢</a:t>
            </a:r>
            <a:r>
              <a:rPr lang="zh-TW" altLang="en-US">
                <a:solidFill>
                  <a:srgbClr val="336600"/>
                </a:solidFill>
                <a:latin typeface="標楷體" pitchFamily="65" charset="-120"/>
                <a:ea typeface="標楷體" pitchFamily="65" charset="-120"/>
              </a:rPr>
              <a:t>訊號與系統，王小川編寫，全華圖書公司出版」之輔助教材</a:t>
            </a:r>
          </a:p>
        </p:txBody>
      </p:sp>
      <p:sp>
        <p:nvSpPr>
          <p:cNvPr id="75783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200" b="1">
                <a:solidFill>
                  <a:srgbClr val="000066"/>
                </a:solidFill>
                <a:ea typeface="標楷體" pitchFamily="65" charset="-120"/>
              </a:rPr>
              <a:t>訊號與系統</a:t>
            </a:r>
          </a:p>
        </p:txBody>
      </p:sp>
      <p:sp>
        <p:nvSpPr>
          <p:cNvPr id="75784" name="Text Box 7"/>
          <p:cNvSpPr txBox="1">
            <a:spLocks noChangeArrowheads="1"/>
          </p:cNvSpPr>
          <p:nvPr/>
        </p:nvSpPr>
        <p:spPr bwMode="auto">
          <a:xfrm>
            <a:off x="2351088" y="2565400"/>
            <a:ext cx="75612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zh-TW" altLang="en-US" sz="3600" b="1">
                <a:solidFill>
                  <a:srgbClr val="800080"/>
                </a:solidFill>
                <a:ea typeface="標楷體" pitchFamily="65" charset="-120"/>
              </a:rPr>
              <a:t>講義 八</a:t>
            </a:r>
            <a:r>
              <a:rPr kumimoji="0" lang="zh-TW" altLang="en-US" sz="2400" b="1">
                <a:solidFill>
                  <a:schemeClr val="tx1"/>
                </a:solidFill>
                <a:ea typeface="標楷體" pitchFamily="65" charset="-120"/>
              </a:rPr>
              <a:t> </a:t>
            </a:r>
          </a:p>
          <a:p>
            <a:pPr algn="ctr" eaLnBrk="1" hangingPunct="1"/>
            <a:endParaRPr kumimoji="0" lang="zh-TW" altLang="en-US" sz="2400" b="1">
              <a:solidFill>
                <a:schemeClr val="tx1"/>
              </a:solidFill>
              <a:ea typeface="標楷體" pitchFamily="65" charset="-120"/>
            </a:endParaRPr>
          </a:p>
          <a:p>
            <a:pPr algn="ctr" eaLnBrk="1" hangingPunct="1"/>
            <a:r>
              <a:rPr kumimoji="0" lang="en-US" altLang="zh-TW" sz="4000" b="1">
                <a:latin typeface="標楷體" pitchFamily="65" charset="-120"/>
                <a:ea typeface="標楷體" pitchFamily="65" charset="-120"/>
              </a:rPr>
              <a:t>z-</a:t>
            </a:r>
            <a:r>
              <a:rPr kumimoji="0" lang="zh-TW" altLang="en-US" sz="4000" b="1">
                <a:latin typeface="標楷體" pitchFamily="65" charset="-120"/>
                <a:ea typeface="標楷體" pitchFamily="65" charset="-120"/>
              </a:rPr>
              <a:t>轉換</a:t>
            </a:r>
            <a:endParaRPr kumimoji="0" lang="en-US" altLang="zh-TW" sz="40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endParaRPr kumimoji="0" lang="zh-TW" altLang="en-US" sz="4000">
              <a:latin typeface="標楷體" pitchFamily="65" charset="-120"/>
              <a:ea typeface="標楷體" pitchFamily="65" charset="-120"/>
            </a:endParaRPr>
          </a:p>
          <a:p>
            <a:pPr algn="ctr" eaLnBrk="1" hangingPunct="1"/>
            <a:endParaRPr kumimoji="0" lang="zh-TW" altLang="en-US" sz="2400" b="1">
              <a:solidFill>
                <a:srgbClr val="800000"/>
              </a:solidFill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20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C9732AB-C326-4515-8CFB-24A411BFAD5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1524001" y="22859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04" name="Rectangle 11"/>
          <p:cNvSpPr>
            <a:spLocks noChangeArrowheads="1"/>
          </p:cNvSpPr>
          <p:nvPr/>
        </p:nvSpPr>
        <p:spPr bwMode="auto">
          <a:xfrm>
            <a:off x="1524001" y="28717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524001" y="22812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06" name="Rectangle 15"/>
          <p:cNvSpPr>
            <a:spLocks noChangeArrowheads="1"/>
          </p:cNvSpPr>
          <p:nvPr/>
        </p:nvSpPr>
        <p:spPr bwMode="auto">
          <a:xfrm>
            <a:off x="1524001" y="22335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07" name="Rectangle 17"/>
          <p:cNvSpPr>
            <a:spLocks noChangeArrowheads="1"/>
          </p:cNvSpPr>
          <p:nvPr/>
        </p:nvSpPr>
        <p:spPr bwMode="auto">
          <a:xfrm>
            <a:off x="1524001" y="31003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4" name="Object 16"/>
          <p:cNvGraphicFramePr>
            <a:graphicFrameLocks noChangeAspect="1"/>
          </p:cNvGraphicFramePr>
          <p:nvPr/>
        </p:nvGraphicFramePr>
        <p:xfrm>
          <a:off x="2135189" y="2205039"/>
          <a:ext cx="11525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方程式" r:id="rId3" imgW="609336" imgH="253890" progId="Equation.3">
                  <p:embed/>
                </p:oleObj>
              </mc:Choice>
              <mc:Fallback>
                <p:oleObj name="方程式" r:id="rId3" imgW="609336" imgH="253890" progId="Equation.3">
                  <p:embed/>
                  <p:pic>
                    <p:nvPicPr>
                      <p:cNvPr id="819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205039"/>
                        <a:ext cx="11525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Rectangle 1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5" name="Object 18"/>
          <p:cNvGraphicFramePr>
            <a:graphicFrameLocks noChangeAspect="1"/>
          </p:cNvGraphicFramePr>
          <p:nvPr/>
        </p:nvGraphicFramePr>
        <p:xfrm>
          <a:off x="2024064" y="4000500"/>
          <a:ext cx="4537075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方程式" r:id="rId5" imgW="2552400" imgH="711000" progId="Equation.3">
                  <p:embed/>
                </p:oleObj>
              </mc:Choice>
              <mc:Fallback>
                <p:oleObj name="方程式" r:id="rId5" imgW="2552400" imgH="711000" progId="Equation.3">
                  <p:embed/>
                  <p:pic>
                    <p:nvPicPr>
                      <p:cNvPr id="819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4000500"/>
                        <a:ext cx="4537075" cy="125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Rectangle 21"/>
          <p:cNvSpPr>
            <a:spLocks noChangeArrowheads="1"/>
          </p:cNvSpPr>
          <p:nvPr/>
        </p:nvSpPr>
        <p:spPr bwMode="auto">
          <a:xfrm>
            <a:off x="1524001" y="2257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8196" name="Object 20"/>
          <p:cNvGraphicFramePr>
            <a:graphicFrameLocks noChangeAspect="1"/>
          </p:cNvGraphicFramePr>
          <p:nvPr/>
        </p:nvGraphicFramePr>
        <p:xfrm>
          <a:off x="6888164" y="2781301"/>
          <a:ext cx="3311525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r:id="rId7" imgW="898622" imgH="898776" progId="Visio.Drawing.11">
                  <p:embed/>
                </p:oleObj>
              </mc:Choice>
              <mc:Fallback>
                <p:oleObj r:id="rId7" imgW="898622" imgH="898776" progId="Visio.Drawing.11">
                  <p:embed/>
                  <p:pic>
                    <p:nvPicPr>
                      <p:cNvPr id="819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4" y="2781301"/>
                        <a:ext cx="3311525" cy="331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Rectangle 2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11" name="Text Box 9"/>
          <p:cNvSpPr txBox="1">
            <a:spLocks noChangeArrowheads="1"/>
          </p:cNvSpPr>
          <p:nvPr/>
        </p:nvSpPr>
        <p:spPr bwMode="auto">
          <a:xfrm>
            <a:off x="6816725" y="2276475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收斂區域</a:t>
            </a:r>
            <a:endParaRPr lang="en-US" altLang="zh-TW"/>
          </a:p>
        </p:txBody>
      </p:sp>
      <p:sp>
        <p:nvSpPr>
          <p:cNvPr id="8212" name="文字方塊 16"/>
          <p:cNvSpPr txBox="1">
            <a:spLocks noChangeArrowheads="1"/>
          </p:cNvSpPr>
          <p:nvPr/>
        </p:nvSpPr>
        <p:spPr bwMode="auto">
          <a:xfrm>
            <a:off x="2024063" y="2643188"/>
            <a:ext cx="4214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因為           與          的收斂區域有部分重疊，在 </a:t>
            </a:r>
            <a:r>
              <a:rPr lang="en-US" altLang="zh-TW"/>
              <a:t>z-</a:t>
            </a:r>
            <a:r>
              <a:rPr lang="zh-TW" altLang="en-US"/>
              <a:t>平面上有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TW" i="1"/>
              <a:t> </a:t>
            </a:r>
            <a:r>
              <a:rPr lang="zh-TW" altLang="en-US"/>
              <a:t>值可以讓                               成立。</a:t>
            </a:r>
          </a:p>
        </p:txBody>
      </p:sp>
      <p:graphicFrame>
        <p:nvGraphicFramePr>
          <p:cNvPr id="8197" name="Object 17"/>
          <p:cNvGraphicFramePr>
            <a:graphicFrameLocks noChangeAspect="1"/>
          </p:cNvGraphicFramePr>
          <p:nvPr/>
        </p:nvGraphicFramePr>
        <p:xfrm>
          <a:off x="2655888" y="2714626"/>
          <a:ext cx="70961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9" imgW="406080" imgH="215640" progId="Equation.3">
                  <p:embed/>
                </p:oleObj>
              </mc:Choice>
              <mc:Fallback>
                <p:oleObj name="Equation" r:id="rId9" imgW="406080" imgH="215640" progId="Equation.3">
                  <p:embed/>
                  <p:pic>
                    <p:nvPicPr>
                      <p:cNvPr id="81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2714626"/>
                        <a:ext cx="709612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8"/>
          <p:cNvGraphicFramePr>
            <a:graphicFrameLocks noChangeAspect="1"/>
          </p:cNvGraphicFramePr>
          <p:nvPr/>
        </p:nvGraphicFramePr>
        <p:xfrm>
          <a:off x="3821114" y="2703513"/>
          <a:ext cx="5984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1" imgW="342720" imgH="215640" progId="Equation.3">
                  <p:embed/>
                </p:oleObj>
              </mc:Choice>
              <mc:Fallback>
                <p:oleObj name="Equation" r:id="rId11" imgW="342720" imgH="215640" progId="Equation.3">
                  <p:embed/>
                  <p:pic>
                    <p:nvPicPr>
                      <p:cNvPr id="81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4" y="2703513"/>
                        <a:ext cx="598487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19"/>
          <p:cNvGraphicFramePr>
            <a:graphicFrameLocks noChangeAspect="1"/>
          </p:cNvGraphicFramePr>
          <p:nvPr/>
        </p:nvGraphicFramePr>
        <p:xfrm>
          <a:off x="2441575" y="3286126"/>
          <a:ext cx="23066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3" imgW="1320480" imgH="215640" progId="Equation.3">
                  <p:embed/>
                </p:oleObj>
              </mc:Choice>
              <mc:Fallback>
                <p:oleObj name="Equation" r:id="rId13" imgW="1320480" imgH="215640" progId="Equation.3">
                  <p:embed/>
                  <p:pic>
                    <p:nvPicPr>
                      <p:cNvPr id="819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3286126"/>
                        <a:ext cx="2306638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22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ACBDD80-B32D-4165-8661-CE51873378F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9223" name="文字方塊 6"/>
          <p:cNvSpPr txBox="1">
            <a:spLocks noChangeArrowheads="1"/>
          </p:cNvSpPr>
          <p:nvPr/>
        </p:nvSpPr>
        <p:spPr bwMode="auto">
          <a:xfrm>
            <a:off x="2095500" y="2214564"/>
            <a:ext cx="807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因為          與          的收斂區域不重疊，在 </a:t>
            </a:r>
            <a:r>
              <a:rPr lang="en-US" altLang="zh-TW"/>
              <a:t>z-</a:t>
            </a:r>
            <a:r>
              <a:rPr lang="zh-TW" altLang="en-US"/>
              <a:t>平面上沒有一個 </a:t>
            </a:r>
            <a:r>
              <a:rPr lang="en-US" altLang="zh-TW" i="1"/>
              <a:t>z </a:t>
            </a:r>
            <a:r>
              <a:rPr lang="zh-TW" altLang="en-US"/>
              <a:t>值可以讓                               成立。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749550" y="2214563"/>
          <a:ext cx="68738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393480" imgH="215640" progId="Equation.3">
                  <p:embed/>
                </p:oleObj>
              </mc:Choice>
              <mc:Fallback>
                <p:oleObj name="Equation" r:id="rId3" imgW="393480" imgH="215640" progId="Equation.3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214563"/>
                        <a:ext cx="687388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810001" y="2214563"/>
          <a:ext cx="6207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355320" imgH="215640" progId="Equation.3">
                  <p:embed/>
                </p:oleObj>
              </mc:Choice>
              <mc:Fallback>
                <p:oleObj name="Equation" r:id="rId5" imgW="355320" imgH="215640" progId="Equation.3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2214563"/>
                        <a:ext cx="620713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738439" y="2571751"/>
          <a:ext cx="2306637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7" imgW="1320480" imgH="215640" progId="Equation.3">
                  <p:embed/>
                </p:oleObj>
              </mc:Choice>
              <mc:Fallback>
                <p:oleObj name="Equation" r:id="rId7" imgW="1320480" imgH="215640" progId="Equation.3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9" y="2571751"/>
                        <a:ext cx="2306637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24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88FEC4E-3AC4-48DB-A2F1-177A7C0D2D3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247" name="文字方塊 3"/>
          <p:cNvSpPr txBox="1">
            <a:spLocks noChangeArrowheads="1"/>
          </p:cNvSpPr>
          <p:nvPr/>
        </p:nvSpPr>
        <p:spPr bwMode="auto">
          <a:xfrm>
            <a:off x="2063750" y="2060575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8.2  </a:t>
            </a:r>
            <a:r>
              <a:rPr lang="en-US" altLang="zh-TW"/>
              <a:t>z-</a:t>
            </a:r>
            <a:r>
              <a:rPr lang="zh-TW" altLang="zh-TW"/>
              <a:t>轉換與收斂區域</a:t>
            </a:r>
            <a:endParaRPr lang="zh-TW" altLang="en-US"/>
          </a:p>
        </p:txBody>
      </p:sp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2279650" y="2565401"/>
          <a:ext cx="367188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方程式" r:id="rId3" imgW="2184400" imgH="393700" progId="Equation.3">
                  <p:embed/>
                </p:oleObj>
              </mc:Choice>
              <mc:Fallback>
                <p:oleObj name="方程式" r:id="rId3" imgW="2184400" imgH="393700" progId="Equation.3">
                  <p:embed/>
                  <p:pic>
                    <p:nvPicPr>
                      <p:cNvPr id="1024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565401"/>
                        <a:ext cx="3671888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952626" y="3286126"/>
          <a:ext cx="6151563" cy="316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方程式" r:id="rId5" imgW="4102100" imgH="2108200" progId="Equation.3">
                  <p:embed/>
                </p:oleObj>
              </mc:Choice>
              <mc:Fallback>
                <p:oleObj name="方程式" r:id="rId5" imgW="4102100" imgH="2108200" progId="Equation.3">
                  <p:embed/>
                  <p:pic>
                    <p:nvPicPr>
                      <p:cNvPr id="10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3286126"/>
                        <a:ext cx="6151563" cy="316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4" name="Object 5"/>
          <p:cNvGraphicFramePr>
            <a:graphicFrameLocks noChangeAspect="1"/>
          </p:cNvGraphicFramePr>
          <p:nvPr/>
        </p:nvGraphicFramePr>
        <p:xfrm>
          <a:off x="8310564" y="5949950"/>
          <a:ext cx="216693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方程式" r:id="rId7" imgW="1345616" imgH="253890" progId="Equation.3">
                  <p:embed/>
                </p:oleObj>
              </mc:Choice>
              <mc:Fallback>
                <p:oleObj name="方程式" r:id="rId7" imgW="1345616" imgH="253890" progId="Equation.3">
                  <p:embed/>
                  <p:pic>
                    <p:nvPicPr>
                      <p:cNvPr id="1024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64" y="5949950"/>
                        <a:ext cx="2166937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27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6AE45B6-1B5D-463A-9FAA-21FA33BBBDA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1271" name="文字方塊 3"/>
          <p:cNvSpPr txBox="1">
            <a:spLocks noChangeArrowheads="1"/>
          </p:cNvSpPr>
          <p:nvPr/>
        </p:nvSpPr>
        <p:spPr bwMode="auto">
          <a:xfrm>
            <a:off x="1992313" y="2060575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8.3 </a:t>
            </a:r>
            <a:r>
              <a:rPr lang="en-US" altLang="zh-TW"/>
              <a:t> </a:t>
            </a:r>
            <a:r>
              <a:rPr lang="zh-TW" altLang="zh-TW"/>
              <a:t>雙邊訊號的</a:t>
            </a:r>
            <a:r>
              <a:rPr lang="en-US" altLang="zh-TW"/>
              <a:t>z-</a:t>
            </a:r>
            <a:r>
              <a:rPr lang="zh-TW" altLang="zh-TW"/>
              <a:t>轉換</a:t>
            </a:r>
            <a:endParaRPr lang="zh-TW" altLang="en-US"/>
          </a:p>
        </p:txBody>
      </p:sp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2208213" y="2565400"/>
          <a:ext cx="3668712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方程式" r:id="rId3" imgW="2006600" imgH="508000" progId="Equation.3">
                  <p:embed/>
                </p:oleObj>
              </mc:Choice>
              <mc:Fallback>
                <p:oleObj name="方程式" r:id="rId3" imgW="2006600" imgH="508000" progId="Equation.3">
                  <p:embed/>
                  <p:pic>
                    <p:nvPicPr>
                      <p:cNvPr id="1126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565400"/>
                        <a:ext cx="3668712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135189" y="3573463"/>
          <a:ext cx="8085137" cy="234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方程式" r:id="rId5" imgW="4406900" imgH="1282700" progId="Equation.3">
                  <p:embed/>
                </p:oleObj>
              </mc:Choice>
              <mc:Fallback>
                <p:oleObj name="方程式" r:id="rId5" imgW="4406900" imgH="1282700" progId="Equation.3">
                  <p:embed/>
                  <p:pic>
                    <p:nvPicPr>
                      <p:cNvPr id="11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3573463"/>
                        <a:ext cx="8085137" cy="234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3719514" y="6092826"/>
          <a:ext cx="27892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方程式" r:id="rId7" imgW="1384300" imgH="254000" progId="Equation.3">
                  <p:embed/>
                </p:oleObj>
              </mc:Choice>
              <mc:Fallback>
                <p:oleObj name="方程式" r:id="rId7" imgW="1384300" imgH="254000" progId="Equation.3">
                  <p:embed/>
                  <p:pic>
                    <p:nvPicPr>
                      <p:cNvPr id="112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4" y="6092826"/>
                        <a:ext cx="278923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29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948DCB0-0D7E-4C80-8208-BC7F7B19843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229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74938" y="617538"/>
            <a:ext cx="6373812" cy="1143000"/>
          </a:xfrm>
        </p:spPr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8.3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基本訊號的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z-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轉換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9" name="Text Box 5"/>
          <p:cNvSpPr txBox="1">
            <a:spLocks noChangeArrowheads="1"/>
          </p:cNvSpPr>
          <p:nvPr/>
        </p:nvSpPr>
        <p:spPr bwMode="auto">
          <a:xfrm>
            <a:off x="2024064" y="2143125"/>
            <a:ext cx="388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(1)</a:t>
            </a:r>
            <a:r>
              <a:rPr lang="zh-TW" altLang="en-US" b="1"/>
              <a:t>脈衝函數</a:t>
            </a:r>
            <a:r>
              <a:rPr lang="en-US" altLang="zh-TW" b="1"/>
              <a:t>(Impulse function)</a:t>
            </a:r>
          </a:p>
        </p:txBody>
      </p:sp>
      <p:sp>
        <p:nvSpPr>
          <p:cNvPr id="12300" name="Rectangle 7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301" name="Rectangle 9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302" name="Rectangle 12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303" name="Text Box 13"/>
          <p:cNvSpPr txBox="1">
            <a:spLocks noChangeArrowheads="1"/>
          </p:cNvSpPr>
          <p:nvPr/>
        </p:nvSpPr>
        <p:spPr bwMode="auto">
          <a:xfrm>
            <a:off x="6381751" y="2143125"/>
            <a:ext cx="392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(2)</a:t>
            </a:r>
            <a:r>
              <a:rPr lang="zh-TW" altLang="en-US" b="1"/>
              <a:t>步進函數</a:t>
            </a:r>
            <a:r>
              <a:rPr lang="en-US" altLang="zh-TW" b="1"/>
              <a:t>(Step function)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1524001" y="30384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305" name="Rectangle 18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306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307" name="Rectangle 2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90" name="Object 21"/>
          <p:cNvGraphicFramePr>
            <a:graphicFrameLocks noChangeAspect="1"/>
          </p:cNvGraphicFramePr>
          <p:nvPr/>
        </p:nvGraphicFramePr>
        <p:xfrm>
          <a:off x="2524126" y="2857500"/>
          <a:ext cx="13684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方程式" r:id="rId3" imgW="710891" imgH="203112" progId="Equation.3">
                  <p:embed/>
                </p:oleObj>
              </mc:Choice>
              <mc:Fallback>
                <p:oleObj name="方程式" r:id="rId3" imgW="710891" imgH="203112" progId="Equation.3">
                  <p:embed/>
                  <p:pic>
                    <p:nvPicPr>
                      <p:cNvPr id="1229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6" y="2857500"/>
                        <a:ext cx="1368425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" name="Rectangle 24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91" name="Object 23"/>
          <p:cNvGraphicFramePr>
            <a:graphicFrameLocks noChangeAspect="1"/>
          </p:cNvGraphicFramePr>
          <p:nvPr/>
        </p:nvGraphicFramePr>
        <p:xfrm>
          <a:off x="2238376" y="3286126"/>
          <a:ext cx="30718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方程式" r:id="rId5" imgW="1473200" imgH="431800" progId="Equation.3">
                  <p:embed/>
                </p:oleObj>
              </mc:Choice>
              <mc:Fallback>
                <p:oleObj name="方程式" r:id="rId5" imgW="1473200" imgH="431800" progId="Equation.3">
                  <p:embed/>
                  <p:pic>
                    <p:nvPicPr>
                      <p:cNvPr id="1229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3286126"/>
                        <a:ext cx="3071813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Rectangle 26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92" name="Object 25"/>
          <p:cNvGraphicFramePr>
            <a:graphicFrameLocks noChangeAspect="1"/>
          </p:cNvGraphicFramePr>
          <p:nvPr/>
        </p:nvGraphicFramePr>
        <p:xfrm>
          <a:off x="2238376" y="4572001"/>
          <a:ext cx="33369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7" imgW="1663560" imgH="533160" progId="Equation.3">
                  <p:embed/>
                </p:oleObj>
              </mc:Choice>
              <mc:Fallback>
                <p:oleObj name="Equation" r:id="rId7" imgW="1663560" imgH="533160" progId="Equation.3">
                  <p:embed/>
                  <p:pic>
                    <p:nvPicPr>
                      <p:cNvPr id="12292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4572001"/>
                        <a:ext cx="3336925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0" name="Rectangle 28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93" name="Object 27"/>
          <p:cNvGraphicFramePr>
            <a:graphicFrameLocks noChangeAspect="1"/>
          </p:cNvGraphicFramePr>
          <p:nvPr/>
        </p:nvGraphicFramePr>
        <p:xfrm>
          <a:off x="6738938" y="2714626"/>
          <a:ext cx="14906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方程式" r:id="rId9" imgW="698197" imgH="203112" progId="Equation.3">
                  <p:embed/>
                </p:oleObj>
              </mc:Choice>
              <mc:Fallback>
                <p:oleObj name="方程式" r:id="rId9" imgW="698197" imgH="203112" progId="Equation.3">
                  <p:embed/>
                  <p:pic>
                    <p:nvPicPr>
                      <p:cNvPr id="1229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2714626"/>
                        <a:ext cx="149066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1" name="Rectangle 30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94" name="Object 29"/>
          <p:cNvGraphicFramePr>
            <a:graphicFrameLocks noChangeAspect="1"/>
          </p:cNvGraphicFramePr>
          <p:nvPr/>
        </p:nvGraphicFramePr>
        <p:xfrm>
          <a:off x="6453188" y="3214689"/>
          <a:ext cx="3143250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1" imgW="1460160" imgH="888840" progId="Equation.3">
                  <p:embed/>
                </p:oleObj>
              </mc:Choice>
              <mc:Fallback>
                <p:oleObj name="Equation" r:id="rId11" imgW="1460160" imgH="888840" progId="Equation.3">
                  <p:embed/>
                  <p:pic>
                    <p:nvPicPr>
                      <p:cNvPr id="1229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3214689"/>
                        <a:ext cx="3143250" cy="190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2" name="Rectangle 32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2295" name="Object 31"/>
          <p:cNvGraphicFramePr>
            <a:graphicFrameLocks noChangeAspect="1"/>
          </p:cNvGraphicFramePr>
          <p:nvPr/>
        </p:nvGraphicFramePr>
        <p:xfrm>
          <a:off x="6596064" y="5286376"/>
          <a:ext cx="2401887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13" imgW="1244520" imgH="609480" progId="Equation.3">
                  <p:embed/>
                </p:oleObj>
              </mc:Choice>
              <mc:Fallback>
                <p:oleObj name="Equation" r:id="rId13" imgW="1244520" imgH="609480" progId="Equation.3">
                  <p:embed/>
                  <p:pic>
                    <p:nvPicPr>
                      <p:cNvPr id="1229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4" y="5286376"/>
                        <a:ext cx="2401887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33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233147A-D733-4C25-8EAF-9E31708BEFC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2063751" y="2133600"/>
            <a:ext cx="4176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(3)</a:t>
            </a:r>
            <a:r>
              <a:rPr lang="zh-TW" altLang="en-US" b="1"/>
              <a:t>指數函數</a:t>
            </a:r>
            <a:r>
              <a:rPr lang="en-US" altLang="zh-TW" b="1"/>
              <a:t>(Exponential signal)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3314" name="Object 13"/>
          <p:cNvGraphicFramePr>
            <a:graphicFrameLocks noChangeAspect="1"/>
          </p:cNvGraphicFramePr>
          <p:nvPr/>
        </p:nvGraphicFramePr>
        <p:xfrm>
          <a:off x="2640013" y="2781300"/>
          <a:ext cx="16573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方程式" r:id="rId3" imgW="876300" imgH="228600" progId="Equation.3">
                  <p:embed/>
                </p:oleObj>
              </mc:Choice>
              <mc:Fallback>
                <p:oleObj name="方程式" r:id="rId3" imgW="876300" imgH="228600" progId="Equation.3">
                  <p:embed/>
                  <p:pic>
                    <p:nvPicPr>
                      <p:cNvPr id="133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2781300"/>
                        <a:ext cx="16573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3315" name="Object 15"/>
          <p:cNvGraphicFramePr>
            <a:graphicFrameLocks noChangeAspect="1"/>
          </p:cNvGraphicFramePr>
          <p:nvPr/>
        </p:nvGraphicFramePr>
        <p:xfrm>
          <a:off x="2495550" y="3284539"/>
          <a:ext cx="5424488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方程式" r:id="rId5" imgW="2831760" imgH="431640" progId="Equation.3">
                  <p:embed/>
                </p:oleObj>
              </mc:Choice>
              <mc:Fallback>
                <p:oleObj name="方程式" r:id="rId5" imgW="2831760" imgH="431640" progId="Equation.3">
                  <p:embed/>
                  <p:pic>
                    <p:nvPicPr>
                      <p:cNvPr id="133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3284539"/>
                        <a:ext cx="5424488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3316" name="Object 17"/>
          <p:cNvGraphicFramePr>
            <a:graphicFrameLocks noChangeAspect="1"/>
          </p:cNvGraphicFramePr>
          <p:nvPr/>
        </p:nvGraphicFramePr>
        <p:xfrm>
          <a:off x="2711451" y="4292600"/>
          <a:ext cx="53006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方程式" r:id="rId7" imgW="2743200" imgH="393480" progId="Equation.3">
                  <p:embed/>
                </p:oleObj>
              </mc:Choice>
              <mc:Fallback>
                <p:oleObj name="方程式" r:id="rId7" imgW="2743200" imgH="393480" progId="Equation.3">
                  <p:embed/>
                  <p:pic>
                    <p:nvPicPr>
                      <p:cNvPr id="1331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4292600"/>
                        <a:ext cx="5300663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43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0A50DE0-5592-4090-BDE7-8FE0770D1E6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2063751" y="2133601"/>
            <a:ext cx="4537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(4)</a:t>
            </a:r>
            <a:r>
              <a:rPr lang="zh-TW" altLang="en-US" b="1"/>
              <a:t>弦波訊號 </a:t>
            </a:r>
            <a:r>
              <a:rPr lang="en-US" altLang="zh-TW" b="1"/>
              <a:t>(Sinewaves)</a:t>
            </a: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1524001" y="25860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4338" name="Object 12"/>
          <p:cNvGraphicFramePr>
            <a:graphicFrameLocks noChangeAspect="1"/>
          </p:cNvGraphicFramePr>
          <p:nvPr/>
        </p:nvGraphicFramePr>
        <p:xfrm>
          <a:off x="2855913" y="2565400"/>
          <a:ext cx="230346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方程式" r:id="rId3" imgW="1256755" imgH="215806" progId="Equation.3">
                  <p:embed/>
                </p:oleObj>
              </mc:Choice>
              <mc:Fallback>
                <p:oleObj name="方程式" r:id="rId3" imgW="1256755" imgH="215806" progId="Equation.3">
                  <p:embed/>
                  <p:pic>
                    <p:nvPicPr>
                      <p:cNvPr id="1433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2565400"/>
                        <a:ext cx="2303462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Rectangle 15"/>
          <p:cNvSpPr>
            <a:spLocks noChangeArrowheads="1"/>
          </p:cNvSpPr>
          <p:nvPr/>
        </p:nvSpPr>
        <p:spPr bwMode="auto">
          <a:xfrm>
            <a:off x="1524001" y="23288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4339" name="Object 14"/>
          <p:cNvGraphicFramePr>
            <a:graphicFrameLocks noChangeAspect="1"/>
          </p:cNvGraphicFramePr>
          <p:nvPr/>
        </p:nvGraphicFramePr>
        <p:xfrm>
          <a:off x="2782888" y="2924176"/>
          <a:ext cx="6265862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方程式" r:id="rId5" imgW="3860800" imgH="1803400" progId="Equation.3">
                  <p:embed/>
                </p:oleObj>
              </mc:Choice>
              <mc:Fallback>
                <p:oleObj name="方程式" r:id="rId5" imgW="3860800" imgH="1803400" progId="Equation.3">
                  <p:embed/>
                  <p:pic>
                    <p:nvPicPr>
                      <p:cNvPr id="1433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2924176"/>
                        <a:ext cx="6265862" cy="292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4340" name="Object 16"/>
          <p:cNvGraphicFramePr>
            <a:graphicFrameLocks noChangeAspect="1"/>
          </p:cNvGraphicFramePr>
          <p:nvPr/>
        </p:nvGraphicFramePr>
        <p:xfrm>
          <a:off x="3287714" y="5876925"/>
          <a:ext cx="554513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方程式" r:id="rId7" imgW="3187700" imgH="457200" progId="Equation.3">
                  <p:embed/>
                </p:oleObj>
              </mc:Choice>
              <mc:Fallback>
                <p:oleObj name="方程式" r:id="rId7" imgW="3187700" imgH="457200" progId="Equation.3">
                  <p:embed/>
                  <p:pic>
                    <p:nvPicPr>
                      <p:cNvPr id="1434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5876925"/>
                        <a:ext cx="5545137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53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AA697AB-59BA-4358-B46A-58211104ED6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1524001" y="25479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5362" name="Object 11"/>
          <p:cNvGraphicFramePr>
            <a:graphicFrameLocks noChangeAspect="1"/>
          </p:cNvGraphicFramePr>
          <p:nvPr/>
        </p:nvGraphicFramePr>
        <p:xfrm>
          <a:off x="2640014" y="2060576"/>
          <a:ext cx="2232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方程式" r:id="rId3" imgW="1231366" imgH="215806" progId="Equation.3">
                  <p:embed/>
                </p:oleObj>
              </mc:Choice>
              <mc:Fallback>
                <p:oleObj name="方程式" r:id="rId3" imgW="1231366" imgH="215806" progId="Equation.3">
                  <p:embed/>
                  <p:pic>
                    <p:nvPicPr>
                      <p:cNvPr id="1536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2060576"/>
                        <a:ext cx="2232025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1524001" y="2314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5363" name="Object 13"/>
          <p:cNvGraphicFramePr>
            <a:graphicFrameLocks noChangeAspect="1"/>
          </p:cNvGraphicFramePr>
          <p:nvPr/>
        </p:nvGraphicFramePr>
        <p:xfrm>
          <a:off x="2566988" y="2492375"/>
          <a:ext cx="6553200" cy="296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方程式" r:id="rId5" imgW="4038600" imgH="1828800" progId="Equation.3">
                  <p:embed/>
                </p:oleObj>
              </mc:Choice>
              <mc:Fallback>
                <p:oleObj name="方程式" r:id="rId5" imgW="4038600" imgH="1828800" progId="Equation.3">
                  <p:embed/>
                  <p:pic>
                    <p:nvPicPr>
                      <p:cNvPr id="1536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2492375"/>
                        <a:ext cx="6553200" cy="296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5364" name="Object 15"/>
          <p:cNvGraphicFramePr>
            <a:graphicFrameLocks noChangeAspect="1"/>
          </p:cNvGraphicFramePr>
          <p:nvPr/>
        </p:nvGraphicFramePr>
        <p:xfrm>
          <a:off x="3359150" y="5661025"/>
          <a:ext cx="576103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方程式" r:id="rId7" imgW="3162300" imgH="457200" progId="Equation.3">
                  <p:embed/>
                </p:oleObj>
              </mc:Choice>
              <mc:Fallback>
                <p:oleObj name="方程式" r:id="rId7" imgW="3162300" imgH="457200" progId="Equation.3">
                  <p:embed/>
                  <p:pic>
                    <p:nvPicPr>
                      <p:cNvPr id="1536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5661025"/>
                        <a:ext cx="5761038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638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7F8BBCF-4CA6-4DAC-88A4-62FC42DE6F8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6390" name="文字方塊 3"/>
          <p:cNvSpPr txBox="1">
            <a:spLocks noChangeArrowheads="1"/>
          </p:cNvSpPr>
          <p:nvPr/>
        </p:nvSpPr>
        <p:spPr bwMode="auto">
          <a:xfrm>
            <a:off x="2135189" y="2133600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8.4 </a:t>
            </a:r>
            <a:r>
              <a:rPr lang="en-US" altLang="zh-TW"/>
              <a:t> </a:t>
            </a:r>
            <a:r>
              <a:rPr lang="zh-TW" altLang="zh-TW"/>
              <a:t>餘弦訊號的</a:t>
            </a:r>
            <a:r>
              <a:rPr lang="en-US" altLang="zh-TW"/>
              <a:t>z-</a:t>
            </a:r>
            <a:r>
              <a:rPr lang="zh-TW" altLang="zh-TW"/>
              <a:t>轉換</a:t>
            </a:r>
            <a:endParaRPr lang="zh-TW" altLang="en-US"/>
          </a:p>
        </p:txBody>
      </p:sp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2566988" y="2636838"/>
          <a:ext cx="38846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方程式" r:id="rId3" imgW="1981200" imgH="203200" progId="Equation.3">
                  <p:embed/>
                </p:oleObj>
              </mc:Choice>
              <mc:Fallback>
                <p:oleObj name="方程式" r:id="rId3" imgW="1981200" imgH="203200" progId="Equation.3">
                  <p:embed/>
                  <p:pic>
                    <p:nvPicPr>
                      <p:cNvPr id="1638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2636838"/>
                        <a:ext cx="3884612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279650" y="3213100"/>
          <a:ext cx="6408738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方程式" r:id="rId5" imgW="3492500" imgH="1320800" progId="Equation.3">
                  <p:embed/>
                </p:oleObj>
              </mc:Choice>
              <mc:Fallback>
                <p:oleObj name="方程式" r:id="rId5" imgW="3492500" imgH="1320800" progId="Equation.3">
                  <p:embed/>
                  <p:pic>
                    <p:nvPicPr>
                      <p:cNvPr id="16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3213100"/>
                        <a:ext cx="6408738" cy="241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741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8E3185A-7111-4C1F-86BE-63978F5A427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19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1992313" y="2276476"/>
          <a:ext cx="8208962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方程式" r:id="rId3" imgW="4432300" imgH="1778000" progId="Equation.3">
                  <p:embed/>
                </p:oleObj>
              </mc:Choice>
              <mc:Fallback>
                <p:oleObj name="方程式" r:id="rId3" imgW="4432300" imgH="1778000" progId="Equation.3">
                  <p:embed/>
                  <p:pic>
                    <p:nvPicPr>
                      <p:cNvPr id="1741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276476"/>
                        <a:ext cx="8208962" cy="328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287713" y="5661025"/>
          <a:ext cx="14779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方程式" r:id="rId5" imgW="774364" imgH="253890" progId="Equation.3">
                  <p:embed/>
                </p:oleObj>
              </mc:Choice>
              <mc:Fallback>
                <p:oleObj name="方程式" r:id="rId5" imgW="774364" imgH="253890" progId="Equation.3">
                  <p:embed/>
                  <p:pic>
                    <p:nvPicPr>
                      <p:cNvPr id="17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5661025"/>
                        <a:ext cx="147796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680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A985E9C9-3129-42A5-B10E-B93A0A3BEC1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6804" name="Text Box 9"/>
          <p:cNvSpPr txBox="1">
            <a:spLocks noChangeArrowheads="1"/>
          </p:cNvSpPr>
          <p:nvPr/>
        </p:nvSpPr>
        <p:spPr bwMode="auto">
          <a:xfrm>
            <a:off x="6096000" y="6021389"/>
            <a:ext cx="367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TW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6805" name="Text Box 11"/>
          <p:cNvSpPr txBox="1">
            <a:spLocks noChangeArrowheads="1"/>
          </p:cNvSpPr>
          <p:nvPr/>
        </p:nvSpPr>
        <p:spPr bwMode="auto">
          <a:xfrm>
            <a:off x="2279650" y="2060576"/>
            <a:ext cx="7848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b="1"/>
              <a:t>第八章 </a:t>
            </a:r>
            <a:r>
              <a:rPr kumimoji="0" lang="en-US" altLang="zh-TW" b="1"/>
              <a:t>z-</a:t>
            </a:r>
            <a:r>
              <a:rPr kumimoji="0" lang="zh-TW" altLang="en-US" b="1"/>
              <a:t>轉換</a:t>
            </a:r>
          </a:p>
          <a:p>
            <a:pPr eaLnBrk="1" hangingPunct="1"/>
            <a:endParaRPr kumimoji="0" lang="en-US" altLang="zh-TW" b="1"/>
          </a:p>
          <a:p>
            <a:pPr eaLnBrk="1" hangingPunct="1"/>
            <a:r>
              <a:rPr kumimoji="0" lang="en-US" altLang="zh-TW"/>
              <a:t>8.1 </a:t>
            </a:r>
            <a:r>
              <a:rPr kumimoji="0" lang="zh-TW" altLang="en-US"/>
              <a:t>離散時間系統的複數指數輸入與</a:t>
            </a:r>
            <a:r>
              <a:rPr kumimoji="0" lang="en-US" altLang="zh-TW"/>
              <a:t>z-</a:t>
            </a:r>
            <a:r>
              <a:rPr kumimoji="0" lang="zh-TW" altLang="en-US"/>
              <a:t>轉換</a:t>
            </a:r>
          </a:p>
          <a:p>
            <a:pPr eaLnBrk="1" hangingPunct="1"/>
            <a:r>
              <a:rPr kumimoji="0" lang="en-US" altLang="zh-TW"/>
              <a:t>8.2  z-</a:t>
            </a:r>
            <a:r>
              <a:rPr kumimoji="0" lang="zh-TW" altLang="en-US"/>
              <a:t>轉換的收斂區域</a:t>
            </a:r>
          </a:p>
          <a:p>
            <a:pPr eaLnBrk="1" hangingPunct="1"/>
            <a:r>
              <a:rPr kumimoji="0" lang="en-US" altLang="zh-TW"/>
              <a:t>8.3 </a:t>
            </a:r>
            <a:r>
              <a:rPr kumimoji="0" lang="zh-TW" altLang="en-US"/>
              <a:t>基本訊號的</a:t>
            </a:r>
            <a:r>
              <a:rPr kumimoji="0" lang="en-US" altLang="zh-TW"/>
              <a:t>z-</a:t>
            </a:r>
            <a:r>
              <a:rPr kumimoji="0" lang="zh-TW" altLang="en-US"/>
              <a:t>轉換</a:t>
            </a:r>
          </a:p>
          <a:p>
            <a:pPr eaLnBrk="1" hangingPunct="1"/>
            <a:r>
              <a:rPr kumimoji="0" lang="en-US" altLang="zh-TW"/>
              <a:t>8.4  z-</a:t>
            </a:r>
            <a:r>
              <a:rPr kumimoji="0" lang="zh-TW" altLang="en-US"/>
              <a:t>轉換的特性</a:t>
            </a:r>
          </a:p>
          <a:p>
            <a:pPr eaLnBrk="1" hangingPunct="1"/>
            <a:r>
              <a:rPr kumimoji="0" lang="en-US" altLang="zh-TW"/>
              <a:t>8.5 </a:t>
            </a:r>
            <a:r>
              <a:rPr kumimoji="0" lang="zh-TW" altLang="en-US"/>
              <a:t>逆向</a:t>
            </a:r>
            <a:r>
              <a:rPr kumimoji="0" lang="en-US" altLang="zh-TW"/>
              <a:t>z-</a:t>
            </a:r>
            <a:r>
              <a:rPr kumimoji="0" lang="zh-TW" altLang="en-US"/>
              <a:t>轉換</a:t>
            </a:r>
          </a:p>
          <a:p>
            <a:pPr eaLnBrk="1" hangingPunct="1"/>
            <a:r>
              <a:rPr kumimoji="0" lang="en-US" altLang="zh-TW"/>
              <a:t>8.6 </a:t>
            </a:r>
            <a:r>
              <a:rPr kumimoji="0" lang="zh-TW" altLang="en-US"/>
              <a:t>離散時間線性非時變系統的轉移函數</a:t>
            </a:r>
          </a:p>
          <a:p>
            <a:pPr eaLnBrk="1" hangingPunct="1"/>
            <a:r>
              <a:rPr kumimoji="0" lang="en-US" altLang="zh-TW"/>
              <a:t>8.7 </a:t>
            </a:r>
            <a:r>
              <a:rPr kumimoji="0" lang="zh-TW" altLang="en-US"/>
              <a:t>單邊</a:t>
            </a:r>
            <a:r>
              <a:rPr kumimoji="0" lang="en-US" altLang="zh-TW"/>
              <a:t>z-</a:t>
            </a:r>
            <a:r>
              <a:rPr kumimoji="0" lang="zh-TW" altLang="en-US"/>
              <a:t>轉換</a:t>
            </a:r>
          </a:p>
          <a:p>
            <a:pPr eaLnBrk="1" hangingPunct="1"/>
            <a:r>
              <a:rPr kumimoji="0" lang="en-US" altLang="zh-TW"/>
              <a:t>8.8 </a:t>
            </a:r>
            <a:r>
              <a:rPr kumimoji="0" lang="zh-TW" altLang="en-US"/>
              <a:t>離散時間線性非時變系統的狀態變數描述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84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94C4177-6327-4080-BBCF-B0D1B68FC93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2063750" y="1989138"/>
            <a:ext cx="546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(5)</a:t>
            </a:r>
            <a:r>
              <a:rPr lang="zh-TW" altLang="en-US" b="1"/>
              <a:t>衰減的弦波訊號 </a:t>
            </a:r>
            <a:r>
              <a:rPr lang="en-US" altLang="zh-TW" b="1"/>
              <a:t>(Attenuated sinewaves)</a:t>
            </a:r>
          </a:p>
        </p:txBody>
      </p:sp>
      <p:sp>
        <p:nvSpPr>
          <p:cNvPr id="18440" name="Rectangle 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1524001" y="25860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8443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8434" name="Object 12"/>
          <p:cNvGraphicFramePr>
            <a:graphicFrameLocks noChangeAspect="1"/>
          </p:cNvGraphicFramePr>
          <p:nvPr/>
        </p:nvGraphicFramePr>
        <p:xfrm>
          <a:off x="2711450" y="2366963"/>
          <a:ext cx="25209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方程式" r:id="rId3" imgW="1435100" imgH="228600" progId="Equation.3">
                  <p:embed/>
                </p:oleObj>
              </mc:Choice>
              <mc:Fallback>
                <p:oleObj name="方程式" r:id="rId3" imgW="1435100" imgH="228600" progId="Equation.3">
                  <p:embed/>
                  <p:pic>
                    <p:nvPicPr>
                      <p:cNvPr id="1843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366963"/>
                        <a:ext cx="25209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Rectangle 15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8435" name="Object 14"/>
          <p:cNvGraphicFramePr>
            <a:graphicFrameLocks noChangeAspect="1"/>
          </p:cNvGraphicFramePr>
          <p:nvPr/>
        </p:nvGraphicFramePr>
        <p:xfrm>
          <a:off x="3143251" y="5734051"/>
          <a:ext cx="64817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方程式" r:id="rId5" imgW="3632200" imgH="457200" progId="Equation.3">
                  <p:embed/>
                </p:oleObj>
              </mc:Choice>
              <mc:Fallback>
                <p:oleObj name="方程式" r:id="rId5" imgW="3632200" imgH="457200" progId="Equation.3">
                  <p:embed/>
                  <p:pic>
                    <p:nvPicPr>
                      <p:cNvPr id="1843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1" y="5734051"/>
                        <a:ext cx="6481763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Rectangle 17"/>
          <p:cNvSpPr>
            <a:spLocks noChangeArrowheads="1"/>
          </p:cNvSpPr>
          <p:nvPr/>
        </p:nvSpPr>
        <p:spPr bwMode="auto">
          <a:xfrm>
            <a:off x="1524001" y="23288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8436" name="Object 16"/>
          <p:cNvGraphicFramePr>
            <a:graphicFrameLocks noChangeAspect="1"/>
          </p:cNvGraphicFramePr>
          <p:nvPr/>
        </p:nvGraphicFramePr>
        <p:xfrm>
          <a:off x="2208214" y="2781301"/>
          <a:ext cx="7056437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方程式" r:id="rId7" imgW="4343400" imgH="1803400" progId="Equation.3">
                  <p:embed/>
                </p:oleObj>
              </mc:Choice>
              <mc:Fallback>
                <p:oleObj name="方程式" r:id="rId7" imgW="4343400" imgH="1803400" progId="Equation.3">
                  <p:embed/>
                  <p:pic>
                    <p:nvPicPr>
                      <p:cNvPr id="184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781301"/>
                        <a:ext cx="7056437" cy="292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94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AAADD0A-9F72-4246-B40E-0CE0AE068AD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1524001" y="25479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9480550" y="5589589"/>
            <a:ext cx="935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(8.32)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58" name="Object 11"/>
          <p:cNvGraphicFramePr>
            <a:graphicFrameLocks noChangeAspect="1"/>
          </p:cNvGraphicFramePr>
          <p:nvPr/>
        </p:nvGraphicFramePr>
        <p:xfrm>
          <a:off x="2495551" y="2133600"/>
          <a:ext cx="26638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方程式" r:id="rId3" imgW="1409700" imgH="228600" progId="Equation.3">
                  <p:embed/>
                </p:oleObj>
              </mc:Choice>
              <mc:Fallback>
                <p:oleObj name="方程式" r:id="rId3" imgW="1409700" imgH="228600" progId="Equation.3">
                  <p:embed/>
                  <p:pic>
                    <p:nvPicPr>
                      <p:cNvPr id="1945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133600"/>
                        <a:ext cx="26638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59" name="Object 13"/>
          <p:cNvGraphicFramePr>
            <a:graphicFrameLocks noChangeAspect="1"/>
          </p:cNvGraphicFramePr>
          <p:nvPr/>
        </p:nvGraphicFramePr>
        <p:xfrm>
          <a:off x="3071814" y="5805488"/>
          <a:ext cx="640873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方程式" r:id="rId5" imgW="3606800" imgH="457200" progId="Equation.3">
                  <p:embed/>
                </p:oleObj>
              </mc:Choice>
              <mc:Fallback>
                <p:oleObj name="方程式" r:id="rId5" imgW="3606800" imgH="457200" progId="Equation.3">
                  <p:embed/>
                  <p:pic>
                    <p:nvPicPr>
                      <p:cNvPr id="1945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5805488"/>
                        <a:ext cx="6408737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Rectangle 16"/>
          <p:cNvSpPr>
            <a:spLocks noChangeArrowheads="1"/>
          </p:cNvSpPr>
          <p:nvPr/>
        </p:nvSpPr>
        <p:spPr bwMode="auto">
          <a:xfrm>
            <a:off x="1524001" y="2314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9460" name="Object 15"/>
          <p:cNvGraphicFramePr>
            <a:graphicFrameLocks noChangeAspect="1"/>
          </p:cNvGraphicFramePr>
          <p:nvPr/>
        </p:nvGraphicFramePr>
        <p:xfrm>
          <a:off x="2135189" y="2565401"/>
          <a:ext cx="7704137" cy="312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方程式" r:id="rId7" imgW="4508500" imgH="1828800" progId="Equation.3">
                  <p:embed/>
                </p:oleObj>
              </mc:Choice>
              <mc:Fallback>
                <p:oleObj name="方程式" r:id="rId7" imgW="4508500" imgH="1828800" progId="Equation.3">
                  <p:embed/>
                  <p:pic>
                    <p:nvPicPr>
                      <p:cNvPr id="1946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565401"/>
                        <a:ext cx="7704137" cy="312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48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676F41C-B2F5-4F7D-8C8F-31FC3B172EC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486" name="文字方塊 3"/>
          <p:cNvSpPr txBox="1">
            <a:spLocks noChangeArrowheads="1"/>
          </p:cNvSpPr>
          <p:nvPr/>
        </p:nvSpPr>
        <p:spPr bwMode="auto">
          <a:xfrm>
            <a:off x="2063751" y="2133600"/>
            <a:ext cx="4824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8.5 </a:t>
            </a:r>
            <a:r>
              <a:rPr lang="en-US" altLang="zh-TW"/>
              <a:t> </a:t>
            </a:r>
            <a:r>
              <a:rPr lang="zh-TW" altLang="zh-TW"/>
              <a:t>衰減正弦訊號的</a:t>
            </a:r>
            <a:r>
              <a:rPr lang="en-US" altLang="zh-TW"/>
              <a:t>z-</a:t>
            </a:r>
            <a:r>
              <a:rPr lang="zh-TW" altLang="zh-TW"/>
              <a:t>轉換</a:t>
            </a:r>
            <a:endParaRPr lang="zh-TW" altLang="en-US"/>
          </a:p>
        </p:txBody>
      </p:sp>
      <p:sp>
        <p:nvSpPr>
          <p:cNvPr id="20487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2495550" y="2636838"/>
          <a:ext cx="37480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方程式" r:id="rId3" imgW="2120900" imgH="228600" progId="Equation.3">
                  <p:embed/>
                </p:oleObj>
              </mc:Choice>
              <mc:Fallback>
                <p:oleObj name="方程式" r:id="rId3" imgW="2120900" imgH="228600" progId="Equation.3">
                  <p:embed/>
                  <p:pic>
                    <p:nvPicPr>
                      <p:cNvPr id="2048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636838"/>
                        <a:ext cx="3748088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424114" y="3141664"/>
          <a:ext cx="7800975" cy="231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方程式" r:id="rId5" imgW="4445000" imgH="1320800" progId="Equation.3">
                  <p:embed/>
                </p:oleObj>
              </mc:Choice>
              <mc:Fallback>
                <p:oleObj name="方程式" r:id="rId5" imgW="4445000" imgH="1320800" progId="Equation.3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3141664"/>
                        <a:ext cx="7800975" cy="2312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150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37BA90B-FAA6-44DE-9E3A-0E09221C2D4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06" name="Object 1"/>
          <p:cNvGraphicFramePr>
            <a:graphicFrameLocks noChangeAspect="1"/>
          </p:cNvGraphicFramePr>
          <p:nvPr/>
        </p:nvGraphicFramePr>
        <p:xfrm>
          <a:off x="2063750" y="2060576"/>
          <a:ext cx="7577138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方程式" r:id="rId3" imgW="4343400" imgH="2273300" progId="Equation.3">
                  <p:embed/>
                </p:oleObj>
              </mc:Choice>
              <mc:Fallback>
                <p:oleObj name="方程式" r:id="rId3" imgW="4343400" imgH="2273300" progId="Equation.3">
                  <p:embed/>
                  <p:pic>
                    <p:nvPicPr>
                      <p:cNvPr id="2150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060576"/>
                        <a:ext cx="7577138" cy="396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7175501" y="5805488"/>
          <a:ext cx="154781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方程式" r:id="rId5" imgW="914400" imgH="254000" progId="Equation.3">
                  <p:embed/>
                </p:oleObj>
              </mc:Choice>
              <mc:Fallback>
                <p:oleObj name="方程式" r:id="rId5" imgW="914400" imgH="254000" progId="Equation.3">
                  <p:embed/>
                  <p:pic>
                    <p:nvPicPr>
                      <p:cNvPr id="21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1" y="5805488"/>
                        <a:ext cx="1547813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25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B903AB1-877E-4F77-94D2-32349326CF2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40" name="Rectangle 2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8.4 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z-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轉換的特性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41" name="Rectangle 3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42" name="Text Box 31"/>
          <p:cNvSpPr txBox="1">
            <a:spLocks noChangeArrowheads="1"/>
          </p:cNvSpPr>
          <p:nvPr/>
        </p:nvSpPr>
        <p:spPr bwMode="auto">
          <a:xfrm>
            <a:off x="2024064" y="2143126"/>
            <a:ext cx="3024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(1)</a:t>
            </a:r>
            <a:r>
              <a:rPr lang="zh-TW" altLang="en-US" b="1"/>
              <a:t>線性特性</a:t>
            </a:r>
            <a:r>
              <a:rPr lang="en-US" altLang="zh-TW" b="1"/>
              <a:t>(Linearity)</a:t>
            </a:r>
          </a:p>
        </p:txBody>
      </p:sp>
      <p:sp>
        <p:nvSpPr>
          <p:cNvPr id="22543" name="Rectangle 33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44" name="Rectangle 35"/>
          <p:cNvSpPr>
            <a:spLocks noChangeArrowheads="1"/>
          </p:cNvSpPr>
          <p:nvPr/>
        </p:nvSpPr>
        <p:spPr bwMode="auto">
          <a:xfrm>
            <a:off x="1524001" y="30717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45" name="Rectangle 37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46" name="Rectangle 39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47" name="Rectangle 41"/>
          <p:cNvSpPr>
            <a:spLocks noChangeArrowheads="1"/>
          </p:cNvSpPr>
          <p:nvPr/>
        </p:nvSpPr>
        <p:spPr bwMode="auto">
          <a:xfrm>
            <a:off x="1524001" y="30717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095500" y="2786063"/>
          <a:ext cx="3455988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方程式" r:id="rId3" imgW="1828800" imgH="317500" progId="Equation.3">
                  <p:embed/>
                </p:oleObj>
              </mc:Choice>
              <mc:Fallback>
                <p:oleObj name="方程式" r:id="rId3" imgW="1828800" imgH="317500" progId="Equation.3">
                  <p:embed/>
                  <p:pic>
                    <p:nvPicPr>
                      <p:cNvPr id="22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786063"/>
                        <a:ext cx="3455988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43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095501" y="3643313"/>
          <a:ext cx="3313113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方程式" r:id="rId5" imgW="1803400" imgH="330200" progId="Equation.3">
                  <p:embed/>
                </p:oleObj>
              </mc:Choice>
              <mc:Fallback>
                <p:oleObj name="方程式" r:id="rId5" imgW="1803400" imgH="330200" progId="Equation.3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3643313"/>
                        <a:ext cx="3313113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9" name="Rectangle 45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024063" y="4643439"/>
          <a:ext cx="3929062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方程式" r:id="rId7" imgW="2171520" imgH="558720" progId="Equation.3">
                  <p:embed/>
                </p:oleObj>
              </mc:Choice>
              <mc:Fallback>
                <p:oleObj name="方程式" r:id="rId7" imgW="2171520" imgH="558720" progId="Equation.3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4643439"/>
                        <a:ext cx="3929062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0" name="Rectangle 47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51" name="Rectangle 49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52" name="Rectangle 51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53" name="Rectangle 5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54" name="Text Box 4"/>
          <p:cNvSpPr txBox="1">
            <a:spLocks noChangeArrowheads="1"/>
          </p:cNvSpPr>
          <p:nvPr/>
        </p:nvSpPr>
        <p:spPr bwMode="auto">
          <a:xfrm>
            <a:off x="6310314" y="2143126"/>
            <a:ext cx="352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(2)</a:t>
            </a:r>
            <a:r>
              <a:rPr lang="zh-TW" altLang="en-US" b="1"/>
              <a:t>時間逆向</a:t>
            </a:r>
            <a:r>
              <a:rPr lang="en-US" altLang="zh-TW" b="1"/>
              <a:t>(Time reverse)</a:t>
            </a:r>
          </a:p>
        </p:txBody>
      </p:sp>
      <p:graphicFrame>
        <p:nvGraphicFramePr>
          <p:cNvPr id="22533" name="Object 9"/>
          <p:cNvGraphicFramePr>
            <a:graphicFrameLocks noChangeAspect="1"/>
          </p:cNvGraphicFramePr>
          <p:nvPr/>
        </p:nvGraphicFramePr>
        <p:xfrm>
          <a:off x="6667501" y="2714626"/>
          <a:ext cx="14398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方程式" r:id="rId9" imgW="799753" imgH="203112" progId="Equation.3">
                  <p:embed/>
                </p:oleObj>
              </mc:Choice>
              <mc:Fallback>
                <p:oleObj name="方程式" r:id="rId9" imgW="799753" imgH="203112" progId="Equation.3">
                  <p:embed/>
                  <p:pic>
                    <p:nvPicPr>
                      <p:cNvPr id="225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1" y="2714626"/>
                        <a:ext cx="1439863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10"/>
          <p:cNvGraphicFramePr>
            <a:graphicFrameLocks noChangeAspect="1"/>
          </p:cNvGraphicFramePr>
          <p:nvPr/>
        </p:nvGraphicFramePr>
        <p:xfrm>
          <a:off x="6738939" y="3214689"/>
          <a:ext cx="92868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方程式" r:id="rId11" imgW="508000" imgH="139700" progId="Equation.3">
                  <p:embed/>
                </p:oleObj>
              </mc:Choice>
              <mc:Fallback>
                <p:oleObj name="方程式" r:id="rId11" imgW="508000" imgH="139700" progId="Equation.3">
                  <p:embed/>
                  <p:pic>
                    <p:nvPicPr>
                      <p:cNvPr id="225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9" y="3214689"/>
                        <a:ext cx="928687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11"/>
          <p:cNvGraphicFramePr>
            <a:graphicFrameLocks noChangeAspect="1"/>
          </p:cNvGraphicFramePr>
          <p:nvPr/>
        </p:nvGraphicFramePr>
        <p:xfrm>
          <a:off x="6596063" y="3571875"/>
          <a:ext cx="3848100" cy="199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13" imgW="2171520" imgH="1130040" progId="Equation.3">
                  <p:embed/>
                </p:oleObj>
              </mc:Choice>
              <mc:Fallback>
                <p:oleObj name="Equation" r:id="rId13" imgW="2171520" imgH="1130040" progId="Equation.3">
                  <p:embed/>
                  <p:pic>
                    <p:nvPicPr>
                      <p:cNvPr id="225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3571875"/>
                        <a:ext cx="3848100" cy="199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12"/>
          <p:cNvGraphicFramePr>
            <a:graphicFrameLocks noChangeAspect="1"/>
          </p:cNvGraphicFramePr>
          <p:nvPr/>
        </p:nvGraphicFramePr>
        <p:xfrm>
          <a:off x="6667501" y="5643564"/>
          <a:ext cx="37433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方程式" r:id="rId15" imgW="2070100" imgH="431800" progId="Equation.3">
                  <p:embed/>
                </p:oleObj>
              </mc:Choice>
              <mc:Fallback>
                <p:oleObj name="方程式" r:id="rId15" imgW="2070100" imgH="431800" progId="Equation.3">
                  <p:embed/>
                  <p:pic>
                    <p:nvPicPr>
                      <p:cNvPr id="225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1" y="5643564"/>
                        <a:ext cx="374332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1881189" y="2071689"/>
            <a:ext cx="352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(3)</a:t>
            </a:r>
            <a:r>
              <a:rPr lang="zh-TW" altLang="en-US" b="1"/>
              <a:t>時間偏移</a:t>
            </a:r>
            <a:r>
              <a:rPr lang="en-US" altLang="zh-TW" b="1"/>
              <a:t>(Time shifting)</a:t>
            </a: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1524001" y="28685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3563" name="Rectangle 14"/>
          <p:cNvSpPr>
            <a:spLocks noChangeArrowheads="1"/>
          </p:cNvSpPr>
          <p:nvPr/>
        </p:nvSpPr>
        <p:spPr bwMode="auto">
          <a:xfrm>
            <a:off x="1524001" y="30844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3564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452689" y="2571751"/>
          <a:ext cx="1800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方程式" r:id="rId3" imgW="964781" imgH="215806" progId="Equation.3">
                  <p:embed/>
                </p:oleObj>
              </mc:Choice>
              <mc:Fallback>
                <p:oleObj name="方程式" r:id="rId3" imgW="964781" imgH="215806" progId="Equation.3">
                  <p:embed/>
                  <p:pic>
                    <p:nvPicPr>
                      <p:cNvPr id="23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2571751"/>
                        <a:ext cx="18002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524126" y="3000376"/>
          <a:ext cx="12239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方程式" r:id="rId5" imgW="672808" imgH="215806" progId="Equation.3">
                  <p:embed/>
                </p:oleObj>
              </mc:Choice>
              <mc:Fallback>
                <p:oleObj name="方程式" r:id="rId5" imgW="672808" imgH="215806" progId="Equation.3">
                  <p:embed/>
                  <p:pic>
                    <p:nvPicPr>
                      <p:cNvPr id="235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6" y="3000376"/>
                        <a:ext cx="1223963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Rectangle 21"/>
          <p:cNvSpPr>
            <a:spLocks noChangeArrowheads="1"/>
          </p:cNvSpPr>
          <p:nvPr/>
        </p:nvSpPr>
        <p:spPr bwMode="auto">
          <a:xfrm>
            <a:off x="1524001" y="27669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424114" y="3429000"/>
          <a:ext cx="6408737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方程式" r:id="rId7" imgW="3466800" imgH="888840" progId="Equation.3">
                  <p:embed/>
                </p:oleObj>
              </mc:Choice>
              <mc:Fallback>
                <p:oleObj name="方程式" r:id="rId7" imgW="3466800" imgH="888840" progId="Equation.3">
                  <p:embed/>
                  <p:pic>
                    <p:nvPicPr>
                      <p:cNvPr id="23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3429000"/>
                        <a:ext cx="6408737" cy="163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23"/>
          <p:cNvSpPr>
            <a:spLocks noChangeArrowheads="1"/>
          </p:cNvSpPr>
          <p:nvPr/>
        </p:nvSpPr>
        <p:spPr bwMode="auto">
          <a:xfrm>
            <a:off x="1524001" y="29479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640013" y="5229226"/>
          <a:ext cx="597535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方程式" r:id="rId9" imgW="3263900" imgH="558800" progId="Equation.3">
                  <p:embed/>
                </p:oleObj>
              </mc:Choice>
              <mc:Fallback>
                <p:oleObj name="方程式" r:id="rId9" imgW="3263900" imgH="558800" progId="Equation.3">
                  <p:embed/>
                  <p:pic>
                    <p:nvPicPr>
                      <p:cNvPr id="23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5229226"/>
                        <a:ext cx="5975350" cy="102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8F2EDCF-B30F-4319-A686-9A7A4A55D24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458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89BE9B7-3371-4955-9243-10954C9A3E8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4585" name="文字方塊 3"/>
          <p:cNvSpPr txBox="1">
            <a:spLocks noChangeArrowheads="1"/>
          </p:cNvSpPr>
          <p:nvPr/>
        </p:nvSpPr>
        <p:spPr bwMode="auto">
          <a:xfrm>
            <a:off x="2063750" y="2133600"/>
            <a:ext cx="367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8.6 </a:t>
            </a:r>
            <a:r>
              <a:rPr lang="en-US" altLang="zh-TW"/>
              <a:t> </a:t>
            </a:r>
            <a:r>
              <a:rPr lang="zh-TW" altLang="zh-TW"/>
              <a:t>餘弦訊號的時間偏移</a:t>
            </a:r>
            <a:endParaRPr lang="zh-TW" altLang="en-US"/>
          </a:p>
        </p:txBody>
      </p:sp>
      <p:sp>
        <p:nvSpPr>
          <p:cNvPr id="24586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78" name="Object 1"/>
          <p:cNvGraphicFramePr>
            <a:graphicFrameLocks noChangeAspect="1"/>
          </p:cNvGraphicFramePr>
          <p:nvPr/>
        </p:nvGraphicFramePr>
        <p:xfrm>
          <a:off x="2855914" y="2565400"/>
          <a:ext cx="237648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方程式" r:id="rId3" imgW="1346200" imgH="203200" progId="Equation.3">
                  <p:embed/>
                </p:oleObj>
              </mc:Choice>
              <mc:Fallback>
                <p:oleObj name="方程式" r:id="rId3" imgW="1346200" imgH="203200" progId="Equation.3">
                  <p:embed/>
                  <p:pic>
                    <p:nvPicPr>
                      <p:cNvPr id="2457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2565400"/>
                        <a:ext cx="2376487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279650" y="2997201"/>
          <a:ext cx="55118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方程式" r:id="rId5" imgW="2908300" imgH="444500" progId="Equation.3">
                  <p:embed/>
                </p:oleObj>
              </mc:Choice>
              <mc:Fallback>
                <p:oleObj name="方程式" r:id="rId5" imgW="2908300" imgH="444500" progId="Equation.3">
                  <p:embed/>
                  <p:pic>
                    <p:nvPicPr>
                      <p:cNvPr id="24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997201"/>
                        <a:ext cx="5511800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8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80" name="Object 5"/>
          <p:cNvGraphicFramePr>
            <a:graphicFrameLocks noChangeAspect="1"/>
          </p:cNvGraphicFramePr>
          <p:nvPr/>
        </p:nvGraphicFramePr>
        <p:xfrm>
          <a:off x="2782889" y="3860801"/>
          <a:ext cx="50815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方程式" r:id="rId7" imgW="2590800" imgH="203200" progId="Equation.3">
                  <p:embed/>
                </p:oleObj>
              </mc:Choice>
              <mc:Fallback>
                <p:oleObj name="方程式" r:id="rId7" imgW="2590800" imgH="203200" progId="Equation.3">
                  <p:embed/>
                  <p:pic>
                    <p:nvPicPr>
                      <p:cNvPr id="2458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3860801"/>
                        <a:ext cx="5081587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9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81" name="Object 7"/>
          <p:cNvGraphicFramePr>
            <a:graphicFrameLocks noChangeAspect="1"/>
          </p:cNvGraphicFramePr>
          <p:nvPr/>
        </p:nvGraphicFramePr>
        <p:xfrm>
          <a:off x="2208214" y="4437063"/>
          <a:ext cx="77247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方程式" r:id="rId9" imgW="4076700" imgH="444500" progId="Equation.3">
                  <p:embed/>
                </p:oleObj>
              </mc:Choice>
              <mc:Fallback>
                <p:oleObj name="方程式" r:id="rId9" imgW="4076700" imgH="444500" progId="Equation.3">
                  <p:embed/>
                  <p:pic>
                    <p:nvPicPr>
                      <p:cNvPr id="2458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437063"/>
                        <a:ext cx="7724775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4582" name="Object 9"/>
          <p:cNvGraphicFramePr>
            <a:graphicFrameLocks noChangeAspect="1"/>
          </p:cNvGraphicFramePr>
          <p:nvPr/>
        </p:nvGraphicFramePr>
        <p:xfrm>
          <a:off x="3648076" y="5589588"/>
          <a:ext cx="14906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方程式" r:id="rId11" imgW="787058" imgH="253890" progId="Equation.3">
                  <p:embed/>
                </p:oleObj>
              </mc:Choice>
              <mc:Fallback>
                <p:oleObj name="方程式" r:id="rId11" imgW="787058" imgH="253890" progId="Equation.3">
                  <p:embed/>
                  <p:pic>
                    <p:nvPicPr>
                      <p:cNvPr id="2458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6" y="5589588"/>
                        <a:ext cx="149066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560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831419B-F5A9-4051-806B-2820949B30F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5608" name="文字方塊 3"/>
          <p:cNvSpPr txBox="1">
            <a:spLocks noChangeArrowheads="1"/>
          </p:cNvSpPr>
          <p:nvPr/>
        </p:nvSpPr>
        <p:spPr bwMode="auto">
          <a:xfrm>
            <a:off x="2063751" y="2133600"/>
            <a:ext cx="3960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8.7  </a:t>
            </a:r>
            <a:r>
              <a:rPr lang="zh-TW" altLang="zh-TW"/>
              <a:t>時間偏移特性的應用</a:t>
            </a:r>
            <a:endParaRPr lang="zh-TW" altLang="en-US"/>
          </a:p>
        </p:txBody>
      </p:sp>
      <p:sp>
        <p:nvSpPr>
          <p:cNvPr id="25609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2" name="Object 1"/>
          <p:cNvGraphicFramePr>
            <a:graphicFrameLocks noChangeAspect="1"/>
          </p:cNvGraphicFramePr>
          <p:nvPr/>
        </p:nvGraphicFramePr>
        <p:xfrm>
          <a:off x="2309813" y="3286125"/>
          <a:ext cx="315595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方程式" r:id="rId3" imgW="1637589" imgH="393529" progId="Equation.3">
                  <p:embed/>
                </p:oleObj>
              </mc:Choice>
              <mc:Fallback>
                <p:oleObj name="方程式" r:id="rId3" imgW="1637589" imgH="393529" progId="Equation.3">
                  <p:embed/>
                  <p:pic>
                    <p:nvPicPr>
                      <p:cNvPr id="2560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3286125"/>
                        <a:ext cx="3155950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6596063" y="3214689"/>
          <a:ext cx="33766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方程式" r:id="rId5" imgW="1752600" imgH="393700" progId="Equation.3">
                  <p:embed/>
                </p:oleObj>
              </mc:Choice>
              <mc:Fallback>
                <p:oleObj name="方程式" r:id="rId5" imgW="1752600" imgH="393700" progId="Equation.3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3214689"/>
                        <a:ext cx="3376612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4" name="Object 5"/>
          <p:cNvGraphicFramePr>
            <a:graphicFrameLocks noChangeAspect="1"/>
          </p:cNvGraphicFramePr>
          <p:nvPr/>
        </p:nvGraphicFramePr>
        <p:xfrm>
          <a:off x="2309814" y="4000500"/>
          <a:ext cx="23907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方程式" r:id="rId7" imgW="1244600" imgH="393700" progId="Equation.3">
                  <p:embed/>
                </p:oleObj>
              </mc:Choice>
              <mc:Fallback>
                <p:oleObj name="方程式" r:id="rId7" imgW="1244600" imgH="393700" progId="Equation.3">
                  <p:embed/>
                  <p:pic>
                    <p:nvPicPr>
                      <p:cNvPr id="2560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4000500"/>
                        <a:ext cx="2390775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5605" name="Object 7"/>
          <p:cNvGraphicFramePr>
            <a:graphicFrameLocks noChangeAspect="1"/>
          </p:cNvGraphicFramePr>
          <p:nvPr/>
        </p:nvGraphicFramePr>
        <p:xfrm>
          <a:off x="2381250" y="4786314"/>
          <a:ext cx="498475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方程式" r:id="rId9" imgW="2692400" imgH="762000" progId="Equation.3">
                  <p:embed/>
                </p:oleObj>
              </mc:Choice>
              <mc:Fallback>
                <p:oleObj name="方程式" r:id="rId9" imgW="2692400" imgH="762000" progId="Equation.3">
                  <p:embed/>
                  <p:pic>
                    <p:nvPicPr>
                      <p:cNvPr id="2560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786314"/>
                        <a:ext cx="4984750" cy="141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3" name="文字方塊 12"/>
          <p:cNvSpPr txBox="1">
            <a:spLocks noChangeArrowheads="1"/>
          </p:cNvSpPr>
          <p:nvPr/>
        </p:nvSpPr>
        <p:spPr bwMode="auto">
          <a:xfrm>
            <a:off x="2238376" y="2714625"/>
            <a:ext cx="764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利用</a:t>
            </a:r>
            <a:r>
              <a:rPr lang="zh-TW" altLang="zh-TW"/>
              <a:t>時間偏移特性</a:t>
            </a:r>
            <a:r>
              <a:rPr lang="zh-TW" altLang="en-US"/>
              <a:t>計算以下離散時間函數的</a:t>
            </a:r>
            <a:r>
              <a:rPr lang="en-US" altLang="zh-TW"/>
              <a:t>z-</a:t>
            </a:r>
            <a:r>
              <a:rPr lang="zh-TW" altLang="en-US"/>
              <a:t>轉換，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662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294E7A3-8178-4904-BAF2-1BC05840D87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6630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2024064" y="2286000"/>
          <a:ext cx="8239125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方程式" r:id="rId3" imgW="4356100" imgH="990600" progId="Equation.3">
                  <p:embed/>
                </p:oleObj>
              </mc:Choice>
              <mc:Fallback>
                <p:oleObj name="方程式" r:id="rId3" imgW="4356100" imgH="990600" progId="Equation.3">
                  <p:embed/>
                  <p:pic>
                    <p:nvPicPr>
                      <p:cNvPr id="2662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2286000"/>
                        <a:ext cx="8239125" cy="187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495551" y="4437063"/>
          <a:ext cx="5256213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方程式" r:id="rId5" imgW="2743200" imgH="762000" progId="Equation.3">
                  <p:embed/>
                </p:oleObj>
              </mc:Choice>
              <mc:Fallback>
                <p:oleObj name="方程式" r:id="rId5" imgW="2743200" imgH="762000" progId="Equation.3">
                  <p:embed/>
                  <p:pic>
                    <p:nvPicPr>
                      <p:cNvPr id="26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4437063"/>
                        <a:ext cx="5256213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765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6B33653-97AB-473B-9D6F-A0E69340BB9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29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7658" name="文字方塊 3"/>
          <p:cNvSpPr txBox="1">
            <a:spLocks noChangeArrowheads="1"/>
          </p:cNvSpPr>
          <p:nvPr/>
        </p:nvSpPr>
        <p:spPr bwMode="auto">
          <a:xfrm>
            <a:off x="2063751" y="2133600"/>
            <a:ext cx="4608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8.8  </a:t>
            </a:r>
            <a:r>
              <a:rPr lang="zh-TW" altLang="zh-TW"/>
              <a:t>逆向時間訊號的</a:t>
            </a:r>
            <a:r>
              <a:rPr lang="en-US" altLang="zh-TW"/>
              <a:t>z-</a:t>
            </a:r>
            <a:r>
              <a:rPr lang="zh-TW" altLang="zh-TW"/>
              <a:t>轉換</a:t>
            </a:r>
            <a:endParaRPr lang="zh-TW" altLang="en-US"/>
          </a:p>
        </p:txBody>
      </p:sp>
      <p:sp>
        <p:nvSpPr>
          <p:cNvPr id="27659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0" name="Object 1"/>
          <p:cNvGraphicFramePr>
            <a:graphicFrameLocks noChangeAspect="1"/>
          </p:cNvGraphicFramePr>
          <p:nvPr/>
        </p:nvGraphicFramePr>
        <p:xfrm>
          <a:off x="2424113" y="2565401"/>
          <a:ext cx="21971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方程式" r:id="rId3" imgW="1244600" imgH="228600" progId="Equation.3">
                  <p:embed/>
                </p:oleObj>
              </mc:Choice>
              <mc:Fallback>
                <p:oleObj name="方程式" r:id="rId3" imgW="1244600" imgH="228600" progId="Equation.3">
                  <p:embed/>
                  <p:pic>
                    <p:nvPicPr>
                      <p:cNvPr id="2765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2565401"/>
                        <a:ext cx="21971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591175" y="2565401"/>
          <a:ext cx="24003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方程式" r:id="rId5" imgW="1358900" imgH="228600" progId="Equation.3">
                  <p:embed/>
                </p:oleObj>
              </mc:Choice>
              <mc:Fallback>
                <p:oleObj name="方程式" r:id="rId5" imgW="1358900" imgH="228600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2565401"/>
                        <a:ext cx="24003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62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63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2" name="Object 9"/>
          <p:cNvGraphicFramePr>
            <a:graphicFrameLocks noChangeAspect="1"/>
          </p:cNvGraphicFramePr>
          <p:nvPr/>
        </p:nvGraphicFramePr>
        <p:xfrm>
          <a:off x="2424114" y="3068638"/>
          <a:ext cx="56975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方程式" r:id="rId7" imgW="3492500" imgH="393700" progId="Equation.3">
                  <p:embed/>
                </p:oleObj>
              </mc:Choice>
              <mc:Fallback>
                <p:oleObj name="方程式" r:id="rId7" imgW="3492500" imgH="393700" progId="Equation.3">
                  <p:embed/>
                  <p:pic>
                    <p:nvPicPr>
                      <p:cNvPr id="276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3068638"/>
                        <a:ext cx="569753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4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3" name="Object 11"/>
          <p:cNvGraphicFramePr>
            <a:graphicFrameLocks noChangeAspect="1"/>
          </p:cNvGraphicFramePr>
          <p:nvPr/>
        </p:nvGraphicFramePr>
        <p:xfrm>
          <a:off x="2424114" y="3933826"/>
          <a:ext cx="78898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方程式" r:id="rId9" imgW="4178300" imgH="419100" progId="Equation.3">
                  <p:embed/>
                </p:oleObj>
              </mc:Choice>
              <mc:Fallback>
                <p:oleObj name="方程式" r:id="rId9" imgW="4178300" imgH="419100" progId="Equation.3">
                  <p:embed/>
                  <p:pic>
                    <p:nvPicPr>
                      <p:cNvPr id="2765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3933826"/>
                        <a:ext cx="788987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5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4" name="Object 13"/>
          <p:cNvGraphicFramePr>
            <a:graphicFrameLocks noChangeAspect="1"/>
          </p:cNvGraphicFramePr>
          <p:nvPr/>
        </p:nvGraphicFramePr>
        <p:xfrm>
          <a:off x="2495551" y="4941888"/>
          <a:ext cx="42910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方程式" r:id="rId11" imgW="2273300" imgH="228600" progId="Equation.3">
                  <p:embed/>
                </p:oleObj>
              </mc:Choice>
              <mc:Fallback>
                <p:oleObj name="方程式" r:id="rId11" imgW="2273300" imgH="228600" progId="Equation.3">
                  <p:embed/>
                  <p:pic>
                    <p:nvPicPr>
                      <p:cNvPr id="2765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4941888"/>
                        <a:ext cx="42910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6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7655" name="Object 15"/>
          <p:cNvGraphicFramePr>
            <a:graphicFrameLocks noChangeAspect="1"/>
          </p:cNvGraphicFramePr>
          <p:nvPr/>
        </p:nvGraphicFramePr>
        <p:xfrm>
          <a:off x="2495551" y="5516564"/>
          <a:ext cx="4392613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方程式" r:id="rId13" imgW="2362200" imgH="444500" progId="Equation.3">
                  <p:embed/>
                </p:oleObj>
              </mc:Choice>
              <mc:Fallback>
                <p:oleObj name="方程式" r:id="rId13" imgW="2362200" imgH="444500" progId="Equation.3">
                  <p:embed/>
                  <p:pic>
                    <p:nvPicPr>
                      <p:cNvPr id="276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5516564"/>
                        <a:ext cx="4392613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3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9F9FFDF-DB06-489E-ABBB-C1A8DFCB5EF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1035" name="Text Box 4"/>
          <p:cNvSpPr txBox="1">
            <a:spLocks noChangeArrowheads="1"/>
          </p:cNvSpPr>
          <p:nvPr/>
        </p:nvSpPr>
        <p:spPr bwMode="auto">
          <a:xfrm>
            <a:off x="2279651" y="2133600"/>
            <a:ext cx="799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103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674939" y="617538"/>
            <a:ext cx="6300787" cy="1143000"/>
          </a:xfrm>
        </p:spPr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8.1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離散時間系統的複數指數輸入與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z-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轉換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39" name="Rectangle 24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0" name="Rectangle 27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1" name="Rectangle 3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2" name="Rectangle 4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3" name="Rectangle 5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4" name="Rectangle 5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5" name="Rectangle 56"/>
          <p:cNvSpPr>
            <a:spLocks noChangeArrowheads="1"/>
          </p:cNvSpPr>
          <p:nvPr/>
        </p:nvSpPr>
        <p:spPr bwMode="auto">
          <a:xfrm>
            <a:off x="1524001" y="30130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6" name="Rectangle 5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7" name="Rectangle 61"/>
          <p:cNvSpPr>
            <a:spLocks noChangeArrowheads="1"/>
          </p:cNvSpPr>
          <p:nvPr/>
        </p:nvSpPr>
        <p:spPr bwMode="auto">
          <a:xfrm>
            <a:off x="1524001" y="31003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8" name="Rectangle 65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49" name="Rectangle 67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0" name="Rectangle 71"/>
          <p:cNvSpPr>
            <a:spLocks noChangeArrowheads="1"/>
          </p:cNvSpPr>
          <p:nvPr/>
        </p:nvSpPr>
        <p:spPr bwMode="auto">
          <a:xfrm>
            <a:off x="1524001" y="30844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1" name="Rectangle 7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2" name="Rectangle 76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3" name="Rectangle 78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4" name="Rectangle 8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5" name="Rectangle 82"/>
          <p:cNvSpPr>
            <a:spLocks noChangeArrowheads="1"/>
          </p:cNvSpPr>
          <p:nvPr/>
        </p:nvSpPr>
        <p:spPr bwMode="auto">
          <a:xfrm>
            <a:off x="1524001" y="30844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6" name="Rectangle 8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7" name="Rectangle 9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6" name="Object 94"/>
          <p:cNvGraphicFramePr>
            <a:graphicFrameLocks noChangeAspect="1"/>
          </p:cNvGraphicFramePr>
          <p:nvPr/>
        </p:nvGraphicFramePr>
        <p:xfrm>
          <a:off x="2452689" y="2786063"/>
          <a:ext cx="10001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方程式" r:id="rId3" imgW="583947" imgH="228501" progId="Equation.3">
                  <p:embed/>
                </p:oleObj>
              </mc:Choice>
              <mc:Fallback>
                <p:oleObj name="方程式" r:id="rId3" imgW="583947" imgH="228501" progId="Equation.3">
                  <p:embed/>
                  <p:pic>
                    <p:nvPicPr>
                      <p:cNvPr id="1026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2786063"/>
                        <a:ext cx="10001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8" name="Rectangle 97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7" name="Object 96"/>
          <p:cNvGraphicFramePr>
            <a:graphicFrameLocks noChangeAspect="1"/>
          </p:cNvGraphicFramePr>
          <p:nvPr/>
        </p:nvGraphicFramePr>
        <p:xfrm>
          <a:off x="2166938" y="3214688"/>
          <a:ext cx="33131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方程式" r:id="rId5" imgW="1803400" imgH="228600" progId="Equation.3">
                  <p:embed/>
                </p:oleObj>
              </mc:Choice>
              <mc:Fallback>
                <p:oleObj name="方程式" r:id="rId5" imgW="1803400" imgH="228600" progId="Equation.3">
                  <p:embed/>
                  <p:pic>
                    <p:nvPicPr>
                      <p:cNvPr id="1027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214688"/>
                        <a:ext cx="33131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9" name="Rectangle 99"/>
          <p:cNvSpPr>
            <a:spLocks noChangeArrowheads="1"/>
          </p:cNvSpPr>
          <p:nvPr/>
        </p:nvSpPr>
        <p:spPr bwMode="auto">
          <a:xfrm>
            <a:off x="1524001" y="27860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8" name="Object 98"/>
          <p:cNvGraphicFramePr>
            <a:graphicFrameLocks noChangeAspect="1"/>
          </p:cNvGraphicFramePr>
          <p:nvPr/>
        </p:nvGraphicFramePr>
        <p:xfrm>
          <a:off x="2024063" y="4286251"/>
          <a:ext cx="4032250" cy="197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方程式" r:id="rId7" imgW="2222280" imgH="1091880" progId="Equation.3">
                  <p:embed/>
                </p:oleObj>
              </mc:Choice>
              <mc:Fallback>
                <p:oleObj name="方程式" r:id="rId7" imgW="2222280" imgH="1091880" progId="Equation.3">
                  <p:embed/>
                  <p:pic>
                    <p:nvPicPr>
                      <p:cNvPr id="1028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4286251"/>
                        <a:ext cx="4032250" cy="197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0" name="Rectangle 10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9" name="Object 100"/>
          <p:cNvGraphicFramePr>
            <a:graphicFrameLocks noChangeAspect="1"/>
          </p:cNvGraphicFramePr>
          <p:nvPr/>
        </p:nvGraphicFramePr>
        <p:xfrm>
          <a:off x="6524626" y="1857376"/>
          <a:ext cx="21240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方程式" r:id="rId9" imgW="1231366" imgH="431613" progId="Equation.3">
                  <p:embed/>
                </p:oleObj>
              </mc:Choice>
              <mc:Fallback>
                <p:oleObj name="方程式" r:id="rId9" imgW="1231366" imgH="431613" progId="Equation.3">
                  <p:embed/>
                  <p:pic>
                    <p:nvPicPr>
                      <p:cNvPr id="1029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1857376"/>
                        <a:ext cx="212407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1" name="Rectangle 10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30" name="Object 102"/>
          <p:cNvGraphicFramePr>
            <a:graphicFrameLocks noChangeAspect="1"/>
          </p:cNvGraphicFramePr>
          <p:nvPr/>
        </p:nvGraphicFramePr>
        <p:xfrm>
          <a:off x="6524626" y="2857501"/>
          <a:ext cx="22320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方程式" r:id="rId11" imgW="1231366" imgH="431613" progId="Equation.3">
                  <p:embed/>
                </p:oleObj>
              </mc:Choice>
              <mc:Fallback>
                <p:oleObj name="方程式" r:id="rId11" imgW="1231366" imgH="431613" progId="Equation.3">
                  <p:embed/>
                  <p:pic>
                    <p:nvPicPr>
                      <p:cNvPr id="103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2857501"/>
                        <a:ext cx="22320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2" name="Rectangle 105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31" name="Object 104"/>
          <p:cNvGraphicFramePr>
            <a:graphicFrameLocks noChangeAspect="1"/>
          </p:cNvGraphicFramePr>
          <p:nvPr/>
        </p:nvGraphicFramePr>
        <p:xfrm>
          <a:off x="6596063" y="4000501"/>
          <a:ext cx="33845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方程式" r:id="rId13" imgW="1816100" imgH="431800" progId="Equation.3">
                  <p:embed/>
                </p:oleObj>
              </mc:Choice>
              <mc:Fallback>
                <p:oleObj name="方程式" r:id="rId13" imgW="1816100" imgH="431800" progId="Equation.3">
                  <p:embed/>
                  <p:pic>
                    <p:nvPicPr>
                      <p:cNvPr id="1031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4000501"/>
                        <a:ext cx="338455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3" name="Rectangle 108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64" name="Text Box 111"/>
          <p:cNvSpPr txBox="1">
            <a:spLocks noChangeArrowheads="1"/>
          </p:cNvSpPr>
          <p:nvPr/>
        </p:nvSpPr>
        <p:spPr bwMode="auto">
          <a:xfrm>
            <a:off x="6596063" y="4857750"/>
            <a:ext cx="3319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離散時間傅立葉轉換 </a:t>
            </a:r>
            <a:r>
              <a:rPr lang="en-US" altLang="zh-TW"/>
              <a:t>DTFT</a:t>
            </a:r>
          </a:p>
        </p:txBody>
      </p:sp>
      <p:sp>
        <p:nvSpPr>
          <p:cNvPr id="1065" name="文字方塊 51"/>
          <p:cNvSpPr txBox="1">
            <a:spLocks noChangeArrowheads="1"/>
          </p:cNvSpPr>
          <p:nvPr/>
        </p:nvSpPr>
        <p:spPr bwMode="auto">
          <a:xfrm>
            <a:off x="6453189" y="3643313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就稱為</a:t>
            </a:r>
            <a:r>
              <a:rPr lang="en-US" altLang="zh-TW" b="1"/>
              <a:t>z-</a:t>
            </a:r>
            <a:r>
              <a:rPr lang="zh-TW" altLang="en-US" b="1"/>
              <a:t>轉換</a:t>
            </a:r>
            <a:r>
              <a:rPr lang="en-US" altLang="zh-TW" b="1"/>
              <a:t>(z-transform)</a:t>
            </a:r>
            <a:endParaRPr lang="zh-TW" altLang="en-US" b="1"/>
          </a:p>
        </p:txBody>
      </p:sp>
      <p:graphicFrame>
        <p:nvGraphicFramePr>
          <p:cNvPr id="1032" name="Object 112"/>
          <p:cNvGraphicFramePr>
            <a:graphicFrameLocks noChangeAspect="1"/>
          </p:cNvGraphicFramePr>
          <p:nvPr/>
        </p:nvGraphicFramePr>
        <p:xfrm>
          <a:off x="6381751" y="5429251"/>
          <a:ext cx="37449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方程式" r:id="rId15" imgW="2032000" imgH="393700" progId="Equation.3">
                  <p:embed/>
                </p:oleObj>
              </mc:Choice>
              <mc:Fallback>
                <p:oleObj name="方程式" r:id="rId15" imgW="2032000" imgH="393700" progId="Equation.3">
                  <p:embed/>
                  <p:pic>
                    <p:nvPicPr>
                      <p:cNvPr id="1032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1" y="5429251"/>
                        <a:ext cx="3744913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6" name="文字方塊 43"/>
          <p:cNvSpPr txBox="1">
            <a:spLocks noChangeArrowheads="1"/>
          </p:cNvSpPr>
          <p:nvPr/>
        </p:nvSpPr>
        <p:spPr bwMode="auto">
          <a:xfrm>
            <a:off x="2095501" y="2071689"/>
            <a:ext cx="3929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一個離散時間線性非時變系統，假設其輸入為複數的指數函數，</a:t>
            </a:r>
          </a:p>
        </p:txBody>
      </p:sp>
      <p:sp>
        <p:nvSpPr>
          <p:cNvPr id="1067" name="文字方塊 44"/>
          <p:cNvSpPr txBox="1">
            <a:spLocks noChangeArrowheads="1"/>
          </p:cNvSpPr>
          <p:nvPr/>
        </p:nvSpPr>
        <p:spPr bwMode="auto">
          <a:xfrm>
            <a:off x="2166939" y="3714750"/>
            <a:ext cx="321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系統的輸出可以計算如下，</a:t>
            </a:r>
          </a:p>
        </p:txBody>
      </p:sp>
      <p:sp>
        <p:nvSpPr>
          <p:cNvPr id="1068" name="文字方塊 45"/>
          <p:cNvSpPr txBox="1">
            <a:spLocks noChangeArrowheads="1"/>
          </p:cNvSpPr>
          <p:nvPr/>
        </p:nvSpPr>
        <p:spPr bwMode="auto">
          <a:xfrm>
            <a:off x="6310314" y="2571750"/>
            <a:ext cx="414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將演算延伸到一般的離散時間訊號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867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B7C2EAB-26AB-4DF1-A406-1AA96E36B3E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2063750" y="2133600"/>
            <a:ext cx="720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(4)</a:t>
            </a:r>
            <a:r>
              <a:rPr lang="zh-TW" altLang="en-US" b="1"/>
              <a:t>乘上指數函數</a:t>
            </a:r>
            <a:r>
              <a:rPr lang="en-US" altLang="zh-TW" b="1"/>
              <a:t>(Multiplying by exponential function) </a:t>
            </a:r>
          </a:p>
        </p:txBody>
      </p:sp>
      <p:graphicFrame>
        <p:nvGraphicFramePr>
          <p:cNvPr id="28674" name="Object 6"/>
          <p:cNvGraphicFramePr>
            <a:graphicFrameLocks noChangeAspect="1"/>
          </p:cNvGraphicFramePr>
          <p:nvPr/>
        </p:nvGraphicFramePr>
        <p:xfrm>
          <a:off x="2495551" y="2708275"/>
          <a:ext cx="154781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方程式" r:id="rId3" imgW="863225" imgH="228501" progId="Equation.3">
                  <p:embed/>
                </p:oleObj>
              </mc:Choice>
              <mc:Fallback>
                <p:oleObj name="方程式" r:id="rId3" imgW="863225" imgH="228501" progId="Equation.3">
                  <p:embed/>
                  <p:pic>
                    <p:nvPicPr>
                      <p:cNvPr id="286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708275"/>
                        <a:ext cx="1547813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7"/>
          <p:cNvGraphicFramePr>
            <a:graphicFrameLocks noChangeAspect="1"/>
          </p:cNvGraphicFramePr>
          <p:nvPr/>
        </p:nvGraphicFramePr>
        <p:xfrm>
          <a:off x="2351088" y="3357564"/>
          <a:ext cx="58610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方程式" r:id="rId5" imgW="3200400" imgH="431640" progId="Equation.3">
                  <p:embed/>
                </p:oleObj>
              </mc:Choice>
              <mc:Fallback>
                <p:oleObj name="方程式" r:id="rId5" imgW="3200400" imgH="431640" progId="Equation.3">
                  <p:embed/>
                  <p:pic>
                    <p:nvPicPr>
                      <p:cNvPr id="286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357564"/>
                        <a:ext cx="5861050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8"/>
          <p:cNvGraphicFramePr>
            <a:graphicFrameLocks noChangeAspect="1"/>
          </p:cNvGraphicFramePr>
          <p:nvPr/>
        </p:nvGraphicFramePr>
        <p:xfrm>
          <a:off x="2855913" y="4292600"/>
          <a:ext cx="47815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方程式" r:id="rId7" imgW="2476440" imgH="330120" progId="Equation.3">
                  <p:embed/>
                </p:oleObj>
              </mc:Choice>
              <mc:Fallback>
                <p:oleObj name="方程式" r:id="rId7" imgW="2476440" imgH="330120" progId="Equation.3">
                  <p:embed/>
                  <p:pic>
                    <p:nvPicPr>
                      <p:cNvPr id="286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4292600"/>
                        <a:ext cx="478155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970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8B5322D-FA08-4276-80E5-18552DCD308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9705" name="Text Box 4"/>
          <p:cNvSpPr txBox="1">
            <a:spLocks noChangeArrowheads="1"/>
          </p:cNvSpPr>
          <p:nvPr/>
        </p:nvSpPr>
        <p:spPr bwMode="auto">
          <a:xfrm>
            <a:off x="2024063" y="2071689"/>
            <a:ext cx="3744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(5)</a:t>
            </a:r>
            <a:r>
              <a:rPr lang="zh-TW" altLang="en-US" b="1"/>
              <a:t>捲迴特性</a:t>
            </a:r>
            <a:r>
              <a:rPr lang="en-US" altLang="zh-TW" b="1"/>
              <a:t>(Convolution)</a:t>
            </a:r>
          </a:p>
        </p:txBody>
      </p:sp>
      <p:sp>
        <p:nvSpPr>
          <p:cNvPr id="29706" name="Rectangle 6"/>
          <p:cNvSpPr>
            <a:spLocks noChangeArrowheads="1"/>
          </p:cNvSpPr>
          <p:nvPr/>
        </p:nvSpPr>
        <p:spPr bwMode="auto">
          <a:xfrm>
            <a:off x="1524001" y="30717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7" name="Rectangle 8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524001" y="2557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10" name="Rectangle 16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11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381251" y="3143251"/>
          <a:ext cx="40671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方程式" r:id="rId3" imgW="2222500" imgH="431800" progId="Equation.3">
                  <p:embed/>
                </p:oleObj>
              </mc:Choice>
              <mc:Fallback>
                <p:oleObj name="方程式" r:id="rId3" imgW="2222500" imgH="431800" progId="Equation.3">
                  <p:embed/>
                  <p:pic>
                    <p:nvPicPr>
                      <p:cNvPr id="296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1" y="3143251"/>
                        <a:ext cx="4067175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095500" y="2571751"/>
          <a:ext cx="3455988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方程式" r:id="rId5" imgW="1828800" imgH="317500" progId="Equation.3">
                  <p:embed/>
                </p:oleObj>
              </mc:Choice>
              <mc:Fallback>
                <p:oleObj name="方程式" r:id="rId5" imgW="1828800" imgH="317500" progId="Equation.3">
                  <p:embed/>
                  <p:pic>
                    <p:nvPicPr>
                      <p:cNvPr id="29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571751"/>
                        <a:ext cx="3455988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6524626" y="2500313"/>
          <a:ext cx="3313113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方程式" r:id="rId7" imgW="1803400" imgH="330200" progId="Equation.3">
                  <p:embed/>
                </p:oleObj>
              </mc:Choice>
              <mc:Fallback>
                <p:oleObj name="方程式" r:id="rId7" imgW="1803400" imgH="330200" progId="Equation.3">
                  <p:embed/>
                  <p:pic>
                    <p:nvPicPr>
                      <p:cNvPr id="2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2500313"/>
                        <a:ext cx="3313113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2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2452688" y="3786189"/>
          <a:ext cx="685800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9" imgW="4012920" imgH="888840" progId="Equation.3">
                  <p:embed/>
                </p:oleObj>
              </mc:Choice>
              <mc:Fallback>
                <p:oleObj name="Equation" r:id="rId9" imgW="4012920" imgH="888840" progId="Equation.3">
                  <p:embed/>
                  <p:pic>
                    <p:nvPicPr>
                      <p:cNvPr id="29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3786189"/>
                        <a:ext cx="6858000" cy="152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3" name="Rectangle 24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3381376" y="5214939"/>
          <a:ext cx="540067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方程式" r:id="rId11" imgW="2819400" imgH="330200" progId="Equation.3">
                  <p:embed/>
                </p:oleObj>
              </mc:Choice>
              <mc:Fallback>
                <p:oleObj name="方程式" r:id="rId11" imgW="2819400" imgH="330200" progId="Equation.3">
                  <p:embed/>
                  <p:pic>
                    <p:nvPicPr>
                      <p:cNvPr id="29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6" y="5214939"/>
                        <a:ext cx="5400675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4" name="文字方塊 17"/>
          <p:cNvSpPr txBox="1">
            <a:spLocks noChangeArrowheads="1"/>
          </p:cNvSpPr>
          <p:nvPr/>
        </p:nvSpPr>
        <p:spPr bwMode="auto">
          <a:xfrm>
            <a:off x="2309814" y="5786439"/>
            <a:ext cx="7858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時域中兩個訊號的捲加演算，對應在</a:t>
            </a:r>
            <a:r>
              <a:rPr lang="en-US" altLang="zh-TW"/>
              <a:t>z-</a:t>
            </a:r>
            <a:r>
              <a:rPr lang="zh-TW" altLang="en-US"/>
              <a:t>域中是兩個</a:t>
            </a:r>
            <a:r>
              <a:rPr lang="en-US" altLang="zh-TW"/>
              <a:t>z-</a:t>
            </a:r>
            <a:r>
              <a:rPr lang="zh-TW" altLang="en-US"/>
              <a:t>轉換相乘，收斂區域是原來兩個收斂區域的交集。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72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F6D3B93-122A-448D-B575-56096C7B94E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2024064" y="2143125"/>
            <a:ext cx="6357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(6)</a:t>
            </a:r>
            <a:r>
              <a:rPr lang="zh-TW" altLang="en-US" b="1"/>
              <a:t>對</a:t>
            </a:r>
            <a:r>
              <a:rPr lang="en-US" altLang="zh-TW" b="1"/>
              <a:t>z</a:t>
            </a:r>
            <a:r>
              <a:rPr lang="zh-TW" altLang="en-US" b="1"/>
              <a:t>的微分</a:t>
            </a:r>
            <a:r>
              <a:rPr lang="en-US" altLang="zh-TW" b="1"/>
              <a:t>(Differentiation in z-domain)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29" name="Rectangle 13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30" name="Rectangle 1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640014" y="3141663"/>
          <a:ext cx="52784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方程式" r:id="rId3" imgW="2895480" imgH="431640" progId="Equation.3">
                  <p:embed/>
                </p:oleObj>
              </mc:Choice>
              <mc:Fallback>
                <p:oleObj name="方程式" r:id="rId3" imgW="2895480" imgH="431640" progId="Equation.3">
                  <p:embed/>
                  <p:pic>
                    <p:nvPicPr>
                      <p:cNvPr id="307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3141663"/>
                        <a:ext cx="5278437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Rectangle 1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071814" y="4149725"/>
          <a:ext cx="4759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方程式" r:id="rId5" imgW="2438280" imgH="393480" progId="Equation.3">
                  <p:embed/>
                </p:oleObj>
              </mc:Choice>
              <mc:Fallback>
                <p:oleObj name="方程式" r:id="rId5" imgW="2438280" imgH="393480" progId="Equation.3">
                  <p:embed/>
                  <p:pic>
                    <p:nvPicPr>
                      <p:cNvPr id="30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4149725"/>
                        <a:ext cx="47593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33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34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35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175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FA9A30F-AC1C-46FB-A306-0066732C8CB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175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8.5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逆向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z-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轉換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753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4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5" name="Rectangle 25"/>
          <p:cNvSpPr>
            <a:spLocks noChangeArrowheads="1"/>
          </p:cNvSpPr>
          <p:nvPr/>
        </p:nvSpPr>
        <p:spPr bwMode="auto">
          <a:xfrm>
            <a:off x="1524001" y="28098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6" name="Rectangle 27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7" name="Rectangle 29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1758" name="Rectangle 3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1746" name="Object 36"/>
          <p:cNvGraphicFramePr>
            <a:graphicFrameLocks noChangeAspect="1"/>
          </p:cNvGraphicFramePr>
          <p:nvPr/>
        </p:nvGraphicFramePr>
        <p:xfrm>
          <a:off x="2309813" y="2500314"/>
          <a:ext cx="20891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方程式" r:id="rId3" imgW="1104900" imgH="838200" progId="Equation.3">
                  <p:embed/>
                </p:oleObj>
              </mc:Choice>
              <mc:Fallback>
                <p:oleObj name="方程式" r:id="rId3" imgW="1104900" imgH="838200" progId="Equation.3">
                  <p:embed/>
                  <p:pic>
                    <p:nvPicPr>
                      <p:cNvPr id="3174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2500314"/>
                        <a:ext cx="2089150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8"/>
          <p:cNvGraphicFramePr>
            <a:graphicFrameLocks noChangeAspect="1"/>
          </p:cNvGraphicFramePr>
          <p:nvPr/>
        </p:nvGraphicFramePr>
        <p:xfrm>
          <a:off x="6381751" y="2786064"/>
          <a:ext cx="24479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方程式" r:id="rId5" imgW="1307532" imgH="444307" progId="Equation.3">
                  <p:embed/>
                </p:oleObj>
              </mc:Choice>
              <mc:Fallback>
                <p:oleObj name="方程式" r:id="rId5" imgW="1307532" imgH="444307" progId="Equation.3">
                  <p:embed/>
                  <p:pic>
                    <p:nvPicPr>
                      <p:cNvPr id="31747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1" y="2786064"/>
                        <a:ext cx="244792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0"/>
          <p:cNvGraphicFramePr>
            <a:graphicFrameLocks noChangeAspect="1"/>
          </p:cNvGraphicFramePr>
          <p:nvPr/>
        </p:nvGraphicFramePr>
        <p:xfrm>
          <a:off x="2952751" y="4214813"/>
          <a:ext cx="53054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方程式" r:id="rId7" imgW="2768400" imgH="431640" progId="Equation.3">
                  <p:embed/>
                </p:oleObj>
              </mc:Choice>
              <mc:Fallback>
                <p:oleObj name="方程式" r:id="rId7" imgW="2768400" imgH="431640" progId="Equation.3">
                  <p:embed/>
                  <p:pic>
                    <p:nvPicPr>
                      <p:cNvPr id="3174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1" y="4214813"/>
                        <a:ext cx="530542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9" name="Rectangle 43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1749" name="Object 42"/>
          <p:cNvGraphicFramePr>
            <a:graphicFrameLocks noChangeAspect="1"/>
          </p:cNvGraphicFramePr>
          <p:nvPr/>
        </p:nvGraphicFramePr>
        <p:xfrm>
          <a:off x="2595563" y="5214939"/>
          <a:ext cx="65532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方程式" r:id="rId9" imgW="3390900" imgH="444500" progId="Equation.3">
                  <p:embed/>
                </p:oleObj>
              </mc:Choice>
              <mc:Fallback>
                <p:oleObj name="方程式" r:id="rId9" imgW="3390900" imgH="444500" progId="Equation.3">
                  <p:embed/>
                  <p:pic>
                    <p:nvPicPr>
                      <p:cNvPr id="31749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5214939"/>
                        <a:ext cx="6553200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0" name="文字方塊 15"/>
          <p:cNvSpPr txBox="1">
            <a:spLocks noChangeArrowheads="1"/>
          </p:cNvSpPr>
          <p:nvPr/>
        </p:nvSpPr>
        <p:spPr bwMode="auto">
          <a:xfrm>
            <a:off x="2238375" y="2143125"/>
            <a:ext cx="6072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一個訊號 的</a:t>
            </a:r>
            <a:r>
              <a:rPr lang="en-US" altLang="zh-TW"/>
              <a:t>z-</a:t>
            </a:r>
            <a:r>
              <a:rPr lang="zh-TW" altLang="en-US"/>
              <a:t>轉換 通常可以寫成分數型式，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27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ED1FEB1-9C62-4916-B873-288157424E9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2452689" y="3929064"/>
          <a:ext cx="5932487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方程式" r:id="rId3" imgW="3238200" imgH="685800" progId="Equation.3">
                  <p:embed/>
                </p:oleObj>
              </mc:Choice>
              <mc:Fallback>
                <p:oleObj name="方程式" r:id="rId3" imgW="3238200" imgH="685800" progId="Equation.3">
                  <p:embed/>
                  <p:pic>
                    <p:nvPicPr>
                      <p:cNvPr id="327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3929064"/>
                        <a:ext cx="5932487" cy="126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5"/>
          <p:cNvGraphicFramePr>
            <a:graphicFrameLocks noChangeAspect="1"/>
          </p:cNvGraphicFramePr>
          <p:nvPr/>
        </p:nvGraphicFramePr>
        <p:xfrm>
          <a:off x="2238376" y="5214938"/>
          <a:ext cx="6702425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方程式" r:id="rId5" imgW="3619440" imgH="685800" progId="Equation.3">
                  <p:embed/>
                </p:oleObj>
              </mc:Choice>
              <mc:Fallback>
                <p:oleObj name="方程式" r:id="rId5" imgW="3619440" imgH="685800" progId="Equation.3">
                  <p:embed/>
                  <p:pic>
                    <p:nvPicPr>
                      <p:cNvPr id="3277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5214938"/>
                        <a:ext cx="6702425" cy="127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8"/>
          <p:cNvGraphicFramePr>
            <a:graphicFrameLocks noChangeAspect="1"/>
          </p:cNvGraphicFramePr>
          <p:nvPr/>
        </p:nvGraphicFramePr>
        <p:xfrm>
          <a:off x="2452688" y="2571750"/>
          <a:ext cx="460851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方程式" r:id="rId7" imgW="2603500" imgH="444500" progId="Equation.3">
                  <p:embed/>
                </p:oleObj>
              </mc:Choice>
              <mc:Fallback>
                <p:oleObj name="方程式" r:id="rId7" imgW="2603500" imgH="444500" progId="Equation.3">
                  <p:embed/>
                  <p:pic>
                    <p:nvPicPr>
                      <p:cNvPr id="327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2571750"/>
                        <a:ext cx="4608512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文字方塊 6"/>
          <p:cNvSpPr txBox="1">
            <a:spLocks noChangeArrowheads="1"/>
          </p:cNvSpPr>
          <p:nvPr/>
        </p:nvSpPr>
        <p:spPr bwMode="auto">
          <a:xfrm>
            <a:off x="2238375" y="2143125"/>
            <a:ext cx="657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若是有重根 ，其部份因式展開可以寫成下式，</a:t>
            </a:r>
          </a:p>
        </p:txBody>
      </p:sp>
      <p:sp>
        <p:nvSpPr>
          <p:cNvPr id="32776" name="文字方塊 7"/>
          <p:cNvSpPr txBox="1">
            <a:spLocks noChangeArrowheads="1"/>
          </p:cNvSpPr>
          <p:nvPr/>
        </p:nvSpPr>
        <p:spPr bwMode="auto">
          <a:xfrm>
            <a:off x="2309813" y="3429000"/>
            <a:ext cx="428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其中的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zh-TW" alt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/>
              <a:t>階項，對應的時域函數是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380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1480DF4-56B3-40FE-B618-1A8BD88E390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3802" name="Rectangle 5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4" name="Object 4"/>
          <p:cNvGraphicFramePr>
            <a:graphicFrameLocks noChangeAspect="1"/>
          </p:cNvGraphicFramePr>
          <p:nvPr/>
        </p:nvGraphicFramePr>
        <p:xfrm>
          <a:off x="2208214" y="2133600"/>
          <a:ext cx="719137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方程式" r:id="rId3" imgW="482181" imgH="177646" progId="Equation.3">
                  <p:embed/>
                </p:oleObj>
              </mc:Choice>
              <mc:Fallback>
                <p:oleObj name="方程式" r:id="rId3" imgW="482181" imgH="177646" progId="Equation.3">
                  <p:embed/>
                  <p:pic>
                    <p:nvPicPr>
                      <p:cNvPr id="337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133600"/>
                        <a:ext cx="719137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Rectangle 7"/>
          <p:cNvSpPr>
            <a:spLocks noChangeArrowheads="1"/>
          </p:cNvSpPr>
          <p:nvPr/>
        </p:nvSpPr>
        <p:spPr bwMode="auto">
          <a:xfrm>
            <a:off x="1524001" y="28098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5" name="Object 6"/>
          <p:cNvGraphicFramePr>
            <a:graphicFrameLocks noChangeAspect="1"/>
          </p:cNvGraphicFramePr>
          <p:nvPr/>
        </p:nvGraphicFramePr>
        <p:xfrm>
          <a:off x="2208214" y="2420939"/>
          <a:ext cx="3455987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方程式" r:id="rId5" imgW="1905000" imgH="838200" progId="Equation.3">
                  <p:embed/>
                </p:oleObj>
              </mc:Choice>
              <mc:Fallback>
                <p:oleObj name="方程式" r:id="rId5" imgW="1905000" imgH="838200" progId="Equation.3">
                  <p:embed/>
                  <p:pic>
                    <p:nvPicPr>
                      <p:cNvPr id="337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420939"/>
                        <a:ext cx="3455987" cy="152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4" name="Rectangle 10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6" name="Object 9"/>
          <p:cNvGraphicFramePr>
            <a:graphicFrameLocks noChangeAspect="1"/>
          </p:cNvGraphicFramePr>
          <p:nvPr/>
        </p:nvGraphicFramePr>
        <p:xfrm>
          <a:off x="2309814" y="4000501"/>
          <a:ext cx="18002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方程式" r:id="rId7" imgW="977900" imgH="431800" progId="Equation.3">
                  <p:embed/>
                </p:oleObj>
              </mc:Choice>
              <mc:Fallback>
                <p:oleObj name="方程式" r:id="rId7" imgW="977900" imgH="431800" progId="Equation.3">
                  <p:embed/>
                  <p:pic>
                    <p:nvPicPr>
                      <p:cNvPr id="3379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4000501"/>
                        <a:ext cx="1800225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7" name="Object 12"/>
          <p:cNvGraphicFramePr>
            <a:graphicFrameLocks noChangeAspect="1"/>
          </p:cNvGraphicFramePr>
          <p:nvPr/>
        </p:nvGraphicFramePr>
        <p:xfrm>
          <a:off x="2309814" y="5000626"/>
          <a:ext cx="21605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方程式" r:id="rId9" imgW="1143000" imgH="304800" progId="Equation.3">
                  <p:embed/>
                </p:oleObj>
              </mc:Choice>
              <mc:Fallback>
                <p:oleObj name="方程式" r:id="rId9" imgW="1143000" imgH="304800" progId="Equation.3">
                  <p:embed/>
                  <p:pic>
                    <p:nvPicPr>
                      <p:cNvPr id="3379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5000626"/>
                        <a:ext cx="2160587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8" name="Object 15"/>
          <p:cNvGraphicFramePr>
            <a:graphicFrameLocks noChangeAspect="1"/>
          </p:cNvGraphicFramePr>
          <p:nvPr/>
        </p:nvGraphicFramePr>
        <p:xfrm>
          <a:off x="6381751" y="2500314"/>
          <a:ext cx="38893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方程式" r:id="rId11" imgW="2006600" imgH="431800" progId="Equation.3">
                  <p:embed/>
                </p:oleObj>
              </mc:Choice>
              <mc:Fallback>
                <p:oleObj name="方程式" r:id="rId11" imgW="2006600" imgH="431800" progId="Equation.3">
                  <p:embed/>
                  <p:pic>
                    <p:nvPicPr>
                      <p:cNvPr id="3379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1" y="2500314"/>
                        <a:ext cx="388937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7" name="Rectangle 18"/>
          <p:cNvSpPr>
            <a:spLocks noChangeArrowheads="1"/>
          </p:cNvSpPr>
          <p:nvPr/>
        </p:nvSpPr>
        <p:spPr bwMode="auto">
          <a:xfrm>
            <a:off x="1524001" y="29955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3799" name="Object 17"/>
          <p:cNvGraphicFramePr>
            <a:graphicFrameLocks noChangeAspect="1"/>
          </p:cNvGraphicFramePr>
          <p:nvPr/>
        </p:nvGraphicFramePr>
        <p:xfrm>
          <a:off x="6381750" y="3643313"/>
          <a:ext cx="403225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方程式" r:id="rId13" imgW="2108200" imgH="469900" progId="Equation.3">
                  <p:embed/>
                </p:oleObj>
              </mc:Choice>
              <mc:Fallback>
                <p:oleObj name="方程式" r:id="rId13" imgW="2108200" imgH="469900" progId="Equation.3">
                  <p:embed/>
                  <p:pic>
                    <p:nvPicPr>
                      <p:cNvPr id="3379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3643313"/>
                        <a:ext cx="4032250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8" name="Rectangle 20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3809" name="Rectangle 22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482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E89FE7C-C79A-404F-B082-3FCE9E154F0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2208214" y="2133601"/>
          <a:ext cx="662463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方程式" r:id="rId3" imgW="3555720" imgH="431640" progId="Equation.3">
                  <p:embed/>
                </p:oleObj>
              </mc:Choice>
              <mc:Fallback>
                <p:oleObj name="方程式" r:id="rId3" imgW="3555720" imgH="431640" progId="Equation.3">
                  <p:embed/>
                  <p:pic>
                    <p:nvPicPr>
                      <p:cNvPr id="348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133601"/>
                        <a:ext cx="6624637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Rectangle 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19" name="Object 5"/>
          <p:cNvGraphicFramePr>
            <a:graphicFrameLocks noChangeAspect="1"/>
          </p:cNvGraphicFramePr>
          <p:nvPr/>
        </p:nvGraphicFramePr>
        <p:xfrm>
          <a:off x="2208214" y="3068638"/>
          <a:ext cx="7343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方程式" r:id="rId5" imgW="3937000" imgH="431800" progId="Equation.3">
                  <p:embed/>
                </p:oleObj>
              </mc:Choice>
              <mc:Fallback>
                <p:oleObj name="方程式" r:id="rId5" imgW="3937000" imgH="431800" progId="Equation.3">
                  <p:embed/>
                  <p:pic>
                    <p:nvPicPr>
                      <p:cNvPr id="348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3068638"/>
                        <a:ext cx="73437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Rectangle 8"/>
          <p:cNvSpPr>
            <a:spLocks noChangeArrowheads="1"/>
          </p:cNvSpPr>
          <p:nvPr/>
        </p:nvSpPr>
        <p:spPr bwMode="auto">
          <a:xfrm>
            <a:off x="1524001" y="29955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20" name="Object 7"/>
          <p:cNvGraphicFramePr>
            <a:graphicFrameLocks noChangeAspect="1"/>
          </p:cNvGraphicFramePr>
          <p:nvPr/>
        </p:nvGraphicFramePr>
        <p:xfrm>
          <a:off x="2351088" y="4508500"/>
          <a:ext cx="36004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方程式" r:id="rId7" imgW="1828800" imgH="431800" progId="Equation.3">
                  <p:embed/>
                </p:oleObj>
              </mc:Choice>
              <mc:Fallback>
                <p:oleObj name="方程式" r:id="rId7" imgW="1828800" imgH="431800" progId="Equation.3">
                  <p:embed/>
                  <p:pic>
                    <p:nvPicPr>
                      <p:cNvPr id="3482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4508500"/>
                        <a:ext cx="3600450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Rectangle 11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4821" name="Object 10"/>
          <p:cNvGraphicFramePr>
            <a:graphicFrameLocks noChangeAspect="1"/>
          </p:cNvGraphicFramePr>
          <p:nvPr/>
        </p:nvGraphicFramePr>
        <p:xfrm>
          <a:off x="2351088" y="5516563"/>
          <a:ext cx="43926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方程式" r:id="rId9" imgW="2387600" imgH="431800" progId="Equation.3">
                  <p:embed/>
                </p:oleObj>
              </mc:Choice>
              <mc:Fallback>
                <p:oleObj name="方程式" r:id="rId9" imgW="2387600" imgH="431800" progId="Equation.3">
                  <p:embed/>
                  <p:pic>
                    <p:nvPicPr>
                      <p:cNvPr id="3482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5516563"/>
                        <a:ext cx="4392612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58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E2C0FC0-DEB1-46B9-8182-B3A70282C61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50" name="Rectangle 14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51" name="Rectangle 16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52" name="Rectangle 18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53" name="Rectangle 20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54" name="Rectangle 22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55" name="Rectangle 24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56" name="Rectangle 26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57" name="Text Box 28"/>
          <p:cNvSpPr txBox="1">
            <a:spLocks noChangeArrowheads="1"/>
          </p:cNvSpPr>
          <p:nvPr/>
        </p:nvSpPr>
        <p:spPr bwMode="auto">
          <a:xfrm>
            <a:off x="2063750" y="2133600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8.9  </a:t>
            </a:r>
            <a:r>
              <a:rPr lang="zh-TW" altLang="en-US"/>
              <a:t>逆向</a:t>
            </a:r>
            <a:r>
              <a:rPr lang="en-US" altLang="zh-TW"/>
              <a:t>z-</a:t>
            </a:r>
            <a:r>
              <a:rPr lang="zh-TW" altLang="en-US"/>
              <a:t>轉換之計算</a:t>
            </a:r>
            <a:endParaRPr lang="en-US" altLang="zh-TW" b="1"/>
          </a:p>
        </p:txBody>
      </p:sp>
      <p:sp>
        <p:nvSpPr>
          <p:cNvPr id="35858" name="Rectangle 30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59" name="Rectangle 32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60" name="Rectangle 34"/>
          <p:cNvSpPr>
            <a:spLocks noChangeArrowheads="1"/>
          </p:cNvSpPr>
          <p:nvPr/>
        </p:nvSpPr>
        <p:spPr bwMode="auto">
          <a:xfrm>
            <a:off x="1524001" y="2290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61" name="Rectangle 36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2" name="Object 35"/>
          <p:cNvGraphicFramePr>
            <a:graphicFrameLocks noChangeAspect="1"/>
          </p:cNvGraphicFramePr>
          <p:nvPr/>
        </p:nvGraphicFramePr>
        <p:xfrm>
          <a:off x="2024063" y="2786064"/>
          <a:ext cx="277495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Equation" r:id="rId3" imgW="1650960" imgH="634680" progId="Equation.3">
                  <p:embed/>
                </p:oleObj>
              </mc:Choice>
              <mc:Fallback>
                <p:oleObj name="Equation" r:id="rId3" imgW="1650960" imgH="634680" progId="Equation.3">
                  <p:embed/>
                  <p:pic>
                    <p:nvPicPr>
                      <p:cNvPr id="35842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786064"/>
                        <a:ext cx="2774950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2" name="Rectangle 38"/>
          <p:cNvSpPr>
            <a:spLocks noChangeArrowheads="1"/>
          </p:cNvSpPr>
          <p:nvPr/>
        </p:nvSpPr>
        <p:spPr bwMode="auto">
          <a:xfrm>
            <a:off x="1524001" y="27971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3" name="Object 37"/>
          <p:cNvGraphicFramePr>
            <a:graphicFrameLocks noChangeAspect="1"/>
          </p:cNvGraphicFramePr>
          <p:nvPr/>
        </p:nvGraphicFramePr>
        <p:xfrm>
          <a:off x="1952625" y="4143375"/>
          <a:ext cx="3455988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方程式" r:id="rId5" imgW="2032000" imgH="787400" progId="Equation.3">
                  <p:embed/>
                </p:oleObj>
              </mc:Choice>
              <mc:Fallback>
                <p:oleObj name="方程式" r:id="rId5" imgW="2032000" imgH="787400" progId="Equation.3">
                  <p:embed/>
                  <p:pic>
                    <p:nvPicPr>
                      <p:cNvPr id="3584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4143375"/>
                        <a:ext cx="3455988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3" name="Rectangle 40"/>
          <p:cNvSpPr>
            <a:spLocks noChangeArrowheads="1"/>
          </p:cNvSpPr>
          <p:nvPr/>
        </p:nvSpPr>
        <p:spPr bwMode="auto">
          <a:xfrm>
            <a:off x="1524001" y="21240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5844" name="Object 39"/>
          <p:cNvGraphicFramePr>
            <a:graphicFrameLocks noChangeAspect="1"/>
          </p:cNvGraphicFramePr>
          <p:nvPr/>
        </p:nvGraphicFramePr>
        <p:xfrm>
          <a:off x="5310188" y="2500313"/>
          <a:ext cx="5041900" cy="359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方程式" r:id="rId7" imgW="3098800" imgH="2209800" progId="Equation.3">
                  <p:embed/>
                </p:oleObj>
              </mc:Choice>
              <mc:Fallback>
                <p:oleObj name="方程式" r:id="rId7" imgW="3098800" imgH="2209800" progId="Equation.3">
                  <p:embed/>
                  <p:pic>
                    <p:nvPicPr>
                      <p:cNvPr id="35844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88" y="2500313"/>
                        <a:ext cx="5041900" cy="359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68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5E217D0-1A31-43F8-B3E4-CC029497509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72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73" name="Rectangle 15"/>
          <p:cNvSpPr>
            <a:spLocks noChangeArrowheads="1"/>
          </p:cNvSpPr>
          <p:nvPr/>
        </p:nvSpPr>
        <p:spPr bwMode="auto">
          <a:xfrm>
            <a:off x="1524001" y="28098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74" name="Rectangle 1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 </a:t>
            </a:r>
          </a:p>
        </p:txBody>
      </p:sp>
      <p:sp>
        <p:nvSpPr>
          <p:cNvPr id="36875" name="Rectangle 19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76" name="Rectangle 21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77" name="Rectangle 23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78" name="Rectangle 25"/>
          <p:cNvSpPr>
            <a:spLocks noChangeArrowheads="1"/>
          </p:cNvSpPr>
          <p:nvPr/>
        </p:nvSpPr>
        <p:spPr bwMode="auto">
          <a:xfrm>
            <a:off x="1524001" y="27098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79" name="Rectangle 27"/>
          <p:cNvSpPr>
            <a:spLocks noChangeArrowheads="1"/>
          </p:cNvSpPr>
          <p:nvPr/>
        </p:nvSpPr>
        <p:spPr bwMode="auto">
          <a:xfrm>
            <a:off x="1524001" y="29241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80" name="Rectangle 29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81" name="Rectangle 31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6882" name="Rectangle 33"/>
          <p:cNvSpPr>
            <a:spLocks noChangeArrowheads="1"/>
          </p:cNvSpPr>
          <p:nvPr/>
        </p:nvSpPr>
        <p:spPr bwMode="auto">
          <a:xfrm>
            <a:off x="1524001" y="2138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66" name="Object 32"/>
          <p:cNvGraphicFramePr>
            <a:graphicFrameLocks noChangeAspect="1"/>
          </p:cNvGraphicFramePr>
          <p:nvPr/>
        </p:nvGraphicFramePr>
        <p:xfrm>
          <a:off x="2424114" y="1844676"/>
          <a:ext cx="6840537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方程式" r:id="rId3" imgW="3936960" imgH="1371600" progId="Equation.3">
                  <p:embed/>
                </p:oleObj>
              </mc:Choice>
              <mc:Fallback>
                <p:oleObj name="方程式" r:id="rId3" imgW="3936960" imgH="1371600" progId="Equation.3">
                  <p:embed/>
                  <p:pic>
                    <p:nvPicPr>
                      <p:cNvPr id="3686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1844676"/>
                        <a:ext cx="6840537" cy="238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3" name="Rectangle 3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6867" name="Object 34"/>
          <p:cNvGraphicFramePr>
            <a:graphicFrameLocks noChangeAspect="1"/>
          </p:cNvGraphicFramePr>
          <p:nvPr/>
        </p:nvGraphicFramePr>
        <p:xfrm>
          <a:off x="2424114" y="4797426"/>
          <a:ext cx="55324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方程式" r:id="rId5" imgW="3022560" imgH="393480" progId="Equation.3">
                  <p:embed/>
                </p:oleObj>
              </mc:Choice>
              <mc:Fallback>
                <p:oleObj name="方程式" r:id="rId5" imgW="3022560" imgH="393480" progId="Equation.3">
                  <p:embed/>
                  <p:pic>
                    <p:nvPicPr>
                      <p:cNvPr id="36867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4797426"/>
                        <a:ext cx="553243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78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03920CD-7A06-4716-9514-C01AB90FE5F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39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789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74939" y="617538"/>
            <a:ext cx="6300787" cy="1143000"/>
          </a:xfrm>
        </p:spPr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8.6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離散時間線性非時變系統的轉移函數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900" name="Rectangle 6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901" name="Rectangle 8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902" name="Rectangle 10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904" name="Rectangle 17"/>
          <p:cNvSpPr>
            <a:spLocks noChangeArrowheads="1"/>
          </p:cNvSpPr>
          <p:nvPr/>
        </p:nvSpPr>
        <p:spPr bwMode="auto">
          <a:xfrm>
            <a:off x="-3781425" y="54609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905" name="Rectangle 21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0" name="Object 20"/>
          <p:cNvGraphicFramePr>
            <a:graphicFrameLocks noChangeAspect="1"/>
          </p:cNvGraphicFramePr>
          <p:nvPr/>
        </p:nvGraphicFramePr>
        <p:xfrm>
          <a:off x="2667000" y="2357438"/>
          <a:ext cx="51117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方程式" r:id="rId3" imgW="2590800" imgH="304800" progId="Equation.3">
                  <p:embed/>
                </p:oleObj>
              </mc:Choice>
              <mc:Fallback>
                <p:oleObj name="方程式" r:id="rId3" imgW="2590800" imgH="304800" progId="Equation.3">
                  <p:embed/>
                  <p:pic>
                    <p:nvPicPr>
                      <p:cNvPr id="3789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357438"/>
                        <a:ext cx="5111750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6" name="Rectangle 23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1" name="Object 22"/>
          <p:cNvGraphicFramePr>
            <a:graphicFrameLocks noChangeAspect="1"/>
          </p:cNvGraphicFramePr>
          <p:nvPr/>
        </p:nvGraphicFramePr>
        <p:xfrm>
          <a:off x="4095751" y="3071814"/>
          <a:ext cx="1584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方程式" r:id="rId5" imgW="850531" imgH="418918" progId="Equation.3">
                  <p:embed/>
                </p:oleObj>
              </mc:Choice>
              <mc:Fallback>
                <p:oleObj name="方程式" r:id="rId5" imgW="850531" imgH="418918" progId="Equation.3">
                  <p:embed/>
                  <p:pic>
                    <p:nvPicPr>
                      <p:cNvPr id="3789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1" y="3071814"/>
                        <a:ext cx="1584325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24"/>
          <p:cNvGraphicFramePr>
            <a:graphicFrameLocks noChangeAspect="1"/>
          </p:cNvGraphicFramePr>
          <p:nvPr/>
        </p:nvGraphicFramePr>
        <p:xfrm>
          <a:off x="2166939" y="4429126"/>
          <a:ext cx="352742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方程式" r:id="rId7" imgW="1879600" imgH="431800" progId="Equation.3">
                  <p:embed/>
                </p:oleObj>
              </mc:Choice>
              <mc:Fallback>
                <p:oleObj name="方程式" r:id="rId7" imgW="1879600" imgH="431800" progId="Equation.3">
                  <p:embed/>
                  <p:pic>
                    <p:nvPicPr>
                      <p:cNvPr id="3789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4429126"/>
                        <a:ext cx="352742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7" name="Rectangle 27"/>
          <p:cNvSpPr>
            <a:spLocks noChangeArrowheads="1"/>
          </p:cNvSpPr>
          <p:nvPr/>
        </p:nvSpPr>
        <p:spPr bwMode="auto">
          <a:xfrm>
            <a:off x="1524001" y="31575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908" name="Rectangle 3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3" name="Object 29"/>
          <p:cNvGraphicFramePr>
            <a:graphicFrameLocks noChangeAspect="1"/>
          </p:cNvGraphicFramePr>
          <p:nvPr/>
        </p:nvGraphicFramePr>
        <p:xfrm>
          <a:off x="2095500" y="5429250"/>
          <a:ext cx="36004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方程式" r:id="rId9" imgW="1892300" imgH="431800" progId="Equation.3">
                  <p:embed/>
                </p:oleObj>
              </mc:Choice>
              <mc:Fallback>
                <p:oleObj name="方程式" r:id="rId9" imgW="1892300" imgH="431800" progId="Equation.3">
                  <p:embed/>
                  <p:pic>
                    <p:nvPicPr>
                      <p:cNvPr id="3789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5429250"/>
                        <a:ext cx="36004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9" name="Rectangle 32"/>
          <p:cNvSpPr>
            <a:spLocks noChangeArrowheads="1"/>
          </p:cNvSpPr>
          <p:nvPr/>
        </p:nvSpPr>
        <p:spPr bwMode="auto">
          <a:xfrm>
            <a:off x="1524001" y="28098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4" name="Object 31"/>
          <p:cNvGraphicFramePr>
            <a:graphicFrameLocks noChangeAspect="1"/>
          </p:cNvGraphicFramePr>
          <p:nvPr/>
        </p:nvGraphicFramePr>
        <p:xfrm>
          <a:off x="7596188" y="3214689"/>
          <a:ext cx="2087562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方程式" r:id="rId11" imgW="1104900" imgH="838200" progId="Equation.3">
                  <p:embed/>
                </p:oleObj>
              </mc:Choice>
              <mc:Fallback>
                <p:oleObj name="方程式" r:id="rId11" imgW="1104900" imgH="838200" progId="Equation.3">
                  <p:embed/>
                  <p:pic>
                    <p:nvPicPr>
                      <p:cNvPr id="37894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3214689"/>
                        <a:ext cx="2087562" cy="158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0" name="Rectangle 3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5" name="Object 34"/>
          <p:cNvGraphicFramePr>
            <a:graphicFrameLocks noChangeAspect="1"/>
          </p:cNvGraphicFramePr>
          <p:nvPr/>
        </p:nvGraphicFramePr>
        <p:xfrm>
          <a:off x="6238875" y="4857751"/>
          <a:ext cx="2808288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方程式" r:id="rId13" imgW="1498600" imgH="838200" progId="Equation.3">
                  <p:embed/>
                </p:oleObj>
              </mc:Choice>
              <mc:Fallback>
                <p:oleObj name="方程式" r:id="rId13" imgW="1498600" imgH="838200" progId="Equation.3">
                  <p:embed/>
                  <p:pic>
                    <p:nvPicPr>
                      <p:cNvPr id="3789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4857751"/>
                        <a:ext cx="2808288" cy="157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1" name="Rectangle 38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7896" name="Object 37"/>
          <p:cNvGraphicFramePr>
            <a:graphicFrameLocks noChangeAspect="1"/>
          </p:cNvGraphicFramePr>
          <p:nvPr/>
        </p:nvGraphicFramePr>
        <p:xfrm>
          <a:off x="9239251" y="5214938"/>
          <a:ext cx="11525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方程式" r:id="rId15" imgW="634680" imgH="253800" progId="Equation.3">
                  <p:embed/>
                </p:oleObj>
              </mc:Choice>
              <mc:Fallback>
                <p:oleObj name="方程式" r:id="rId15" imgW="634680" imgH="253800" progId="Equation.3">
                  <p:embed/>
                  <p:pic>
                    <p:nvPicPr>
                      <p:cNvPr id="37896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1" y="5214938"/>
                        <a:ext cx="11525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2" name="文字方塊 23"/>
          <p:cNvSpPr txBox="1">
            <a:spLocks noChangeArrowheads="1"/>
          </p:cNvSpPr>
          <p:nvPr/>
        </p:nvSpPr>
        <p:spPr bwMode="auto">
          <a:xfrm>
            <a:off x="2024064" y="1928813"/>
            <a:ext cx="8429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離散時間的</a:t>
            </a:r>
            <a:r>
              <a:rPr lang="en-US" altLang="zh-TW"/>
              <a:t>LTI</a:t>
            </a:r>
            <a:r>
              <a:rPr lang="zh-TW" altLang="en-US"/>
              <a:t>系統的輸出是由系統的脈衝響應與輸入訊號作捲加演算得到</a:t>
            </a:r>
          </a:p>
        </p:txBody>
      </p:sp>
      <p:sp>
        <p:nvSpPr>
          <p:cNvPr id="37913" name="文字方塊 24"/>
          <p:cNvSpPr txBox="1">
            <a:spLocks noChangeArrowheads="1"/>
          </p:cNvSpPr>
          <p:nvPr/>
        </p:nvSpPr>
        <p:spPr bwMode="auto">
          <a:xfrm>
            <a:off x="1952625" y="3214688"/>
            <a:ext cx="2071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系統的轉移函數</a:t>
            </a:r>
          </a:p>
        </p:txBody>
      </p:sp>
      <p:sp>
        <p:nvSpPr>
          <p:cNvPr id="37914" name="文字方塊 25"/>
          <p:cNvSpPr txBox="1">
            <a:spLocks noChangeArrowheads="1"/>
          </p:cNvSpPr>
          <p:nvPr/>
        </p:nvSpPr>
        <p:spPr bwMode="auto">
          <a:xfrm>
            <a:off x="2024063" y="3929063"/>
            <a:ext cx="4786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用差分方程式來表示其輸入與輸出的關係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5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78A20DD-2032-4668-AA0A-91CFE9C996D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1524001" y="30908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0" name="Rectangle 13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1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2" name="Rectangle 2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3" name="Rectangle 25"/>
          <p:cNvSpPr>
            <a:spLocks noChangeArrowheads="1"/>
          </p:cNvSpPr>
          <p:nvPr/>
        </p:nvSpPr>
        <p:spPr bwMode="auto">
          <a:xfrm>
            <a:off x="1524001" y="31003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4" name="Rectangle 28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5" name="Rectangle 31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6" name="Rectangle 33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7" name="Rectangle 3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8" name="Rectangle 4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69" name="Rectangle 4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70" name="Rectangle 4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71" name="Rectangle 48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72" name="Text Box 53"/>
          <p:cNvSpPr txBox="1">
            <a:spLocks noChangeArrowheads="1"/>
          </p:cNvSpPr>
          <p:nvPr/>
        </p:nvSpPr>
        <p:spPr bwMode="auto">
          <a:xfrm>
            <a:off x="2024063" y="5286375"/>
            <a:ext cx="443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逆向</a:t>
            </a:r>
            <a:r>
              <a:rPr lang="en-US" altLang="zh-TW" b="1"/>
              <a:t>z-</a:t>
            </a:r>
            <a:r>
              <a:rPr lang="zh-TW" altLang="en-US" b="1"/>
              <a:t>轉換</a:t>
            </a:r>
            <a:r>
              <a:rPr lang="en-US" altLang="zh-TW" b="1"/>
              <a:t>(inverse z-transform)</a:t>
            </a:r>
          </a:p>
        </p:txBody>
      </p:sp>
      <p:sp>
        <p:nvSpPr>
          <p:cNvPr id="2073" name="Rectangle 55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74" name="Rectangle 57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0" name="Object 56"/>
          <p:cNvGraphicFramePr>
            <a:graphicFrameLocks noChangeAspect="1"/>
          </p:cNvGraphicFramePr>
          <p:nvPr/>
        </p:nvGraphicFramePr>
        <p:xfrm>
          <a:off x="2024063" y="2071688"/>
          <a:ext cx="381635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方程式" r:id="rId3" imgW="2005729" imgH="393529" progId="Equation.3">
                  <p:embed/>
                </p:oleObj>
              </mc:Choice>
              <mc:Fallback>
                <p:oleObj name="方程式" r:id="rId3" imgW="2005729" imgH="393529" progId="Equation.3">
                  <p:embed/>
                  <p:pic>
                    <p:nvPicPr>
                      <p:cNvPr id="205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071688"/>
                        <a:ext cx="381635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Rectangle 59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1" name="Object 58"/>
          <p:cNvGraphicFramePr>
            <a:graphicFrameLocks noChangeAspect="1"/>
          </p:cNvGraphicFramePr>
          <p:nvPr/>
        </p:nvGraphicFramePr>
        <p:xfrm>
          <a:off x="2095500" y="3000376"/>
          <a:ext cx="10795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方程式" r:id="rId5" imgW="520474" imgH="203112" progId="Equation.3">
                  <p:embed/>
                </p:oleObj>
              </mc:Choice>
              <mc:Fallback>
                <p:oleObj name="方程式" r:id="rId5" imgW="520474" imgH="203112" progId="Equation.3">
                  <p:embed/>
                  <p:pic>
                    <p:nvPicPr>
                      <p:cNvPr id="2051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3000376"/>
                        <a:ext cx="10795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6" name="Rectangle 61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2" name="Object 60"/>
          <p:cNvGraphicFramePr>
            <a:graphicFrameLocks noChangeAspect="1"/>
          </p:cNvGraphicFramePr>
          <p:nvPr/>
        </p:nvGraphicFramePr>
        <p:xfrm>
          <a:off x="2024064" y="3500438"/>
          <a:ext cx="1800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方程式" r:id="rId7" imgW="863225" imgH="228501" progId="Equation.3">
                  <p:embed/>
                </p:oleObj>
              </mc:Choice>
              <mc:Fallback>
                <p:oleObj name="方程式" r:id="rId7" imgW="863225" imgH="228501" progId="Equation.3">
                  <p:embed/>
                  <p:pic>
                    <p:nvPicPr>
                      <p:cNvPr id="2052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3500438"/>
                        <a:ext cx="1800225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7" name="Rectangle 63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3" name="Object 62"/>
          <p:cNvGraphicFramePr>
            <a:graphicFrameLocks noChangeAspect="1"/>
          </p:cNvGraphicFramePr>
          <p:nvPr/>
        </p:nvGraphicFramePr>
        <p:xfrm>
          <a:off x="4310064" y="3357563"/>
          <a:ext cx="13684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方程式" r:id="rId9" imgW="685800" imgH="419100" progId="Equation.3">
                  <p:embed/>
                </p:oleObj>
              </mc:Choice>
              <mc:Fallback>
                <p:oleObj name="方程式" r:id="rId9" imgW="685800" imgH="419100" progId="Equation.3">
                  <p:embed/>
                  <p:pic>
                    <p:nvPicPr>
                      <p:cNvPr id="2053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4" y="3357563"/>
                        <a:ext cx="1368425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" name="Rectangle 65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4" name="Object 64"/>
          <p:cNvGraphicFramePr>
            <a:graphicFrameLocks noChangeAspect="1"/>
          </p:cNvGraphicFramePr>
          <p:nvPr/>
        </p:nvGraphicFramePr>
        <p:xfrm>
          <a:off x="2024063" y="4357689"/>
          <a:ext cx="309721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方程式" r:id="rId11" imgW="1574800" imgH="419100" progId="Equation.3">
                  <p:embed/>
                </p:oleObj>
              </mc:Choice>
              <mc:Fallback>
                <p:oleObj name="方程式" r:id="rId11" imgW="1574800" imgH="419100" progId="Equation.3">
                  <p:embed/>
                  <p:pic>
                    <p:nvPicPr>
                      <p:cNvPr id="2054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4357689"/>
                        <a:ext cx="3097212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9" name="Rectangle 67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80" name="Rectangle 6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2055" name="Object 68"/>
          <p:cNvGraphicFramePr>
            <a:graphicFrameLocks noChangeAspect="1"/>
          </p:cNvGraphicFramePr>
          <p:nvPr/>
        </p:nvGraphicFramePr>
        <p:xfrm>
          <a:off x="6810375" y="2857500"/>
          <a:ext cx="3214688" cy="32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13" imgW="898622" imgH="898776" progId="Visio.Drawing.11">
                  <p:embed/>
                </p:oleObj>
              </mc:Choice>
              <mc:Fallback>
                <p:oleObj r:id="rId13" imgW="898622" imgH="898776" progId="Visio.Drawing.11">
                  <p:embed/>
                  <p:pic>
                    <p:nvPicPr>
                      <p:cNvPr id="2055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2857500"/>
                        <a:ext cx="3214688" cy="321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1" name="文字方塊 37"/>
          <p:cNvSpPr txBox="1">
            <a:spLocks noChangeArrowheads="1"/>
          </p:cNvSpPr>
          <p:nvPr/>
        </p:nvSpPr>
        <p:spPr bwMode="auto">
          <a:xfrm>
            <a:off x="6738939" y="2214563"/>
            <a:ext cx="207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z-</a:t>
            </a:r>
            <a:r>
              <a:rPr lang="zh-TW" altLang="en-US"/>
              <a:t>平面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892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2F08D8D-1184-47E0-9475-480AFF9CD5F5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8922" name="Rectangle 5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8923" name="Rectangle 7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8924" name="Rectangle 18"/>
          <p:cNvSpPr>
            <a:spLocks noChangeArrowheads="1"/>
          </p:cNvSpPr>
          <p:nvPr/>
        </p:nvSpPr>
        <p:spPr bwMode="auto">
          <a:xfrm>
            <a:off x="1524001" y="34527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8925" name="Rectangle 21"/>
          <p:cNvSpPr>
            <a:spLocks noChangeArrowheads="1"/>
          </p:cNvSpPr>
          <p:nvPr/>
        </p:nvSpPr>
        <p:spPr bwMode="auto">
          <a:xfrm>
            <a:off x="1524001" y="33432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4" name="Object 27"/>
          <p:cNvGraphicFramePr>
            <a:graphicFrameLocks noChangeAspect="1"/>
          </p:cNvGraphicFramePr>
          <p:nvPr/>
        </p:nvGraphicFramePr>
        <p:xfrm>
          <a:off x="2135189" y="2205038"/>
          <a:ext cx="86518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方程式" r:id="rId3" imgW="482181" imgH="177646" progId="Equation.3">
                  <p:embed/>
                </p:oleObj>
              </mc:Choice>
              <mc:Fallback>
                <p:oleObj name="方程式" r:id="rId3" imgW="482181" imgH="177646" progId="Equation.3">
                  <p:embed/>
                  <p:pic>
                    <p:nvPicPr>
                      <p:cNvPr id="38914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205038"/>
                        <a:ext cx="865187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6" name="Rectangle 3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5" name="Object 29"/>
          <p:cNvGraphicFramePr>
            <a:graphicFrameLocks noChangeAspect="1"/>
          </p:cNvGraphicFramePr>
          <p:nvPr/>
        </p:nvGraphicFramePr>
        <p:xfrm>
          <a:off x="2135188" y="2565400"/>
          <a:ext cx="3097212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方程式" r:id="rId5" imgW="1701800" imgH="863600" progId="Equation.3">
                  <p:embed/>
                </p:oleObj>
              </mc:Choice>
              <mc:Fallback>
                <p:oleObj name="方程式" r:id="rId5" imgW="1701800" imgH="863600" progId="Equation.3">
                  <p:embed/>
                  <p:pic>
                    <p:nvPicPr>
                      <p:cNvPr id="3891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565400"/>
                        <a:ext cx="3097212" cy="157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7" name="Rectangle 32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6" name="Object 31"/>
          <p:cNvGraphicFramePr>
            <a:graphicFrameLocks noChangeAspect="1"/>
          </p:cNvGraphicFramePr>
          <p:nvPr/>
        </p:nvGraphicFramePr>
        <p:xfrm>
          <a:off x="2595564" y="5500688"/>
          <a:ext cx="23764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方程式" r:id="rId7" imgW="1206500" imgH="228600" progId="Equation.3">
                  <p:embed/>
                </p:oleObj>
              </mc:Choice>
              <mc:Fallback>
                <p:oleObj name="方程式" r:id="rId7" imgW="1206500" imgH="228600" progId="Equation.3">
                  <p:embed/>
                  <p:pic>
                    <p:nvPicPr>
                      <p:cNvPr id="38916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4" y="5500688"/>
                        <a:ext cx="2376487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8" name="Rectangle 34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7" name="Object 33"/>
          <p:cNvGraphicFramePr>
            <a:graphicFrameLocks noChangeAspect="1"/>
          </p:cNvGraphicFramePr>
          <p:nvPr/>
        </p:nvGraphicFramePr>
        <p:xfrm>
          <a:off x="6167439" y="2286000"/>
          <a:ext cx="22320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方程式" r:id="rId9" imgW="1016000" imgH="228600" progId="Equation.3">
                  <p:embed/>
                </p:oleObj>
              </mc:Choice>
              <mc:Fallback>
                <p:oleObj name="方程式" r:id="rId9" imgW="1016000" imgH="228600" progId="Equation.3">
                  <p:embed/>
                  <p:pic>
                    <p:nvPicPr>
                      <p:cNvPr id="38917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2286000"/>
                        <a:ext cx="223202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9" name="Rectangle 37"/>
          <p:cNvSpPr>
            <a:spLocks noChangeArrowheads="1"/>
          </p:cNvSpPr>
          <p:nvPr/>
        </p:nvSpPr>
        <p:spPr bwMode="auto">
          <a:xfrm>
            <a:off x="1524001" y="27955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8918" name="Object 36"/>
          <p:cNvGraphicFramePr>
            <a:graphicFrameLocks noChangeAspect="1"/>
          </p:cNvGraphicFramePr>
          <p:nvPr/>
        </p:nvGraphicFramePr>
        <p:xfrm>
          <a:off x="6167439" y="2857500"/>
          <a:ext cx="4103687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方程式" r:id="rId11" imgW="2171700" imgH="863600" progId="Equation.3">
                  <p:embed/>
                </p:oleObj>
              </mc:Choice>
              <mc:Fallback>
                <p:oleObj name="方程式" r:id="rId11" imgW="2171700" imgH="863600" progId="Equation.3">
                  <p:embed/>
                  <p:pic>
                    <p:nvPicPr>
                      <p:cNvPr id="3891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2857500"/>
                        <a:ext cx="4103687" cy="163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0" name="文字方塊 24"/>
          <p:cNvSpPr txBox="1">
            <a:spLocks noChangeArrowheads="1"/>
          </p:cNvSpPr>
          <p:nvPr/>
        </p:nvSpPr>
        <p:spPr bwMode="auto">
          <a:xfrm>
            <a:off x="6524626" y="4714875"/>
            <a:ext cx="385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可逆性的系統</a:t>
            </a:r>
            <a:r>
              <a:rPr lang="en-US" altLang="zh-TW"/>
              <a:t>(invertible system)</a:t>
            </a:r>
            <a:endParaRPr lang="zh-TW" altLang="en-US"/>
          </a:p>
        </p:txBody>
      </p:sp>
      <p:sp>
        <p:nvSpPr>
          <p:cNvPr id="38931" name="文字方塊 17"/>
          <p:cNvSpPr txBox="1">
            <a:spLocks noChangeArrowheads="1"/>
          </p:cNvSpPr>
          <p:nvPr/>
        </p:nvSpPr>
        <p:spPr bwMode="auto">
          <a:xfrm>
            <a:off x="2095501" y="4572001"/>
            <a:ext cx="3929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假如        所代表的是可逆性的系統，其逆向系統 就需要滿足下式，</a:t>
            </a:r>
          </a:p>
        </p:txBody>
      </p:sp>
      <p:graphicFrame>
        <p:nvGraphicFramePr>
          <p:cNvPr id="38919" name="Object 18"/>
          <p:cNvGraphicFramePr>
            <a:graphicFrameLocks noChangeAspect="1"/>
          </p:cNvGraphicFramePr>
          <p:nvPr/>
        </p:nvGraphicFramePr>
        <p:xfrm>
          <a:off x="2738439" y="4572000"/>
          <a:ext cx="6000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Equation" r:id="rId13" imgW="304560" imgH="203040" progId="Equation.3">
                  <p:embed/>
                </p:oleObj>
              </mc:Choice>
              <mc:Fallback>
                <p:oleObj name="Equation" r:id="rId13" imgW="304560" imgH="203040" progId="Equation.3">
                  <p:embed/>
                  <p:pic>
                    <p:nvPicPr>
                      <p:cNvPr id="389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9" y="4572000"/>
                        <a:ext cx="6000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994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DA98E52-719F-4B20-88DF-BE2D2074102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9945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46" name="Rectangle 9"/>
          <p:cNvSpPr>
            <a:spLocks noChangeArrowheads="1"/>
          </p:cNvSpPr>
          <p:nvPr/>
        </p:nvSpPr>
        <p:spPr bwMode="auto">
          <a:xfrm>
            <a:off x="1524001" y="27955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47" name="Rectangle 16"/>
          <p:cNvSpPr>
            <a:spLocks noChangeArrowheads="1"/>
          </p:cNvSpPr>
          <p:nvPr/>
        </p:nvSpPr>
        <p:spPr bwMode="auto">
          <a:xfrm>
            <a:off x="1524001" y="25082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48" name="Rectangle 2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49" name="Rectangle 28"/>
          <p:cNvSpPr>
            <a:spLocks noChangeArrowheads="1"/>
          </p:cNvSpPr>
          <p:nvPr/>
        </p:nvSpPr>
        <p:spPr bwMode="auto">
          <a:xfrm>
            <a:off x="1524001" y="27955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38" name="Object 27"/>
          <p:cNvGraphicFramePr>
            <a:graphicFrameLocks noChangeAspect="1"/>
          </p:cNvGraphicFramePr>
          <p:nvPr/>
        </p:nvGraphicFramePr>
        <p:xfrm>
          <a:off x="2024063" y="2928938"/>
          <a:ext cx="3960812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方程式" r:id="rId3" imgW="2159000" imgH="863600" progId="Equation.3">
                  <p:embed/>
                </p:oleObj>
              </mc:Choice>
              <mc:Fallback>
                <p:oleObj name="方程式" r:id="rId3" imgW="2159000" imgH="863600" progId="Equation.3">
                  <p:embed/>
                  <p:pic>
                    <p:nvPicPr>
                      <p:cNvPr id="3993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928938"/>
                        <a:ext cx="3960812" cy="158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0" name="Rectangle 30"/>
          <p:cNvSpPr>
            <a:spLocks noChangeArrowheads="1"/>
          </p:cNvSpPr>
          <p:nvPr/>
        </p:nvSpPr>
        <p:spPr bwMode="auto">
          <a:xfrm>
            <a:off x="1524001" y="30860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39" name="Object 29"/>
          <p:cNvGraphicFramePr>
            <a:graphicFrameLocks noChangeAspect="1"/>
          </p:cNvGraphicFramePr>
          <p:nvPr/>
        </p:nvGraphicFramePr>
        <p:xfrm>
          <a:off x="1881189" y="4857750"/>
          <a:ext cx="41036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方程式" r:id="rId5" imgW="2027057" imgH="355896" progId="Equation.3">
                  <p:embed/>
                </p:oleObj>
              </mc:Choice>
              <mc:Fallback>
                <p:oleObj name="方程式" r:id="rId5" imgW="2027057" imgH="355896" progId="Equation.3">
                  <p:embed/>
                  <p:pic>
                    <p:nvPicPr>
                      <p:cNvPr id="3993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9" y="4857750"/>
                        <a:ext cx="4103687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36"/>
          <p:cNvGraphicFramePr>
            <a:graphicFrameLocks noChangeAspect="1"/>
          </p:cNvGraphicFramePr>
          <p:nvPr/>
        </p:nvGraphicFramePr>
        <p:xfrm>
          <a:off x="6524626" y="2357439"/>
          <a:ext cx="3167063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方程式" r:id="rId7" imgW="1688367" imgH="863225" progId="Equation.3">
                  <p:embed/>
                </p:oleObj>
              </mc:Choice>
              <mc:Fallback>
                <p:oleObj name="方程式" r:id="rId7" imgW="1688367" imgH="863225" progId="Equation.3">
                  <p:embed/>
                  <p:pic>
                    <p:nvPicPr>
                      <p:cNvPr id="3994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2357439"/>
                        <a:ext cx="3167063" cy="162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1" name="Rectangle 3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9941" name="Object 38"/>
          <p:cNvGraphicFramePr>
            <a:graphicFrameLocks noChangeAspect="1"/>
          </p:cNvGraphicFramePr>
          <p:nvPr/>
        </p:nvGraphicFramePr>
        <p:xfrm>
          <a:off x="6238876" y="4214813"/>
          <a:ext cx="4194175" cy="16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Equation" r:id="rId9" imgW="2286000" imgH="888840" progId="Equation.3">
                  <p:embed/>
                </p:oleObj>
              </mc:Choice>
              <mc:Fallback>
                <p:oleObj name="Equation" r:id="rId9" imgW="2286000" imgH="888840" progId="Equation.3">
                  <p:embed/>
                  <p:pic>
                    <p:nvPicPr>
                      <p:cNvPr id="39941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6" y="4214813"/>
                        <a:ext cx="4194175" cy="161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文字方塊 16"/>
          <p:cNvSpPr txBox="1">
            <a:spLocks noChangeArrowheads="1"/>
          </p:cNvSpPr>
          <p:nvPr/>
        </p:nvSpPr>
        <p:spPr bwMode="auto">
          <a:xfrm>
            <a:off x="2024064" y="2143126"/>
            <a:ext cx="414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將             代入轉移函數 ，就得到系統的頻率響應 ，</a:t>
            </a:r>
          </a:p>
        </p:txBody>
      </p:sp>
      <p:graphicFrame>
        <p:nvGraphicFramePr>
          <p:cNvPr id="39942" name="Object 25"/>
          <p:cNvGraphicFramePr>
            <a:graphicFrameLocks noChangeAspect="1"/>
          </p:cNvGraphicFramePr>
          <p:nvPr/>
        </p:nvGraphicFramePr>
        <p:xfrm>
          <a:off x="2381251" y="2143126"/>
          <a:ext cx="9366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方程式" r:id="rId11" imgW="457002" imgH="203112" progId="Equation.3">
                  <p:embed/>
                </p:oleObj>
              </mc:Choice>
              <mc:Fallback>
                <p:oleObj name="方程式" r:id="rId11" imgW="457002" imgH="203112" progId="Equation.3">
                  <p:embed/>
                  <p:pic>
                    <p:nvPicPr>
                      <p:cNvPr id="39942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1" y="2143126"/>
                        <a:ext cx="9366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096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4E5E8BF-ECFD-4C79-8D4F-C24F556E0F1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0968" name="Rectangle 12"/>
          <p:cNvSpPr>
            <a:spLocks noChangeArrowheads="1"/>
          </p:cNvSpPr>
          <p:nvPr/>
        </p:nvSpPr>
        <p:spPr bwMode="auto">
          <a:xfrm>
            <a:off x="1524001" y="21145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0969" name="Rectangle 15"/>
          <p:cNvSpPr>
            <a:spLocks noChangeArrowheads="1"/>
          </p:cNvSpPr>
          <p:nvPr/>
        </p:nvSpPr>
        <p:spPr bwMode="auto">
          <a:xfrm>
            <a:off x="1524001" y="20145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0970" name="Rectangle 17"/>
          <p:cNvSpPr>
            <a:spLocks noChangeArrowheads="1"/>
          </p:cNvSpPr>
          <p:nvPr/>
        </p:nvSpPr>
        <p:spPr bwMode="auto">
          <a:xfrm>
            <a:off x="1524001" y="3109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2" name="Object 16"/>
          <p:cNvGraphicFramePr>
            <a:graphicFrameLocks noChangeAspect="1"/>
          </p:cNvGraphicFramePr>
          <p:nvPr/>
        </p:nvGraphicFramePr>
        <p:xfrm>
          <a:off x="2927351" y="2852739"/>
          <a:ext cx="39608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方程式" r:id="rId3" imgW="2133600" imgH="241300" progId="Equation.3">
                  <p:embed/>
                </p:oleObj>
              </mc:Choice>
              <mc:Fallback>
                <p:oleObj name="方程式" r:id="rId3" imgW="2133600" imgH="241300" progId="Equation.3">
                  <p:embed/>
                  <p:pic>
                    <p:nvPicPr>
                      <p:cNvPr id="4096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1" y="2852739"/>
                        <a:ext cx="39608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1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3" name="Object 19"/>
          <p:cNvGraphicFramePr>
            <a:graphicFrameLocks noChangeAspect="1"/>
          </p:cNvGraphicFramePr>
          <p:nvPr/>
        </p:nvGraphicFramePr>
        <p:xfrm>
          <a:off x="2495551" y="3573464"/>
          <a:ext cx="56165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方程式" r:id="rId5" imgW="3187700" imgH="304800" progId="Equation.3">
                  <p:embed/>
                </p:oleObj>
              </mc:Choice>
              <mc:Fallback>
                <p:oleObj name="方程式" r:id="rId5" imgW="3187700" imgH="304800" progId="Equation.3">
                  <p:embed/>
                  <p:pic>
                    <p:nvPicPr>
                      <p:cNvPr id="4096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3573464"/>
                        <a:ext cx="561657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2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0973" name="Rectangle 2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4" name="Object 24"/>
          <p:cNvGraphicFramePr>
            <a:graphicFrameLocks noChangeAspect="1"/>
          </p:cNvGraphicFramePr>
          <p:nvPr/>
        </p:nvGraphicFramePr>
        <p:xfrm>
          <a:off x="3071814" y="4221163"/>
          <a:ext cx="45370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方程式" r:id="rId7" imgW="2425700" imgH="444500" progId="Equation.3">
                  <p:embed/>
                </p:oleObj>
              </mc:Choice>
              <mc:Fallback>
                <p:oleObj name="方程式" r:id="rId7" imgW="2425700" imgH="444500" progId="Equation.3">
                  <p:embed/>
                  <p:pic>
                    <p:nvPicPr>
                      <p:cNvPr id="4096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4221163"/>
                        <a:ext cx="4537075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4" name="Rectangle 30"/>
          <p:cNvSpPr>
            <a:spLocks noChangeArrowheads="1"/>
          </p:cNvSpPr>
          <p:nvPr/>
        </p:nvSpPr>
        <p:spPr bwMode="auto">
          <a:xfrm>
            <a:off x="1524001" y="3109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65" name="Object 29"/>
          <p:cNvGraphicFramePr>
            <a:graphicFrameLocks noChangeAspect="1"/>
          </p:cNvGraphicFramePr>
          <p:nvPr/>
        </p:nvGraphicFramePr>
        <p:xfrm>
          <a:off x="4008438" y="2205039"/>
          <a:ext cx="10795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方程式" r:id="rId9" imgW="622030" imgH="241195" progId="Equation.3">
                  <p:embed/>
                </p:oleObj>
              </mc:Choice>
              <mc:Fallback>
                <p:oleObj name="方程式" r:id="rId9" imgW="622030" imgH="241195" progId="Equation.3">
                  <p:embed/>
                  <p:pic>
                    <p:nvPicPr>
                      <p:cNvPr id="4096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2205039"/>
                        <a:ext cx="10795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5" name="文字方塊 15"/>
          <p:cNvSpPr txBox="1">
            <a:spLocks noChangeArrowheads="1"/>
          </p:cNvSpPr>
          <p:nvPr/>
        </p:nvSpPr>
        <p:spPr bwMode="auto">
          <a:xfrm>
            <a:off x="2351088" y="2205038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一個零點</a:t>
            </a:r>
            <a:r>
              <a:rPr lang="zh-TW" altLang="en-US"/>
              <a:t>項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99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CEB22F5-D899-47B4-934C-9A18E7D495D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992" name="Rectangle 11"/>
          <p:cNvSpPr>
            <a:spLocks noChangeArrowheads="1"/>
          </p:cNvSpPr>
          <p:nvPr/>
        </p:nvSpPr>
        <p:spPr bwMode="auto">
          <a:xfrm>
            <a:off x="1524001" y="22764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993" name="Rectangle 13"/>
          <p:cNvSpPr>
            <a:spLocks noChangeArrowheads="1"/>
          </p:cNvSpPr>
          <p:nvPr/>
        </p:nvSpPr>
        <p:spPr bwMode="auto">
          <a:xfrm>
            <a:off x="1524001" y="20145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994" name="Rectangle 15"/>
          <p:cNvSpPr>
            <a:spLocks noChangeArrowheads="1"/>
          </p:cNvSpPr>
          <p:nvPr/>
        </p:nvSpPr>
        <p:spPr bwMode="auto">
          <a:xfrm>
            <a:off x="1524001" y="19002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995" name="Rectangle 17"/>
          <p:cNvSpPr>
            <a:spLocks noChangeArrowheads="1"/>
          </p:cNvSpPr>
          <p:nvPr/>
        </p:nvSpPr>
        <p:spPr bwMode="auto">
          <a:xfrm>
            <a:off x="1524001" y="23431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86" name="Object 19"/>
          <p:cNvGraphicFramePr>
            <a:graphicFrameLocks noChangeAspect="1"/>
          </p:cNvGraphicFramePr>
          <p:nvPr/>
        </p:nvGraphicFramePr>
        <p:xfrm>
          <a:off x="3935413" y="3068639"/>
          <a:ext cx="20701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方程式" r:id="rId3" imgW="1193760" imgH="241200" progId="Equation.3">
                  <p:embed/>
                </p:oleObj>
              </mc:Choice>
              <mc:Fallback>
                <p:oleObj name="方程式" r:id="rId3" imgW="1193760" imgH="241200" progId="Equation.3">
                  <p:embed/>
                  <p:pic>
                    <p:nvPicPr>
                      <p:cNvPr id="4198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3068639"/>
                        <a:ext cx="20701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Rectangle 21"/>
          <p:cNvSpPr>
            <a:spLocks noChangeArrowheads="1"/>
          </p:cNvSpPr>
          <p:nvPr/>
        </p:nvSpPr>
        <p:spPr bwMode="auto">
          <a:xfrm>
            <a:off x="1524001" y="1933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997" name="Rectangle 23"/>
          <p:cNvSpPr>
            <a:spLocks noChangeArrowheads="1"/>
          </p:cNvSpPr>
          <p:nvPr/>
        </p:nvSpPr>
        <p:spPr bwMode="auto">
          <a:xfrm>
            <a:off x="1524001" y="20287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998" name="Rectangle 2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87" name="Object 25"/>
          <p:cNvGraphicFramePr>
            <a:graphicFrameLocks noChangeAspect="1"/>
          </p:cNvGraphicFramePr>
          <p:nvPr/>
        </p:nvGraphicFramePr>
        <p:xfrm>
          <a:off x="1847850" y="2924175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r:id="rId5" imgW="898622" imgH="898776" progId="Visio.Drawing.11">
                  <p:embed/>
                </p:oleObj>
              </mc:Choice>
              <mc:Fallback>
                <p:oleObj r:id="rId5" imgW="898622" imgH="898776" progId="Visio.Drawing.11">
                  <p:embed/>
                  <p:pic>
                    <p:nvPicPr>
                      <p:cNvPr id="4198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924175"/>
                        <a:ext cx="34290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9" name="Picture 27" descr="Fig_8-7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4" y="2000250"/>
            <a:ext cx="36671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28" descr="Fig_8-7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286250"/>
            <a:ext cx="3657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1" name="文字方塊 15"/>
          <p:cNvSpPr txBox="1">
            <a:spLocks noChangeArrowheads="1"/>
          </p:cNvSpPr>
          <p:nvPr/>
        </p:nvSpPr>
        <p:spPr bwMode="auto">
          <a:xfrm>
            <a:off x="2135188" y="2133600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一個零點在單位圓</a:t>
            </a:r>
            <a:r>
              <a:rPr lang="zh-TW" altLang="en-US"/>
              <a:t>內</a:t>
            </a:r>
          </a:p>
        </p:txBody>
      </p:sp>
      <p:sp>
        <p:nvSpPr>
          <p:cNvPr id="42002" name="Rectangle 1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88" name="Object 16"/>
          <p:cNvGraphicFramePr>
            <a:graphicFrameLocks noChangeAspect="1"/>
          </p:cNvGraphicFramePr>
          <p:nvPr/>
        </p:nvGraphicFramePr>
        <p:xfrm>
          <a:off x="6596064" y="1785938"/>
          <a:ext cx="10001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Equation" r:id="rId9" imgW="558800" imgH="279400" progId="Equation.3">
                  <p:embed/>
                </p:oleObj>
              </mc:Choice>
              <mc:Fallback>
                <p:oleObj name="Equation" r:id="rId9" imgW="558800" imgH="279400" progId="Equation.3">
                  <p:embed/>
                  <p:pic>
                    <p:nvPicPr>
                      <p:cNvPr id="419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4" y="1785938"/>
                        <a:ext cx="100012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989" name="Object 18"/>
          <p:cNvGraphicFramePr>
            <a:graphicFrameLocks noChangeAspect="1"/>
          </p:cNvGraphicFramePr>
          <p:nvPr/>
        </p:nvGraphicFramePr>
        <p:xfrm>
          <a:off x="6667500" y="4357689"/>
          <a:ext cx="12969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Equation" r:id="rId11" imgW="736600" imgH="241300" progId="Equation.3">
                  <p:embed/>
                </p:oleObj>
              </mc:Choice>
              <mc:Fallback>
                <p:oleObj name="Equation" r:id="rId11" imgW="736600" imgH="241300" progId="Equation.3">
                  <p:embed/>
                  <p:pic>
                    <p:nvPicPr>
                      <p:cNvPr id="4198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4357689"/>
                        <a:ext cx="1296988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301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8B0C573-3AB4-4DBB-8011-439A995757C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3016" name="Text Box 4"/>
          <p:cNvSpPr txBox="1">
            <a:spLocks noChangeArrowheads="1"/>
          </p:cNvSpPr>
          <p:nvPr/>
        </p:nvSpPr>
        <p:spPr bwMode="auto">
          <a:xfrm>
            <a:off x="1881188" y="2143125"/>
            <a:ext cx="3135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一個極點</a:t>
            </a:r>
            <a:r>
              <a:rPr lang="zh-TW" altLang="zh-TW"/>
              <a:t>在單位圓</a:t>
            </a:r>
            <a:r>
              <a:rPr lang="zh-TW" altLang="en-US"/>
              <a:t>內</a:t>
            </a:r>
            <a:endParaRPr lang="en-US" altLang="zh-TW"/>
          </a:p>
        </p:txBody>
      </p:sp>
      <p:sp>
        <p:nvSpPr>
          <p:cNvPr id="43017" name="Rectangle 6"/>
          <p:cNvSpPr>
            <a:spLocks noChangeArrowheads="1"/>
          </p:cNvSpPr>
          <p:nvPr/>
        </p:nvSpPr>
        <p:spPr bwMode="auto">
          <a:xfrm>
            <a:off x="6003635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en-US"/>
          </a:p>
        </p:txBody>
      </p:sp>
      <p:graphicFrame>
        <p:nvGraphicFramePr>
          <p:cNvPr id="43010" name="Object 5"/>
          <p:cNvGraphicFramePr>
            <a:graphicFrameLocks noChangeAspect="1"/>
          </p:cNvGraphicFramePr>
          <p:nvPr/>
        </p:nvGraphicFramePr>
        <p:xfrm>
          <a:off x="1881189" y="2571751"/>
          <a:ext cx="235267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方程式" r:id="rId3" imgW="1269720" imgH="431640" progId="Equation.3">
                  <p:embed/>
                </p:oleObj>
              </mc:Choice>
              <mc:Fallback>
                <p:oleObj name="方程式" r:id="rId3" imgW="1269720" imgH="431640" progId="Equation.3">
                  <p:embed/>
                  <p:pic>
                    <p:nvPicPr>
                      <p:cNvPr id="430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9" y="2571751"/>
                        <a:ext cx="2352675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8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3019" name="Rectangle 10"/>
          <p:cNvSpPr>
            <a:spLocks noChangeArrowheads="1"/>
          </p:cNvSpPr>
          <p:nvPr/>
        </p:nvSpPr>
        <p:spPr bwMode="auto">
          <a:xfrm>
            <a:off x="1524001" y="2347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1524001" y="19002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3021" name="Rectangle 14"/>
          <p:cNvSpPr>
            <a:spLocks noChangeArrowheads="1"/>
          </p:cNvSpPr>
          <p:nvPr/>
        </p:nvSpPr>
        <p:spPr bwMode="auto">
          <a:xfrm>
            <a:off x="1524001" y="2376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3022" name="Rectangle 16"/>
          <p:cNvSpPr>
            <a:spLocks noChangeArrowheads="1"/>
          </p:cNvSpPr>
          <p:nvPr/>
        </p:nvSpPr>
        <p:spPr bwMode="auto">
          <a:xfrm>
            <a:off x="1524001" y="1971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3023" name="Rectangle 18"/>
          <p:cNvSpPr>
            <a:spLocks noChangeArrowheads="1"/>
          </p:cNvSpPr>
          <p:nvPr/>
        </p:nvSpPr>
        <p:spPr bwMode="auto">
          <a:xfrm>
            <a:off x="1524001" y="21954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3024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3011" name="Object 19"/>
          <p:cNvGraphicFramePr>
            <a:graphicFrameLocks noChangeAspect="1"/>
          </p:cNvGraphicFramePr>
          <p:nvPr/>
        </p:nvGraphicFramePr>
        <p:xfrm>
          <a:off x="2166938" y="3500438"/>
          <a:ext cx="3357562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r:id="rId5" imgW="898622" imgH="898776" progId="Visio.Drawing.11">
                  <p:embed/>
                </p:oleObj>
              </mc:Choice>
              <mc:Fallback>
                <p:oleObj r:id="rId5" imgW="898622" imgH="898776" progId="Visio.Drawing.11">
                  <p:embed/>
                  <p:pic>
                    <p:nvPicPr>
                      <p:cNvPr id="4301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500438"/>
                        <a:ext cx="3357562" cy="335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25" name="Picture 21" descr="Fig_8-8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4" y="2000250"/>
            <a:ext cx="36671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22" descr="Fig_8-8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4500564"/>
            <a:ext cx="36576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7" name="Rectangle 1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3012" name="Object 17"/>
          <p:cNvGraphicFramePr>
            <a:graphicFrameLocks noChangeAspect="1"/>
          </p:cNvGraphicFramePr>
          <p:nvPr/>
        </p:nvGraphicFramePr>
        <p:xfrm>
          <a:off x="5595939" y="2071688"/>
          <a:ext cx="92868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Equation" r:id="rId9" imgW="698197" imgH="431613" progId="Equation.3">
                  <p:embed/>
                </p:oleObj>
              </mc:Choice>
              <mc:Fallback>
                <p:oleObj name="Equation" r:id="rId9" imgW="698197" imgH="431613" progId="Equation.3">
                  <p:embed/>
                  <p:pic>
                    <p:nvPicPr>
                      <p:cNvPr id="4301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39" y="2071688"/>
                        <a:ext cx="928687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3013" name="Object 19"/>
          <p:cNvGraphicFramePr>
            <a:graphicFrameLocks noChangeAspect="1"/>
          </p:cNvGraphicFramePr>
          <p:nvPr/>
        </p:nvGraphicFramePr>
        <p:xfrm>
          <a:off x="5595938" y="4286250"/>
          <a:ext cx="11493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Equation" r:id="rId11" imgW="774364" imgH="431613" progId="Equation.3">
                  <p:embed/>
                </p:oleObj>
              </mc:Choice>
              <mc:Fallback>
                <p:oleObj name="Equation" r:id="rId11" imgW="774364" imgH="431613" progId="Equation.3">
                  <p:embed/>
                  <p:pic>
                    <p:nvPicPr>
                      <p:cNvPr id="4301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38" y="4286250"/>
                        <a:ext cx="114935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403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BBCA69BD-E6AC-4359-A472-9100F9E64B0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44034" name="Object 6"/>
          <p:cNvGraphicFramePr>
            <a:graphicFrameLocks noChangeAspect="1"/>
          </p:cNvGraphicFramePr>
          <p:nvPr/>
        </p:nvGraphicFramePr>
        <p:xfrm>
          <a:off x="2381250" y="2643189"/>
          <a:ext cx="20701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方程式" r:id="rId3" imgW="1193760" imgH="241200" progId="Equation.3">
                  <p:embed/>
                </p:oleObj>
              </mc:Choice>
              <mc:Fallback>
                <p:oleObj name="方程式" r:id="rId3" imgW="1193760" imgH="241200" progId="Equation.3">
                  <p:embed/>
                  <p:pic>
                    <p:nvPicPr>
                      <p:cNvPr id="440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643189"/>
                        <a:ext cx="20701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524001" y="19144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4041" name="Rectangle 10"/>
          <p:cNvSpPr>
            <a:spLocks noChangeArrowheads="1"/>
          </p:cNvSpPr>
          <p:nvPr/>
        </p:nvSpPr>
        <p:spPr bwMode="auto">
          <a:xfrm>
            <a:off x="1524001" y="20002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4042" name="Rectangle 12"/>
          <p:cNvSpPr>
            <a:spLocks noChangeArrowheads="1"/>
          </p:cNvSpPr>
          <p:nvPr/>
        </p:nvSpPr>
        <p:spPr bwMode="auto">
          <a:xfrm>
            <a:off x="1524001" y="21621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4043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35" name="Object 13"/>
          <p:cNvGraphicFramePr>
            <a:graphicFrameLocks noChangeAspect="1"/>
          </p:cNvGraphicFramePr>
          <p:nvPr/>
        </p:nvGraphicFramePr>
        <p:xfrm>
          <a:off x="2024064" y="3071814"/>
          <a:ext cx="3571875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r:id="rId5" imgW="898622" imgH="898776" progId="Visio.Drawing.11">
                  <p:embed/>
                </p:oleObj>
              </mc:Choice>
              <mc:Fallback>
                <p:oleObj r:id="rId5" imgW="898622" imgH="898776" progId="Visio.Drawing.11">
                  <p:embed/>
                  <p:pic>
                    <p:nvPicPr>
                      <p:cNvPr id="4403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3071814"/>
                        <a:ext cx="3571875" cy="357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44" name="Picture 15" descr="Fig_8-9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071688"/>
            <a:ext cx="3657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6" descr="Fig_8-9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286251"/>
            <a:ext cx="36576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文字方塊 12"/>
          <p:cNvSpPr txBox="1">
            <a:spLocks noChangeArrowheads="1"/>
          </p:cNvSpPr>
          <p:nvPr/>
        </p:nvSpPr>
        <p:spPr bwMode="auto">
          <a:xfrm>
            <a:off x="2063750" y="2205038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一個</a:t>
            </a:r>
            <a:r>
              <a:rPr lang="zh-TW" altLang="en-US"/>
              <a:t>零</a:t>
            </a:r>
            <a:r>
              <a:rPr lang="zh-TW" altLang="zh-TW"/>
              <a:t>點在單位圓外</a:t>
            </a:r>
            <a:endParaRPr lang="zh-TW" altLang="en-US"/>
          </a:p>
        </p:txBody>
      </p:sp>
      <p:sp>
        <p:nvSpPr>
          <p:cNvPr id="44047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36" name="Object 13"/>
          <p:cNvGraphicFramePr>
            <a:graphicFrameLocks noChangeAspect="1"/>
          </p:cNvGraphicFramePr>
          <p:nvPr/>
        </p:nvGraphicFramePr>
        <p:xfrm>
          <a:off x="5592763" y="2071689"/>
          <a:ext cx="8429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Equation" r:id="rId9" imgW="558800" imgH="279400" progId="Equation.3">
                  <p:embed/>
                </p:oleObj>
              </mc:Choice>
              <mc:Fallback>
                <p:oleObj name="Equation" r:id="rId9" imgW="558800" imgH="279400" progId="Equation.3">
                  <p:embed/>
                  <p:pic>
                    <p:nvPicPr>
                      <p:cNvPr id="4403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763" y="2071689"/>
                        <a:ext cx="84296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4037" name="Object 15"/>
          <p:cNvGraphicFramePr>
            <a:graphicFrameLocks noChangeAspect="1"/>
          </p:cNvGraphicFramePr>
          <p:nvPr/>
        </p:nvGraphicFramePr>
        <p:xfrm>
          <a:off x="5524500" y="4357689"/>
          <a:ext cx="108108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Equation" r:id="rId11" imgW="736600" imgH="241300" progId="Equation.3">
                  <p:embed/>
                </p:oleObj>
              </mc:Choice>
              <mc:Fallback>
                <p:oleObj name="Equation" r:id="rId11" imgW="736600" imgH="241300" progId="Equation.3">
                  <p:embed/>
                  <p:pic>
                    <p:nvPicPr>
                      <p:cNvPr id="4403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4357689"/>
                        <a:ext cx="1081088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506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FE47C37-7F3B-482B-BCF4-2B5C32F16EA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45058" name="Object 5"/>
          <p:cNvGraphicFramePr>
            <a:graphicFrameLocks noChangeAspect="1"/>
          </p:cNvGraphicFramePr>
          <p:nvPr/>
        </p:nvGraphicFramePr>
        <p:xfrm>
          <a:off x="2495551" y="2492376"/>
          <a:ext cx="235426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方程式" r:id="rId3" imgW="1269720" imgH="431640" progId="Equation.3">
                  <p:embed/>
                </p:oleObj>
              </mc:Choice>
              <mc:Fallback>
                <p:oleObj name="方程式" r:id="rId3" imgW="1269720" imgH="431640" progId="Equation.3">
                  <p:embed/>
                  <p:pic>
                    <p:nvPicPr>
                      <p:cNvPr id="450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2492376"/>
                        <a:ext cx="2354263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4" name="Rectangle 7"/>
          <p:cNvSpPr>
            <a:spLocks noChangeArrowheads="1"/>
          </p:cNvSpPr>
          <p:nvPr/>
        </p:nvSpPr>
        <p:spPr bwMode="auto">
          <a:xfrm>
            <a:off x="1524001" y="1971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1524001" y="20002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5066" name="Rectangle 11"/>
          <p:cNvSpPr>
            <a:spLocks noChangeArrowheads="1"/>
          </p:cNvSpPr>
          <p:nvPr/>
        </p:nvSpPr>
        <p:spPr bwMode="auto">
          <a:xfrm>
            <a:off x="1524001" y="21621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5067" name="Text Box 4"/>
          <p:cNvSpPr txBox="1">
            <a:spLocks noChangeArrowheads="1"/>
          </p:cNvSpPr>
          <p:nvPr/>
        </p:nvSpPr>
        <p:spPr bwMode="auto">
          <a:xfrm>
            <a:off x="1881189" y="2143125"/>
            <a:ext cx="2486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一個極點</a:t>
            </a:r>
            <a:r>
              <a:rPr lang="zh-TW" altLang="zh-TW"/>
              <a:t>在單位圓外</a:t>
            </a:r>
            <a:endParaRPr lang="en-US" altLang="zh-TW"/>
          </a:p>
        </p:txBody>
      </p:sp>
      <p:sp>
        <p:nvSpPr>
          <p:cNvPr id="45068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59" name="Object 12"/>
          <p:cNvGraphicFramePr>
            <a:graphicFrameLocks noChangeAspect="1"/>
          </p:cNvGraphicFramePr>
          <p:nvPr/>
        </p:nvGraphicFramePr>
        <p:xfrm>
          <a:off x="2063751" y="3141663"/>
          <a:ext cx="3357563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r:id="rId5" imgW="898622" imgH="898776" progId="Visio.Drawing.11">
                  <p:embed/>
                </p:oleObj>
              </mc:Choice>
              <mc:Fallback>
                <p:oleObj r:id="rId5" imgW="898622" imgH="898776" progId="Visio.Drawing.11">
                  <p:embed/>
                  <p:pic>
                    <p:nvPicPr>
                      <p:cNvPr id="4505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3141663"/>
                        <a:ext cx="3357563" cy="335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9" name="Picture 14" descr="Fig_8-10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2071688"/>
            <a:ext cx="36766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5" descr="Fig_8-10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286251"/>
            <a:ext cx="36576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1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0" name="Object 13"/>
          <p:cNvGraphicFramePr>
            <a:graphicFrameLocks noChangeAspect="1"/>
          </p:cNvGraphicFramePr>
          <p:nvPr/>
        </p:nvGraphicFramePr>
        <p:xfrm>
          <a:off x="5310189" y="2000251"/>
          <a:ext cx="9286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Equation" r:id="rId9" imgW="698197" imgH="431613" progId="Equation.3">
                  <p:embed/>
                </p:oleObj>
              </mc:Choice>
              <mc:Fallback>
                <p:oleObj name="Equation" r:id="rId9" imgW="698197" imgH="431613" progId="Equation.3">
                  <p:embed/>
                  <p:pic>
                    <p:nvPicPr>
                      <p:cNvPr id="4506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89" y="2000251"/>
                        <a:ext cx="928687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5061" name="Object 15"/>
          <p:cNvGraphicFramePr>
            <a:graphicFrameLocks noChangeAspect="1"/>
          </p:cNvGraphicFramePr>
          <p:nvPr/>
        </p:nvGraphicFramePr>
        <p:xfrm>
          <a:off x="5238750" y="4143375"/>
          <a:ext cx="11493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Equation" r:id="rId11" imgW="774364" imgH="431613" progId="Equation.3">
                  <p:embed/>
                </p:oleObj>
              </mc:Choice>
              <mc:Fallback>
                <p:oleObj name="Equation" r:id="rId11" imgW="774364" imgH="431613" progId="Equation.3">
                  <p:embed/>
                  <p:pic>
                    <p:nvPicPr>
                      <p:cNvPr id="4506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4143375"/>
                        <a:ext cx="114935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782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673513C-3A6F-4759-B784-0D0B17DB894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7828" name="文字方塊 3"/>
          <p:cNvSpPr txBox="1">
            <a:spLocks noChangeArrowheads="1"/>
          </p:cNvSpPr>
          <p:nvPr/>
        </p:nvSpPr>
        <p:spPr bwMode="auto">
          <a:xfrm>
            <a:off x="1952626" y="2286001"/>
            <a:ext cx="81438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最小相位系統</a:t>
            </a:r>
            <a:r>
              <a:rPr lang="en-US" altLang="zh-TW" b="1"/>
              <a:t>(minimum phase system)</a:t>
            </a:r>
          </a:p>
          <a:p>
            <a:pPr eaLnBrk="1" hangingPunct="1"/>
            <a:r>
              <a:rPr lang="zh-TW" altLang="en-US"/>
              <a:t>極點與零點都在</a:t>
            </a:r>
            <a:r>
              <a:rPr lang="en-US" altLang="zh-TW"/>
              <a:t>z-</a:t>
            </a:r>
            <a:r>
              <a:rPr lang="zh-TW" altLang="en-US"/>
              <a:t>平面上的單位圓內，這個系統有</a:t>
            </a:r>
            <a:r>
              <a:rPr lang="zh-TW" altLang="en-US" b="1"/>
              <a:t>最小群體相位延遲</a:t>
            </a:r>
            <a:r>
              <a:rPr lang="en-US" altLang="zh-TW" b="1"/>
              <a:t>(Minimum group delay)</a:t>
            </a:r>
            <a:r>
              <a:rPr lang="zh-TW" altLang="en-US"/>
              <a:t>或者說是</a:t>
            </a:r>
            <a:r>
              <a:rPr lang="zh-TW" altLang="en-US" b="1"/>
              <a:t>最小能量延遲</a:t>
            </a:r>
            <a:r>
              <a:rPr lang="en-US" altLang="zh-TW" b="1"/>
              <a:t>(Minimum energy delay)</a:t>
            </a:r>
            <a:r>
              <a:rPr lang="zh-TW" altLang="en-US"/>
              <a:t>的特性，它在時域中的脈衝響應會呈現能量往前集中的現象。</a:t>
            </a:r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zh-TW" altLang="en-US" b="1"/>
              <a:t>最大相位系統</a:t>
            </a:r>
            <a:r>
              <a:rPr lang="en-US" altLang="zh-TW" b="1"/>
              <a:t>(maximum phase system)</a:t>
            </a:r>
          </a:p>
          <a:p>
            <a:pPr eaLnBrk="1" hangingPunct="1"/>
            <a:r>
              <a:rPr lang="zh-TW" altLang="en-US"/>
              <a:t>極點與零點都在</a:t>
            </a:r>
            <a:r>
              <a:rPr lang="en-US" altLang="zh-TW"/>
              <a:t>z-</a:t>
            </a:r>
            <a:r>
              <a:rPr lang="zh-TW" altLang="en-US"/>
              <a:t>平面上的單位圓外，這個系統不穩定，或是不符合因果律，有</a:t>
            </a:r>
            <a:r>
              <a:rPr lang="zh-TW" altLang="en-US" b="1"/>
              <a:t>最大群體相位延遲</a:t>
            </a:r>
            <a:r>
              <a:rPr lang="en-US" altLang="zh-TW" b="1"/>
              <a:t>(Maximum group-delay)</a:t>
            </a:r>
            <a:r>
              <a:rPr lang="zh-TW" altLang="en-US"/>
              <a:t>的特性，脈衝響應會呈現能量往後延的現象。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60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5D7F882-9265-4B08-93AC-BE53C0E0D22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6087" name="Text Box 4"/>
          <p:cNvSpPr txBox="1">
            <a:spLocks noChangeArrowheads="1"/>
          </p:cNvSpPr>
          <p:nvPr/>
        </p:nvSpPr>
        <p:spPr bwMode="auto">
          <a:xfrm>
            <a:off x="1992313" y="2133600"/>
            <a:ext cx="338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◆例題</a:t>
            </a:r>
            <a:r>
              <a:rPr lang="en-US" altLang="zh-TW" b="1"/>
              <a:t>8.10</a:t>
            </a:r>
            <a:r>
              <a:rPr lang="zh-TW" altLang="en-US" b="1"/>
              <a:t> </a:t>
            </a:r>
            <a:r>
              <a:rPr lang="zh-TW" altLang="en-US"/>
              <a:t>最小相位系統</a:t>
            </a:r>
          </a:p>
        </p:txBody>
      </p:sp>
      <p:sp>
        <p:nvSpPr>
          <p:cNvPr id="46088" name="Rectangle 6"/>
          <p:cNvSpPr>
            <a:spLocks noChangeArrowheads="1"/>
          </p:cNvSpPr>
          <p:nvPr/>
        </p:nvSpPr>
        <p:spPr bwMode="auto">
          <a:xfrm>
            <a:off x="1524001" y="2938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1524001" y="29431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1524001" y="29431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91" name="Rectangle 12"/>
          <p:cNvSpPr>
            <a:spLocks noChangeArrowheads="1"/>
          </p:cNvSpPr>
          <p:nvPr/>
        </p:nvSpPr>
        <p:spPr bwMode="auto">
          <a:xfrm>
            <a:off x="1524001" y="28685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92" name="Rectangle 14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93" name="Rectangle 16"/>
          <p:cNvSpPr>
            <a:spLocks noChangeArrowheads="1"/>
          </p:cNvSpPr>
          <p:nvPr/>
        </p:nvSpPr>
        <p:spPr bwMode="auto">
          <a:xfrm>
            <a:off x="1524001" y="2938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94" name="Rectangle 18"/>
          <p:cNvSpPr>
            <a:spLocks noChangeArrowheads="1"/>
          </p:cNvSpPr>
          <p:nvPr/>
        </p:nvSpPr>
        <p:spPr bwMode="auto">
          <a:xfrm>
            <a:off x="1524001" y="29241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95" name="Rectangle 20"/>
          <p:cNvSpPr>
            <a:spLocks noChangeArrowheads="1"/>
          </p:cNvSpPr>
          <p:nvPr/>
        </p:nvSpPr>
        <p:spPr bwMode="auto">
          <a:xfrm>
            <a:off x="1524001" y="29431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96" name="Rectangle 22"/>
          <p:cNvSpPr>
            <a:spLocks noChangeArrowheads="1"/>
          </p:cNvSpPr>
          <p:nvPr/>
        </p:nvSpPr>
        <p:spPr bwMode="auto">
          <a:xfrm>
            <a:off x="1524001" y="2938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097" name="Rectangle 2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6082" name="Object 23"/>
          <p:cNvGraphicFramePr>
            <a:graphicFrameLocks noChangeAspect="1"/>
          </p:cNvGraphicFramePr>
          <p:nvPr/>
        </p:nvGraphicFramePr>
        <p:xfrm>
          <a:off x="2208213" y="2636838"/>
          <a:ext cx="68580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Equation" r:id="rId3" imgW="3784600" imgH="444500" progId="Equation.3">
                  <p:embed/>
                </p:oleObj>
              </mc:Choice>
              <mc:Fallback>
                <p:oleObj name="Equation" r:id="rId3" imgW="3784600" imgH="444500" progId="Equation.3">
                  <p:embed/>
                  <p:pic>
                    <p:nvPicPr>
                      <p:cNvPr id="4608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636838"/>
                        <a:ext cx="68580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8" name="Rectangle 2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6083" name="Object 25"/>
          <p:cNvGraphicFramePr>
            <a:graphicFrameLocks noChangeAspect="1"/>
          </p:cNvGraphicFramePr>
          <p:nvPr/>
        </p:nvGraphicFramePr>
        <p:xfrm>
          <a:off x="2135188" y="3573463"/>
          <a:ext cx="42862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Equation" r:id="rId5" imgW="2349500" imgH="393700" progId="Equation.3">
                  <p:embed/>
                </p:oleObj>
              </mc:Choice>
              <mc:Fallback>
                <p:oleObj name="Equation" r:id="rId5" imgW="2349500" imgH="393700" progId="Equation.3">
                  <p:embed/>
                  <p:pic>
                    <p:nvPicPr>
                      <p:cNvPr id="4608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573463"/>
                        <a:ext cx="42862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9" name="Rectangle 2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6100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6084" name="Object 21"/>
          <p:cNvGraphicFramePr>
            <a:graphicFrameLocks noChangeAspect="1"/>
          </p:cNvGraphicFramePr>
          <p:nvPr/>
        </p:nvGraphicFramePr>
        <p:xfrm>
          <a:off x="2208213" y="4437064"/>
          <a:ext cx="6119812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4" name="方程式" r:id="rId7" imgW="3568700" imgH="1104900" progId="Equation.3">
                  <p:embed/>
                </p:oleObj>
              </mc:Choice>
              <mc:Fallback>
                <p:oleObj name="方程式" r:id="rId7" imgW="3568700" imgH="1104900" progId="Equation.3">
                  <p:embed/>
                  <p:pic>
                    <p:nvPicPr>
                      <p:cNvPr id="4608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4437064"/>
                        <a:ext cx="6119812" cy="190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710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5B30E64-D789-4B80-8E06-58ABD7109B9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49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2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3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06" name="Object 10"/>
          <p:cNvGraphicFramePr>
            <a:graphicFrameLocks noChangeAspect="1"/>
          </p:cNvGraphicFramePr>
          <p:nvPr/>
        </p:nvGraphicFramePr>
        <p:xfrm>
          <a:off x="2063750" y="1916113"/>
          <a:ext cx="72009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方程式" r:id="rId3" imgW="4572000" imgH="990600" progId="Equation.3">
                  <p:embed/>
                </p:oleObj>
              </mc:Choice>
              <mc:Fallback>
                <p:oleObj name="方程式" r:id="rId3" imgW="4572000" imgH="990600" progId="Equation.3">
                  <p:embed/>
                  <p:pic>
                    <p:nvPicPr>
                      <p:cNvPr id="471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1916113"/>
                        <a:ext cx="7200900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4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7107" name="Object 12"/>
          <p:cNvGraphicFramePr>
            <a:graphicFrameLocks noChangeAspect="1"/>
          </p:cNvGraphicFramePr>
          <p:nvPr/>
        </p:nvGraphicFramePr>
        <p:xfrm>
          <a:off x="1992314" y="3500438"/>
          <a:ext cx="734377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方程式" r:id="rId5" imgW="4762500" imgH="635000" progId="Equation.3">
                  <p:embed/>
                </p:oleObj>
              </mc:Choice>
              <mc:Fallback>
                <p:oleObj name="方程式" r:id="rId5" imgW="4762500" imgH="635000" progId="Equation.3">
                  <p:embed/>
                  <p:pic>
                    <p:nvPicPr>
                      <p:cNvPr id="4710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3500438"/>
                        <a:ext cx="7343775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5" name="Rectangle 1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47116" name="Picture 13" descr="Fig_8-11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286251"/>
            <a:ext cx="3657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16" descr="Fig_8-11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225926"/>
            <a:ext cx="36068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810A682A-E673-4010-A858-4B6C5769BFA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308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74938" y="617538"/>
            <a:ext cx="6589712" cy="1143000"/>
          </a:xfrm>
        </p:spPr>
        <p:txBody>
          <a:bodyPr/>
          <a:lstStyle/>
          <a:p>
            <a:pPr eaLnBrk="1" hangingPunct="1"/>
            <a:r>
              <a:rPr lang="en-US" altLang="zh-TW" sz="2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8.2  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z-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轉換的收斂區域</a:t>
            </a:r>
            <a:endParaRPr lang="zh-TW" altLang="en-US" sz="2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84" name="Rectangle 6"/>
          <p:cNvSpPr>
            <a:spLocks noChangeArrowheads="1"/>
          </p:cNvSpPr>
          <p:nvPr/>
        </p:nvSpPr>
        <p:spPr bwMode="auto">
          <a:xfrm>
            <a:off x="1524001" y="29860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5" name="Rectangle 10"/>
          <p:cNvSpPr>
            <a:spLocks noChangeArrowheads="1"/>
          </p:cNvSpPr>
          <p:nvPr/>
        </p:nvSpPr>
        <p:spPr bwMode="auto">
          <a:xfrm>
            <a:off x="1524001" y="27955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6" name="Rectangle 13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7" name="Rectangle 19"/>
          <p:cNvSpPr>
            <a:spLocks noChangeArrowheads="1"/>
          </p:cNvSpPr>
          <p:nvPr/>
        </p:nvSpPr>
        <p:spPr bwMode="auto">
          <a:xfrm>
            <a:off x="1524001" y="29860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8" name="Rectangle 21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89" name="Rectangle 23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90" name="Text Box 24"/>
          <p:cNvSpPr txBox="1">
            <a:spLocks noChangeArrowheads="1"/>
          </p:cNvSpPr>
          <p:nvPr/>
        </p:nvSpPr>
        <p:spPr bwMode="auto">
          <a:xfrm>
            <a:off x="1992314" y="2133600"/>
            <a:ext cx="417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轉換的條件是              要收斂</a:t>
            </a:r>
            <a:endParaRPr lang="en-US" altLang="zh-TW"/>
          </a:p>
        </p:txBody>
      </p:sp>
      <p:sp>
        <p:nvSpPr>
          <p:cNvPr id="3091" name="Rectangle 26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92" name="Text Box 27"/>
          <p:cNvSpPr txBox="1">
            <a:spLocks noChangeArrowheads="1"/>
          </p:cNvSpPr>
          <p:nvPr/>
        </p:nvSpPr>
        <p:spPr bwMode="auto">
          <a:xfrm>
            <a:off x="2024064" y="3429000"/>
            <a:ext cx="4103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一個指數函數</a:t>
            </a:r>
            <a:endParaRPr lang="en-US" altLang="zh-TW"/>
          </a:p>
        </p:txBody>
      </p:sp>
      <p:sp>
        <p:nvSpPr>
          <p:cNvPr id="3093" name="Rectangle 29"/>
          <p:cNvSpPr>
            <a:spLocks noChangeArrowheads="1"/>
          </p:cNvSpPr>
          <p:nvPr/>
        </p:nvSpPr>
        <p:spPr bwMode="auto">
          <a:xfrm>
            <a:off x="1524001" y="27955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94" name="Rectangle 33"/>
          <p:cNvSpPr>
            <a:spLocks noChangeArrowheads="1"/>
          </p:cNvSpPr>
          <p:nvPr/>
        </p:nvSpPr>
        <p:spPr bwMode="auto">
          <a:xfrm>
            <a:off x="1524001" y="31575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95" name="Rectangle 36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96" name="Rectangle 38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4" name="Object 37"/>
          <p:cNvGraphicFramePr>
            <a:graphicFrameLocks noChangeAspect="1"/>
          </p:cNvGraphicFramePr>
          <p:nvPr/>
        </p:nvGraphicFramePr>
        <p:xfrm>
          <a:off x="2524126" y="2571750"/>
          <a:ext cx="20875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方程式" r:id="rId3" imgW="1066800" imgH="431800" progId="Equation.3">
                  <p:embed/>
                </p:oleObj>
              </mc:Choice>
              <mc:Fallback>
                <p:oleObj name="方程式" r:id="rId3" imgW="1066800" imgH="431800" progId="Equation.3">
                  <p:embed/>
                  <p:pic>
                    <p:nvPicPr>
                      <p:cNvPr id="3074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6" y="2571750"/>
                        <a:ext cx="20875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7" name="Rectangle 40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5" name="Object 39"/>
          <p:cNvGraphicFramePr>
            <a:graphicFrameLocks noChangeAspect="1"/>
          </p:cNvGraphicFramePr>
          <p:nvPr/>
        </p:nvGraphicFramePr>
        <p:xfrm>
          <a:off x="2524126" y="3929064"/>
          <a:ext cx="1655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方程式" r:id="rId5" imgW="850900" imgH="228600" progId="Equation.3">
                  <p:embed/>
                </p:oleObj>
              </mc:Choice>
              <mc:Fallback>
                <p:oleObj name="方程式" r:id="rId5" imgW="850900" imgH="228600" progId="Equation.3">
                  <p:embed/>
                  <p:pic>
                    <p:nvPicPr>
                      <p:cNvPr id="3075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6" y="3929064"/>
                        <a:ext cx="16557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8" name="Rectangle 42"/>
          <p:cNvSpPr>
            <a:spLocks noChangeArrowheads="1"/>
          </p:cNvSpPr>
          <p:nvPr/>
        </p:nvSpPr>
        <p:spPr bwMode="auto">
          <a:xfrm>
            <a:off x="1524001" y="30130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6" name="Object 41"/>
          <p:cNvGraphicFramePr>
            <a:graphicFrameLocks noChangeAspect="1"/>
          </p:cNvGraphicFramePr>
          <p:nvPr/>
        </p:nvGraphicFramePr>
        <p:xfrm>
          <a:off x="2135188" y="4508501"/>
          <a:ext cx="2603500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方程式" r:id="rId7" imgW="1295280" imgH="888840" progId="Equation.3">
                  <p:embed/>
                </p:oleObj>
              </mc:Choice>
              <mc:Fallback>
                <p:oleObj name="方程式" r:id="rId7" imgW="1295280" imgH="888840" progId="Equation.3">
                  <p:embed/>
                  <p:pic>
                    <p:nvPicPr>
                      <p:cNvPr id="3076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508501"/>
                        <a:ext cx="2603500" cy="177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9" name="Rectangle 44"/>
          <p:cNvSpPr>
            <a:spLocks noChangeArrowheads="1"/>
          </p:cNvSpPr>
          <p:nvPr/>
        </p:nvSpPr>
        <p:spPr bwMode="auto">
          <a:xfrm>
            <a:off x="1524001" y="2365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7" name="Object 43"/>
          <p:cNvGraphicFramePr>
            <a:graphicFrameLocks noChangeAspect="1"/>
          </p:cNvGraphicFramePr>
          <p:nvPr/>
        </p:nvGraphicFramePr>
        <p:xfrm>
          <a:off x="5375275" y="5661026"/>
          <a:ext cx="10795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方程式" r:id="rId9" imgW="558800" imgH="279400" progId="Equation.3">
                  <p:embed/>
                </p:oleObj>
              </mc:Choice>
              <mc:Fallback>
                <p:oleObj name="方程式" r:id="rId9" imgW="558800" imgH="279400" progId="Equation.3">
                  <p:embed/>
                  <p:pic>
                    <p:nvPicPr>
                      <p:cNvPr id="3077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5661026"/>
                        <a:ext cx="10795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0" name="Rectangle 4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8" name="Object 45"/>
          <p:cNvGraphicFramePr>
            <a:graphicFrameLocks noChangeAspect="1"/>
          </p:cNvGraphicFramePr>
          <p:nvPr/>
        </p:nvGraphicFramePr>
        <p:xfrm>
          <a:off x="5808664" y="2060575"/>
          <a:ext cx="440372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1" imgW="2349360" imgH="685800" progId="Equation.3">
                  <p:embed/>
                </p:oleObj>
              </mc:Choice>
              <mc:Fallback>
                <p:oleObj name="Equation" r:id="rId11" imgW="2349360" imgH="685800" progId="Equation.3">
                  <p:embed/>
                  <p:pic>
                    <p:nvPicPr>
                      <p:cNvPr id="3078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4" y="2060575"/>
                        <a:ext cx="4403725" cy="127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1" name="Rectangle 4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3079" name="Object 47"/>
          <p:cNvGraphicFramePr>
            <a:graphicFrameLocks noChangeAspect="1"/>
          </p:cNvGraphicFramePr>
          <p:nvPr/>
        </p:nvGraphicFramePr>
        <p:xfrm>
          <a:off x="7104064" y="3500439"/>
          <a:ext cx="271462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13" imgW="898622" imgH="898776" progId="Visio.Drawing.11">
                  <p:embed/>
                </p:oleObj>
              </mc:Choice>
              <mc:Fallback>
                <p:oleObj r:id="rId13" imgW="898622" imgH="898776" progId="Visio.Drawing.11">
                  <p:embed/>
                  <p:pic>
                    <p:nvPicPr>
                      <p:cNvPr id="3079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4" y="3500439"/>
                        <a:ext cx="2714625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29"/>
          <p:cNvGraphicFramePr>
            <a:graphicFrameLocks noChangeAspect="1"/>
          </p:cNvGraphicFramePr>
          <p:nvPr/>
        </p:nvGraphicFramePr>
        <p:xfrm>
          <a:off x="3667126" y="2143126"/>
          <a:ext cx="94456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5" imgW="482400" imgH="228600" progId="Equation.3">
                  <p:embed/>
                </p:oleObj>
              </mc:Choice>
              <mc:Fallback>
                <p:oleObj name="Equation" r:id="rId15" imgW="482400" imgH="228600" progId="Equation.3">
                  <p:embed/>
                  <p:pic>
                    <p:nvPicPr>
                      <p:cNvPr id="308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6" y="2143126"/>
                        <a:ext cx="944563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813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CB45CB3-36FB-473C-84F8-8DBAE20E805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48137" name="Picture 14" descr="Fig_8-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9" y="4143375"/>
            <a:ext cx="43592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0" name="Object 1"/>
          <p:cNvGraphicFramePr>
            <a:graphicFrameLocks noChangeAspect="1"/>
          </p:cNvGraphicFramePr>
          <p:nvPr/>
        </p:nvGraphicFramePr>
        <p:xfrm>
          <a:off x="6240463" y="2205039"/>
          <a:ext cx="19431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方程式" r:id="rId4" imgW="1129810" imgH="431613" progId="Equation.3">
                  <p:embed/>
                </p:oleObj>
              </mc:Choice>
              <mc:Fallback>
                <p:oleObj name="方程式" r:id="rId4" imgW="1129810" imgH="431613" progId="Equation.3">
                  <p:embed/>
                  <p:pic>
                    <p:nvPicPr>
                      <p:cNvPr id="4813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2205039"/>
                        <a:ext cx="194310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9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063750" y="3068638"/>
          <a:ext cx="73850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方程式" r:id="rId6" imgW="3835400" imgH="228600" progId="Equation.3">
                  <p:embed/>
                </p:oleObj>
              </mc:Choice>
              <mc:Fallback>
                <p:oleObj name="方程式" r:id="rId6" imgW="3835400" imgH="228600" progId="Equation.3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068638"/>
                        <a:ext cx="73850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0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2" name="Object 5"/>
          <p:cNvGraphicFramePr>
            <a:graphicFrameLocks noChangeAspect="1"/>
          </p:cNvGraphicFramePr>
          <p:nvPr/>
        </p:nvGraphicFramePr>
        <p:xfrm>
          <a:off x="2135189" y="3644901"/>
          <a:ext cx="82454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方程式" r:id="rId8" imgW="4305300" imgH="228600" progId="Equation.3">
                  <p:embed/>
                </p:oleObj>
              </mc:Choice>
              <mc:Fallback>
                <p:oleObj name="方程式" r:id="rId8" imgW="4305300" imgH="228600" progId="Equation.3">
                  <p:embed/>
                  <p:pic>
                    <p:nvPicPr>
                      <p:cNvPr id="4813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3644901"/>
                        <a:ext cx="824547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7"/>
          <p:cNvGraphicFramePr>
            <a:graphicFrameLocks noChangeAspect="1"/>
          </p:cNvGraphicFramePr>
          <p:nvPr/>
        </p:nvGraphicFramePr>
        <p:xfrm>
          <a:off x="2208213" y="2276475"/>
          <a:ext cx="27352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方程式" r:id="rId10" imgW="1536700" imgH="431800" progId="Equation.3">
                  <p:embed/>
                </p:oleObj>
              </mc:Choice>
              <mc:Fallback>
                <p:oleObj name="方程式" r:id="rId10" imgW="1536700" imgH="431800" progId="Equation.3">
                  <p:embed/>
                  <p:pic>
                    <p:nvPicPr>
                      <p:cNvPr id="4813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276475"/>
                        <a:ext cx="2735262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1" name="文字方塊 12"/>
          <p:cNvSpPr txBox="1">
            <a:spLocks noChangeArrowheads="1"/>
          </p:cNvSpPr>
          <p:nvPr/>
        </p:nvSpPr>
        <p:spPr bwMode="auto">
          <a:xfrm>
            <a:off x="2208213" y="1989138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累積的訊號功率</a:t>
            </a:r>
            <a:endParaRPr lang="zh-TW" altLang="en-US"/>
          </a:p>
        </p:txBody>
      </p:sp>
      <p:sp>
        <p:nvSpPr>
          <p:cNvPr id="48142" name="文字方塊 12"/>
          <p:cNvSpPr txBox="1">
            <a:spLocks noChangeArrowheads="1"/>
          </p:cNvSpPr>
          <p:nvPr/>
        </p:nvSpPr>
        <p:spPr bwMode="auto">
          <a:xfrm>
            <a:off x="7739064" y="4357689"/>
            <a:ext cx="26431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第一個脈衝         攜帶了最大的能量，前四個脈衝的功率就佔了約</a:t>
            </a:r>
            <a:r>
              <a:rPr lang="en-US" altLang="zh-TW"/>
              <a:t>98%</a:t>
            </a:r>
            <a:r>
              <a:rPr lang="zh-TW" altLang="en-US"/>
              <a:t>，表示在時序上訊號能量往前集中。</a:t>
            </a:r>
          </a:p>
        </p:txBody>
      </p:sp>
      <p:sp>
        <p:nvSpPr>
          <p:cNvPr id="48143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8134" name="Object 13"/>
          <p:cNvGraphicFramePr>
            <a:graphicFrameLocks noChangeAspect="1"/>
          </p:cNvGraphicFramePr>
          <p:nvPr/>
        </p:nvGraphicFramePr>
        <p:xfrm>
          <a:off x="9096375" y="4429125"/>
          <a:ext cx="5715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Equation" r:id="rId12" imgW="342603" imgH="215713" progId="Equation.3">
                  <p:embed/>
                </p:oleObj>
              </mc:Choice>
              <mc:Fallback>
                <p:oleObj name="Equation" r:id="rId12" imgW="342603" imgH="215713" progId="Equation.3">
                  <p:embed/>
                  <p:pic>
                    <p:nvPicPr>
                      <p:cNvPr id="4813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75" y="4429125"/>
                        <a:ext cx="571500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915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1A42E194-D78C-49EE-9789-916B33F7B4A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9159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4" name="Object 1"/>
          <p:cNvGraphicFramePr>
            <a:graphicFrameLocks noChangeAspect="1"/>
          </p:cNvGraphicFramePr>
          <p:nvPr/>
        </p:nvGraphicFramePr>
        <p:xfrm>
          <a:off x="2024064" y="2643188"/>
          <a:ext cx="69294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Equation" r:id="rId3" imgW="3975100" imgH="444500" progId="Equation.3">
                  <p:embed/>
                </p:oleObj>
              </mc:Choice>
              <mc:Fallback>
                <p:oleObj name="Equation" r:id="rId3" imgW="3975100" imgH="444500" progId="Equation.3">
                  <p:embed/>
                  <p:pic>
                    <p:nvPicPr>
                      <p:cNvPr id="4915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4" y="2643188"/>
                        <a:ext cx="6929437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2095501" y="3571876"/>
          <a:ext cx="45815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Equation" r:id="rId5" imgW="2501900" imgH="393700" progId="Equation.3">
                  <p:embed/>
                </p:oleObj>
              </mc:Choice>
              <mc:Fallback>
                <p:oleObj name="Equation" r:id="rId5" imgW="2501900" imgH="393700" progId="Equation.3">
                  <p:embed/>
                  <p:pic>
                    <p:nvPicPr>
                      <p:cNvPr id="49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3571876"/>
                        <a:ext cx="45815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9162" name="文字方塊 9"/>
          <p:cNvSpPr txBox="1">
            <a:spLocks noChangeArrowheads="1"/>
          </p:cNvSpPr>
          <p:nvPr/>
        </p:nvSpPr>
        <p:spPr bwMode="auto">
          <a:xfrm>
            <a:off x="2024064" y="2071688"/>
            <a:ext cx="4357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8.11  </a:t>
            </a:r>
            <a:r>
              <a:rPr lang="zh-TW" altLang="zh-TW"/>
              <a:t>非最小相位系統</a:t>
            </a:r>
            <a:endParaRPr lang="zh-TW" altLang="en-US"/>
          </a:p>
        </p:txBody>
      </p:sp>
      <p:sp>
        <p:nvSpPr>
          <p:cNvPr id="49163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9156" name="Object 11"/>
          <p:cNvGraphicFramePr>
            <a:graphicFrameLocks noChangeAspect="1"/>
          </p:cNvGraphicFramePr>
          <p:nvPr/>
        </p:nvGraphicFramePr>
        <p:xfrm>
          <a:off x="2495551" y="4437063"/>
          <a:ext cx="6169025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方程式" r:id="rId7" imgW="3568700" imgH="1104900" progId="Equation.3">
                  <p:embed/>
                </p:oleObj>
              </mc:Choice>
              <mc:Fallback>
                <p:oleObj name="方程式" r:id="rId7" imgW="3568700" imgH="1104900" progId="Equation.3">
                  <p:embed/>
                  <p:pic>
                    <p:nvPicPr>
                      <p:cNvPr id="4915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4437063"/>
                        <a:ext cx="6169025" cy="191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018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9FD3F0B-DA5D-4E02-9977-5707633D2E7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0182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50183" name="Picture 13" descr="Fig_8-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437064"/>
            <a:ext cx="3657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0178" name="Object 8"/>
          <p:cNvGraphicFramePr>
            <a:graphicFrameLocks noChangeAspect="1"/>
          </p:cNvGraphicFramePr>
          <p:nvPr/>
        </p:nvGraphicFramePr>
        <p:xfrm>
          <a:off x="2208214" y="2060575"/>
          <a:ext cx="7050087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方程式" r:id="rId4" imgW="4622800" imgH="990600" progId="Equation.3">
                  <p:embed/>
                </p:oleObj>
              </mc:Choice>
              <mc:Fallback>
                <p:oleObj name="方程式" r:id="rId4" imgW="4622800" imgH="990600" progId="Equation.3">
                  <p:embed/>
                  <p:pic>
                    <p:nvPicPr>
                      <p:cNvPr id="5017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2060575"/>
                        <a:ext cx="7050087" cy="151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5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0179" name="Object 10"/>
          <p:cNvGraphicFramePr>
            <a:graphicFrameLocks noChangeAspect="1"/>
          </p:cNvGraphicFramePr>
          <p:nvPr/>
        </p:nvGraphicFramePr>
        <p:xfrm>
          <a:off x="2208214" y="3573463"/>
          <a:ext cx="7718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方程式" r:id="rId6" imgW="4711700" imgH="393700" progId="Equation.3">
                  <p:embed/>
                </p:oleObj>
              </mc:Choice>
              <mc:Fallback>
                <p:oleObj name="方程式" r:id="rId6" imgW="4711700" imgH="393700" progId="Equation.3">
                  <p:embed/>
                  <p:pic>
                    <p:nvPicPr>
                      <p:cNvPr id="5017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3573463"/>
                        <a:ext cx="77184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6" name="Picture 12" descr="Fig_8-12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57676"/>
            <a:ext cx="3556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120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DF15289-5C38-4C0A-B1D5-5303F992F064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51209" name="Picture 3" descr="Fig_8-1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4071939"/>
            <a:ext cx="43259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02" name="Object 1"/>
          <p:cNvGraphicFramePr>
            <a:graphicFrameLocks noChangeAspect="1"/>
          </p:cNvGraphicFramePr>
          <p:nvPr/>
        </p:nvGraphicFramePr>
        <p:xfrm>
          <a:off x="2135189" y="2781301"/>
          <a:ext cx="67405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方程式" r:id="rId4" imgW="4203700" imgH="228600" progId="Equation.3">
                  <p:embed/>
                </p:oleObj>
              </mc:Choice>
              <mc:Fallback>
                <p:oleObj name="方程式" r:id="rId4" imgW="4203700" imgH="228600" progId="Equation.3">
                  <p:embed/>
                  <p:pic>
                    <p:nvPicPr>
                      <p:cNvPr id="5120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781301"/>
                        <a:ext cx="674052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1" name="文字方塊 7"/>
          <p:cNvSpPr txBox="1">
            <a:spLocks noChangeArrowheads="1"/>
          </p:cNvSpPr>
          <p:nvPr/>
        </p:nvSpPr>
        <p:spPr bwMode="auto">
          <a:xfrm>
            <a:off x="2208213" y="1989138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/>
              <a:t>累積的訊號功率</a:t>
            </a:r>
            <a:endParaRPr lang="zh-TW" altLang="en-US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4370388" y="1839914"/>
          <a:ext cx="19431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方程式" r:id="rId6" imgW="1129810" imgH="431613" progId="Equation.3">
                  <p:embed/>
                </p:oleObj>
              </mc:Choice>
              <mc:Fallback>
                <p:oleObj name="方程式" r:id="rId6" imgW="1129810" imgH="431613" progId="Equation.3">
                  <p:embed/>
                  <p:pic>
                    <p:nvPicPr>
                      <p:cNvPr id="512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0388" y="1839914"/>
                        <a:ext cx="194310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2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2135189" y="3284538"/>
          <a:ext cx="701198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方程式" r:id="rId8" imgW="4368800" imgH="228600" progId="Equation.3">
                  <p:embed/>
                </p:oleObj>
              </mc:Choice>
              <mc:Fallback>
                <p:oleObj name="方程式" r:id="rId8" imgW="4368800" imgH="228600" progId="Equation.3">
                  <p:embed/>
                  <p:pic>
                    <p:nvPicPr>
                      <p:cNvPr id="512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3284538"/>
                        <a:ext cx="7011987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3" name="文字方塊 10"/>
          <p:cNvSpPr txBox="1">
            <a:spLocks noChangeArrowheads="1"/>
          </p:cNvSpPr>
          <p:nvPr/>
        </p:nvSpPr>
        <p:spPr bwMode="auto">
          <a:xfrm>
            <a:off x="6953251" y="4000500"/>
            <a:ext cx="32861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與         比較，都明顯較小，第二個脈衝         攜帶了最大的能量，脈衝響應呈現能量往後移的現象，前四個脈衝的功率佔了約</a:t>
            </a:r>
            <a:r>
              <a:rPr lang="en-US" altLang="zh-TW"/>
              <a:t>96%</a:t>
            </a:r>
            <a:r>
              <a:rPr lang="zh-TW" altLang="en-US"/>
              <a:t>。</a:t>
            </a:r>
          </a:p>
          <a:p>
            <a:pPr eaLnBrk="1" hangingPunct="1"/>
            <a:endParaRPr lang="zh-TW" altLang="en-US"/>
          </a:p>
        </p:txBody>
      </p:sp>
      <p:graphicFrame>
        <p:nvGraphicFramePr>
          <p:cNvPr id="51205" name="Object 11"/>
          <p:cNvGraphicFramePr>
            <a:graphicFrameLocks noChangeAspect="1"/>
          </p:cNvGraphicFramePr>
          <p:nvPr/>
        </p:nvGraphicFramePr>
        <p:xfrm>
          <a:off x="7310438" y="4000501"/>
          <a:ext cx="5905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Equation" r:id="rId10" imgW="342720" imgH="215640" progId="Equation.3">
                  <p:embed/>
                </p:oleObj>
              </mc:Choice>
              <mc:Fallback>
                <p:oleObj name="Equation" r:id="rId10" imgW="342720" imgH="215640" progId="Equation.3">
                  <p:embed/>
                  <p:pic>
                    <p:nvPicPr>
                      <p:cNvPr id="5120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38" y="4000501"/>
                        <a:ext cx="59055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12"/>
          <p:cNvGraphicFramePr>
            <a:graphicFrameLocks noChangeAspect="1"/>
          </p:cNvGraphicFramePr>
          <p:nvPr/>
        </p:nvGraphicFramePr>
        <p:xfrm>
          <a:off x="8904289" y="4338638"/>
          <a:ext cx="54768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Equation" r:id="rId12" imgW="317160" imgH="215640" progId="Equation.3">
                  <p:embed/>
                </p:oleObj>
              </mc:Choice>
              <mc:Fallback>
                <p:oleObj name="Equation" r:id="rId12" imgW="317160" imgH="215640" progId="Equation.3">
                  <p:embed/>
                  <p:pic>
                    <p:nvPicPr>
                      <p:cNvPr id="5120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4289" y="4338638"/>
                        <a:ext cx="547687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223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545225C-7B10-4217-89B8-0E2A26ADDE7E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2231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6" name="Object 1"/>
          <p:cNvGraphicFramePr>
            <a:graphicFrameLocks noChangeAspect="1"/>
          </p:cNvGraphicFramePr>
          <p:nvPr/>
        </p:nvGraphicFramePr>
        <p:xfrm>
          <a:off x="2095500" y="2643189"/>
          <a:ext cx="64897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Equation" r:id="rId3" imgW="3657600" imgH="889000" progId="Equation.3">
                  <p:embed/>
                </p:oleObj>
              </mc:Choice>
              <mc:Fallback>
                <p:oleObj name="Equation" r:id="rId3" imgW="3657600" imgH="889000" progId="Equation.3">
                  <p:embed/>
                  <p:pic>
                    <p:nvPicPr>
                      <p:cNvPr id="5222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643189"/>
                        <a:ext cx="6489700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166938" y="4286251"/>
          <a:ext cx="50720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Equation" r:id="rId5" imgW="2794000" imgH="393700" progId="Equation.3">
                  <p:embed/>
                </p:oleObj>
              </mc:Choice>
              <mc:Fallback>
                <p:oleObj name="Equation" r:id="rId5" imgW="2794000" imgH="393700" progId="Equation.3">
                  <p:embed/>
                  <p:pic>
                    <p:nvPicPr>
                      <p:cNvPr id="52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4286251"/>
                        <a:ext cx="5072062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3" name="文字方塊 7"/>
          <p:cNvSpPr txBox="1">
            <a:spLocks noChangeArrowheads="1"/>
          </p:cNvSpPr>
          <p:nvPr/>
        </p:nvSpPr>
        <p:spPr bwMode="auto">
          <a:xfrm>
            <a:off x="2095501" y="2143125"/>
            <a:ext cx="371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8.12  </a:t>
            </a:r>
            <a:r>
              <a:rPr lang="zh-TW" altLang="zh-TW"/>
              <a:t>最大相位系統</a:t>
            </a:r>
            <a:endParaRPr lang="zh-TW" altLang="en-US"/>
          </a:p>
        </p:txBody>
      </p:sp>
      <p:sp>
        <p:nvSpPr>
          <p:cNvPr id="52234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2235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2228" name="Object 11"/>
          <p:cNvGraphicFramePr>
            <a:graphicFrameLocks noChangeAspect="1"/>
          </p:cNvGraphicFramePr>
          <p:nvPr/>
        </p:nvGraphicFramePr>
        <p:xfrm>
          <a:off x="2495550" y="5084764"/>
          <a:ext cx="46736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方程式" r:id="rId7" imgW="3048000" imgH="889000" progId="Equation.3">
                  <p:embed/>
                </p:oleObj>
              </mc:Choice>
              <mc:Fallback>
                <p:oleObj name="方程式" r:id="rId7" imgW="3048000" imgH="889000" progId="Equation.3">
                  <p:embed/>
                  <p:pic>
                    <p:nvPicPr>
                      <p:cNvPr id="522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5084764"/>
                        <a:ext cx="4673600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325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0799022-F617-4538-BA17-087F1000135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3254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0" name="Object 1"/>
          <p:cNvGraphicFramePr>
            <a:graphicFrameLocks noChangeAspect="1"/>
          </p:cNvGraphicFramePr>
          <p:nvPr/>
        </p:nvGraphicFramePr>
        <p:xfrm>
          <a:off x="2063750" y="1916113"/>
          <a:ext cx="7024688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Equation" r:id="rId3" imgW="4610100" imgH="990600" progId="Equation.3">
                  <p:embed/>
                </p:oleObj>
              </mc:Choice>
              <mc:Fallback>
                <p:oleObj name="Equation" r:id="rId3" imgW="4610100" imgH="990600" progId="Equation.3">
                  <p:embed/>
                  <p:pic>
                    <p:nvPicPr>
                      <p:cNvPr id="5325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1916113"/>
                        <a:ext cx="7024688" cy="150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5" name="Picture 13" descr="Fig_8-1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286251"/>
            <a:ext cx="3657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3251" name="Object 8"/>
          <p:cNvGraphicFramePr>
            <a:graphicFrameLocks noChangeAspect="1"/>
          </p:cNvGraphicFramePr>
          <p:nvPr/>
        </p:nvGraphicFramePr>
        <p:xfrm>
          <a:off x="2063751" y="3573463"/>
          <a:ext cx="73072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方程式" r:id="rId6" imgW="4610100" imgH="635000" progId="Equation.3">
                  <p:embed/>
                </p:oleObj>
              </mc:Choice>
              <mc:Fallback>
                <p:oleObj name="方程式" r:id="rId6" imgW="4610100" imgH="635000" progId="Equation.3">
                  <p:embed/>
                  <p:pic>
                    <p:nvPicPr>
                      <p:cNvPr id="532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3573463"/>
                        <a:ext cx="7307263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7" name="Picture 10" descr="Fig_8-13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4206876"/>
            <a:ext cx="3576637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885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4AF5BD8-E7DA-47AD-A35A-B1EF352B31E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pic>
        <p:nvPicPr>
          <p:cNvPr id="78852" name="Picture 3" descr="Fig_8-1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643189"/>
            <a:ext cx="4413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文字方塊 4"/>
          <p:cNvSpPr txBox="1">
            <a:spLocks noChangeArrowheads="1"/>
          </p:cNvSpPr>
          <p:nvPr/>
        </p:nvSpPr>
        <p:spPr bwMode="auto">
          <a:xfrm>
            <a:off x="6881813" y="2643189"/>
            <a:ext cx="33575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脈衝響應在時軸的左半邊，就時序來看，攜帶較大能量的脈衝是在後面，表示訊號能量往後延。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428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58CA52F-3C7B-4B49-BEF5-7481F955029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4282" name="Rectangle 6"/>
          <p:cNvSpPr>
            <a:spLocks noChangeArrowheads="1"/>
          </p:cNvSpPr>
          <p:nvPr/>
        </p:nvSpPr>
        <p:spPr bwMode="auto">
          <a:xfrm>
            <a:off x="1524001" y="2938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83" name="Rectangle 9"/>
          <p:cNvSpPr>
            <a:spLocks noChangeArrowheads="1"/>
          </p:cNvSpPr>
          <p:nvPr/>
        </p:nvSpPr>
        <p:spPr bwMode="auto">
          <a:xfrm>
            <a:off x="1524001" y="1857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4284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4274" name="Object 10"/>
          <p:cNvGraphicFramePr>
            <a:graphicFrameLocks noChangeAspect="1"/>
          </p:cNvGraphicFramePr>
          <p:nvPr/>
        </p:nvGraphicFramePr>
        <p:xfrm>
          <a:off x="2166938" y="3143250"/>
          <a:ext cx="3714750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Equation" r:id="rId3" imgW="2273040" imgH="1523880" progId="Equation.3">
                  <p:embed/>
                </p:oleObj>
              </mc:Choice>
              <mc:Fallback>
                <p:oleObj name="Equation" r:id="rId3" imgW="2273040" imgH="1523880" progId="Equation.3">
                  <p:embed/>
                  <p:pic>
                    <p:nvPicPr>
                      <p:cNvPr id="542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143250"/>
                        <a:ext cx="3714750" cy="248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4275" name="Object 12"/>
          <p:cNvGraphicFramePr>
            <a:graphicFrameLocks noChangeAspect="1"/>
          </p:cNvGraphicFramePr>
          <p:nvPr/>
        </p:nvGraphicFramePr>
        <p:xfrm>
          <a:off x="6524626" y="2643189"/>
          <a:ext cx="3857625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r:id="rId5" imgW="898622" imgH="898776" progId="Visio.Drawing.11">
                  <p:embed/>
                </p:oleObj>
              </mc:Choice>
              <mc:Fallback>
                <p:oleObj r:id="rId5" imgW="898622" imgH="898776" progId="Visio.Drawing.11">
                  <p:embed/>
                  <p:pic>
                    <p:nvPicPr>
                      <p:cNvPr id="5427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6" y="2643189"/>
                        <a:ext cx="3857625" cy="385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6" name="文字方塊 10"/>
          <p:cNvSpPr txBox="1">
            <a:spLocks noChangeArrowheads="1"/>
          </p:cNvSpPr>
          <p:nvPr/>
        </p:nvSpPr>
        <p:spPr bwMode="auto">
          <a:xfrm>
            <a:off x="1952626" y="2143126"/>
            <a:ext cx="7929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一個系統由一對在單位圓內的共軛極點        與        ，以及其對映在單位圓外的一對共軛零點           與           所組成，</a:t>
            </a:r>
          </a:p>
        </p:txBody>
      </p:sp>
      <p:sp>
        <p:nvSpPr>
          <p:cNvPr id="54287" name="Rectangle 1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4276" name="Object 11"/>
          <p:cNvGraphicFramePr>
            <a:graphicFrameLocks noChangeAspect="1"/>
          </p:cNvGraphicFramePr>
          <p:nvPr/>
        </p:nvGraphicFramePr>
        <p:xfrm>
          <a:off x="6381750" y="2214564"/>
          <a:ext cx="5270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Equation" r:id="rId7" imgW="304536" imgH="203024" progId="Equation.3">
                  <p:embed/>
                </p:oleObj>
              </mc:Choice>
              <mc:Fallback>
                <p:oleObj name="Equation" r:id="rId7" imgW="304536" imgH="203024" progId="Equation.3">
                  <p:embed/>
                  <p:pic>
                    <p:nvPicPr>
                      <p:cNvPr id="5427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2214564"/>
                        <a:ext cx="52705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8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4277" name="Object 13"/>
          <p:cNvGraphicFramePr>
            <a:graphicFrameLocks noChangeAspect="1"/>
          </p:cNvGraphicFramePr>
          <p:nvPr/>
        </p:nvGraphicFramePr>
        <p:xfrm>
          <a:off x="7239000" y="2214564"/>
          <a:ext cx="64293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542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214564"/>
                        <a:ext cx="642938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9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4278" name="Object 15"/>
          <p:cNvGraphicFramePr>
            <a:graphicFrameLocks noChangeAspect="1"/>
          </p:cNvGraphicFramePr>
          <p:nvPr/>
        </p:nvGraphicFramePr>
        <p:xfrm>
          <a:off x="4962526" y="2428876"/>
          <a:ext cx="5508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Equation" r:id="rId11" imgW="342720" imgH="393480" progId="Equation.3">
                  <p:embed/>
                </p:oleObj>
              </mc:Choice>
              <mc:Fallback>
                <p:oleObj name="Equation" r:id="rId11" imgW="342720" imgH="393480" progId="Equation.3">
                  <p:embed/>
                  <p:pic>
                    <p:nvPicPr>
                      <p:cNvPr id="5427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526" y="2428876"/>
                        <a:ext cx="550863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17"/>
          <p:cNvGraphicFramePr>
            <a:graphicFrameLocks noChangeAspect="1"/>
          </p:cNvGraphicFramePr>
          <p:nvPr/>
        </p:nvGraphicFramePr>
        <p:xfrm>
          <a:off x="6116638" y="2428876"/>
          <a:ext cx="6524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Equation" r:id="rId13" imgW="406080" imgH="393480" progId="Equation.3">
                  <p:embed/>
                </p:oleObj>
              </mc:Choice>
              <mc:Fallback>
                <p:oleObj name="Equation" r:id="rId13" imgW="406080" imgH="393480" progId="Equation.3">
                  <p:embed/>
                  <p:pic>
                    <p:nvPicPr>
                      <p:cNvPr id="5427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638" y="2428876"/>
                        <a:ext cx="652462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53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6040997-AA99-4DE1-B444-B1DE48FDFFD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5303" name="Rectangle 5"/>
          <p:cNvSpPr>
            <a:spLocks noChangeArrowheads="1"/>
          </p:cNvSpPr>
          <p:nvPr/>
        </p:nvSpPr>
        <p:spPr bwMode="auto">
          <a:xfrm>
            <a:off x="1524001" y="27193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1524001" y="22907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5298" name="Object 10"/>
          <p:cNvGraphicFramePr>
            <a:graphicFrameLocks noChangeAspect="1"/>
          </p:cNvGraphicFramePr>
          <p:nvPr/>
        </p:nvGraphicFramePr>
        <p:xfrm>
          <a:off x="1809750" y="2428875"/>
          <a:ext cx="8129588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Equation" r:id="rId3" imgW="4457520" imgH="888840" progId="Equation.3">
                  <p:embed/>
                </p:oleObj>
              </mc:Choice>
              <mc:Fallback>
                <p:oleObj name="Equation" r:id="rId3" imgW="4457520" imgH="888840" progId="Equation.3">
                  <p:embed/>
                  <p:pic>
                    <p:nvPicPr>
                      <p:cNvPr id="552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428875"/>
                        <a:ext cx="8129588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6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5299" name="Object 12"/>
          <p:cNvGraphicFramePr>
            <a:graphicFrameLocks noChangeAspect="1"/>
          </p:cNvGraphicFramePr>
          <p:nvPr/>
        </p:nvGraphicFramePr>
        <p:xfrm>
          <a:off x="1881188" y="4214814"/>
          <a:ext cx="83312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Equation" r:id="rId5" imgW="5511600" imgH="1041120" progId="Equation.3">
                  <p:embed/>
                </p:oleObj>
              </mc:Choice>
              <mc:Fallback>
                <p:oleObj name="Equation" r:id="rId5" imgW="5511600" imgH="1041120" progId="Equation.3">
                  <p:embed/>
                  <p:pic>
                    <p:nvPicPr>
                      <p:cNvPr id="5529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4214814"/>
                        <a:ext cx="8331200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5300" name="Object 10"/>
          <p:cNvGraphicFramePr>
            <a:graphicFrameLocks noChangeAspect="1"/>
          </p:cNvGraphicFramePr>
          <p:nvPr/>
        </p:nvGraphicFramePr>
        <p:xfrm>
          <a:off x="2309814" y="2071689"/>
          <a:ext cx="7905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Equation" r:id="rId7" imgW="457002" imgH="203112" progId="Equation.3">
                  <p:embed/>
                </p:oleObj>
              </mc:Choice>
              <mc:Fallback>
                <p:oleObj name="Equation" r:id="rId7" imgW="457002" imgH="203112" progId="Equation.3">
                  <p:embed/>
                  <p:pic>
                    <p:nvPicPr>
                      <p:cNvPr id="5530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2071689"/>
                        <a:ext cx="79057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8" name="文字方塊 11"/>
          <p:cNvSpPr txBox="1">
            <a:spLocks noChangeArrowheads="1"/>
          </p:cNvSpPr>
          <p:nvPr/>
        </p:nvSpPr>
        <p:spPr bwMode="auto">
          <a:xfrm>
            <a:off x="1881189" y="2071688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令</a:t>
            </a:r>
          </a:p>
        </p:txBody>
      </p:sp>
      <p:sp>
        <p:nvSpPr>
          <p:cNvPr id="55309" name="文字方塊 12"/>
          <p:cNvSpPr txBox="1">
            <a:spLocks noChangeArrowheads="1"/>
          </p:cNvSpPr>
          <p:nvPr/>
        </p:nvSpPr>
        <p:spPr bwMode="auto">
          <a:xfrm>
            <a:off x="1952626" y="5857876"/>
            <a:ext cx="8215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這個絕對值是常數，表示所有頻率成份都能通過，因此稱之為</a:t>
            </a:r>
            <a:r>
              <a:rPr lang="zh-TW" altLang="en-US" b="1"/>
              <a:t>全通系統</a:t>
            </a:r>
            <a:r>
              <a:rPr lang="en-US" altLang="zh-TW" b="1"/>
              <a:t>(all-pass system)</a:t>
            </a:r>
            <a:r>
              <a:rPr lang="zh-TW" altLang="en-US"/>
              <a:t>。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9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63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4AE5A19-84A6-49B9-8123-7EEC4E53A8F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59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6331" name="Rectangle 2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3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8.7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單邊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z-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轉換</a:t>
            </a:r>
          </a:p>
        </p:txBody>
      </p:sp>
      <p:sp>
        <p:nvSpPr>
          <p:cNvPr id="56333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34" name="Rectangle 11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35" name="Rectangle 13"/>
          <p:cNvSpPr>
            <a:spLocks noChangeArrowheads="1"/>
          </p:cNvSpPr>
          <p:nvPr/>
        </p:nvSpPr>
        <p:spPr bwMode="auto">
          <a:xfrm>
            <a:off x="1524001" y="30717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36" name="Rectangle 15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1524001" y="30622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38" name="Rectangle 24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39" name="Rectangle 2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40" name="Rectangle 29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41" name="Rectangle 31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42" name="Rectangle 3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2" name="Object 32"/>
          <p:cNvGraphicFramePr>
            <a:graphicFrameLocks noChangeAspect="1"/>
          </p:cNvGraphicFramePr>
          <p:nvPr/>
        </p:nvGraphicFramePr>
        <p:xfrm>
          <a:off x="3952875" y="2428876"/>
          <a:ext cx="21590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方程式" r:id="rId3" imgW="1180588" imgH="431613" progId="Equation.3">
                  <p:embed/>
                </p:oleObj>
              </mc:Choice>
              <mc:Fallback>
                <p:oleObj name="方程式" r:id="rId3" imgW="1180588" imgH="431613" progId="Equation.3">
                  <p:embed/>
                  <p:pic>
                    <p:nvPicPr>
                      <p:cNvPr id="5632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2428876"/>
                        <a:ext cx="2159000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3" name="Rectangle 35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3" name="Object 34"/>
          <p:cNvGraphicFramePr>
            <a:graphicFrameLocks noChangeAspect="1"/>
          </p:cNvGraphicFramePr>
          <p:nvPr/>
        </p:nvGraphicFramePr>
        <p:xfrm>
          <a:off x="7453314" y="2500313"/>
          <a:ext cx="19081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方程式" r:id="rId5" imgW="1054100" imgH="304800" progId="Equation.3">
                  <p:embed/>
                </p:oleObj>
              </mc:Choice>
              <mc:Fallback>
                <p:oleObj name="方程式" r:id="rId5" imgW="1054100" imgH="304800" progId="Equation.3">
                  <p:embed/>
                  <p:pic>
                    <p:nvPicPr>
                      <p:cNvPr id="56323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4" y="2500313"/>
                        <a:ext cx="1908175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4" name="Rectangle 37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4" name="Object 38"/>
          <p:cNvGraphicFramePr>
            <a:graphicFrameLocks noChangeAspect="1"/>
          </p:cNvGraphicFramePr>
          <p:nvPr/>
        </p:nvGraphicFramePr>
        <p:xfrm>
          <a:off x="2166939" y="2643189"/>
          <a:ext cx="14382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方程式" r:id="rId7" imgW="787320" imgH="203040" progId="Equation.3">
                  <p:embed/>
                </p:oleObj>
              </mc:Choice>
              <mc:Fallback>
                <p:oleObj name="方程式" r:id="rId7" imgW="787320" imgH="203040" progId="Equation.3">
                  <p:embed/>
                  <p:pic>
                    <p:nvPicPr>
                      <p:cNvPr id="56324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2643189"/>
                        <a:ext cx="1438275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5" name="Rectangle 41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5" name="Object 40"/>
          <p:cNvGraphicFramePr>
            <a:graphicFrameLocks noChangeAspect="1"/>
          </p:cNvGraphicFramePr>
          <p:nvPr/>
        </p:nvGraphicFramePr>
        <p:xfrm>
          <a:off x="2376489" y="3714750"/>
          <a:ext cx="172878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方程式" r:id="rId9" imgW="901309" imgH="203112" progId="Equation.3">
                  <p:embed/>
                </p:oleObj>
              </mc:Choice>
              <mc:Fallback>
                <p:oleObj name="方程式" r:id="rId9" imgW="901309" imgH="203112" progId="Equation.3">
                  <p:embed/>
                  <p:pic>
                    <p:nvPicPr>
                      <p:cNvPr id="56325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9" y="3714750"/>
                        <a:ext cx="1728787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6" name="Rectangle 4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6326" name="Object 42"/>
          <p:cNvGraphicFramePr>
            <a:graphicFrameLocks noChangeAspect="1"/>
          </p:cNvGraphicFramePr>
          <p:nvPr/>
        </p:nvGraphicFramePr>
        <p:xfrm>
          <a:off x="2381250" y="4143375"/>
          <a:ext cx="67246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Equation" r:id="rId11" imgW="3708360" imgH="431640" progId="Equation.3">
                  <p:embed/>
                </p:oleObj>
              </mc:Choice>
              <mc:Fallback>
                <p:oleObj name="Equation" r:id="rId11" imgW="3708360" imgH="431640" progId="Equation.3">
                  <p:embed/>
                  <p:pic>
                    <p:nvPicPr>
                      <p:cNvPr id="56326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143375"/>
                        <a:ext cx="67246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7" name="Rectangle 46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48" name="Rectangle 48"/>
          <p:cNvSpPr>
            <a:spLocks noChangeArrowheads="1"/>
          </p:cNvSpPr>
          <p:nvPr/>
        </p:nvSpPr>
        <p:spPr bwMode="auto">
          <a:xfrm>
            <a:off x="1524001" y="31384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49" name="Rectangle 52"/>
          <p:cNvSpPr>
            <a:spLocks noChangeArrowheads="1"/>
          </p:cNvSpPr>
          <p:nvPr/>
        </p:nvSpPr>
        <p:spPr bwMode="auto">
          <a:xfrm>
            <a:off x="1524001" y="29860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6350" name="文字方塊 33"/>
          <p:cNvSpPr txBox="1">
            <a:spLocks noChangeArrowheads="1"/>
          </p:cNvSpPr>
          <p:nvPr/>
        </p:nvSpPr>
        <p:spPr bwMode="auto">
          <a:xfrm>
            <a:off x="2095500" y="2071689"/>
            <a:ext cx="2776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我們只考慮的訊號，</a:t>
            </a:r>
          </a:p>
        </p:txBody>
      </p:sp>
      <p:sp>
        <p:nvSpPr>
          <p:cNvPr id="56351" name="文字方塊 34"/>
          <p:cNvSpPr txBox="1">
            <a:spLocks noChangeArrowheads="1"/>
          </p:cNvSpPr>
          <p:nvPr/>
        </p:nvSpPr>
        <p:spPr bwMode="auto">
          <a:xfrm>
            <a:off x="2095500" y="3214689"/>
            <a:ext cx="8104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它做</a:t>
            </a:r>
            <a:r>
              <a:rPr lang="en-US" altLang="zh-TW"/>
              <a:t>z-</a:t>
            </a:r>
            <a:r>
              <a:rPr lang="zh-TW" altLang="en-US"/>
              <a:t>轉換的收斂區域一定是在某一個圓的外界，通常不再特別說明。</a:t>
            </a:r>
          </a:p>
        </p:txBody>
      </p:sp>
      <p:graphicFrame>
        <p:nvGraphicFramePr>
          <p:cNvPr id="56327" name="Object 47"/>
          <p:cNvGraphicFramePr>
            <a:graphicFrameLocks noChangeAspect="1"/>
          </p:cNvGraphicFramePr>
          <p:nvPr/>
        </p:nvGraphicFramePr>
        <p:xfrm>
          <a:off x="2738439" y="5000625"/>
          <a:ext cx="10810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方程式" r:id="rId13" imgW="583693" imgH="177646" progId="Equation.3">
                  <p:embed/>
                </p:oleObj>
              </mc:Choice>
              <mc:Fallback>
                <p:oleObj name="方程式" r:id="rId13" imgW="583693" imgH="177646" progId="Equation.3">
                  <p:embed/>
                  <p:pic>
                    <p:nvPicPr>
                      <p:cNvPr id="56327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9" y="5000625"/>
                        <a:ext cx="1081087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52" name="文字方塊 36"/>
          <p:cNvSpPr txBox="1">
            <a:spLocks noChangeArrowheads="1"/>
          </p:cNvSpPr>
          <p:nvPr/>
        </p:nvSpPr>
        <p:spPr bwMode="auto">
          <a:xfrm>
            <a:off x="2309814" y="5000625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令</a:t>
            </a:r>
          </a:p>
        </p:txBody>
      </p:sp>
      <p:graphicFrame>
        <p:nvGraphicFramePr>
          <p:cNvPr id="56328" name="Object 45"/>
          <p:cNvGraphicFramePr>
            <a:graphicFrameLocks noChangeAspect="1"/>
          </p:cNvGraphicFramePr>
          <p:nvPr/>
        </p:nvGraphicFramePr>
        <p:xfrm>
          <a:off x="2381250" y="5357813"/>
          <a:ext cx="571658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Equation" r:id="rId15" imgW="3085920" imgH="431640" progId="Equation.3">
                  <p:embed/>
                </p:oleObj>
              </mc:Choice>
              <mc:Fallback>
                <p:oleObj name="Equation" r:id="rId15" imgW="3085920" imgH="431640" progId="Equation.3">
                  <p:embed/>
                  <p:pic>
                    <p:nvPicPr>
                      <p:cNvPr id="56328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5357813"/>
                        <a:ext cx="5716588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0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0675FE1-45B3-44DB-BFC5-09F65732DD6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524001" y="31575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10" name="Rectangle 18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8" name="Object 17"/>
          <p:cNvGraphicFramePr>
            <a:graphicFrameLocks noChangeAspect="1"/>
          </p:cNvGraphicFramePr>
          <p:nvPr/>
        </p:nvGraphicFramePr>
        <p:xfrm>
          <a:off x="2309813" y="2000250"/>
          <a:ext cx="23034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方程式" r:id="rId3" imgW="1219200" imgH="228600" progId="Equation.3">
                  <p:embed/>
                </p:oleObj>
              </mc:Choice>
              <mc:Fallback>
                <p:oleObj name="方程式" r:id="rId3" imgW="1219200" imgH="228600" progId="Equation.3">
                  <p:embed/>
                  <p:pic>
                    <p:nvPicPr>
                      <p:cNvPr id="409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2000250"/>
                        <a:ext cx="23034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Rectangle 20"/>
          <p:cNvSpPr>
            <a:spLocks noChangeArrowheads="1"/>
          </p:cNvSpPr>
          <p:nvPr/>
        </p:nvSpPr>
        <p:spPr bwMode="auto">
          <a:xfrm>
            <a:off x="1524001" y="27860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099" name="Object 19"/>
          <p:cNvGraphicFramePr>
            <a:graphicFrameLocks noChangeAspect="1"/>
          </p:cNvGraphicFramePr>
          <p:nvPr/>
        </p:nvGraphicFramePr>
        <p:xfrm>
          <a:off x="2309813" y="2428876"/>
          <a:ext cx="3814762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方程式" r:id="rId5" imgW="2209680" imgH="1777680" progId="Equation.3">
                  <p:embed/>
                </p:oleObj>
              </mc:Choice>
              <mc:Fallback>
                <p:oleObj name="方程式" r:id="rId5" imgW="2209680" imgH="1777680" progId="Equation.3">
                  <p:embed/>
                  <p:pic>
                    <p:nvPicPr>
                      <p:cNvPr id="409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2428876"/>
                        <a:ext cx="3814762" cy="305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Rectangle 22"/>
          <p:cNvSpPr>
            <a:spLocks noChangeArrowheads="1"/>
          </p:cNvSpPr>
          <p:nvPr/>
        </p:nvSpPr>
        <p:spPr bwMode="auto">
          <a:xfrm>
            <a:off x="1524001" y="31003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00" name="Object 21"/>
          <p:cNvGraphicFramePr>
            <a:graphicFrameLocks noChangeAspect="1"/>
          </p:cNvGraphicFramePr>
          <p:nvPr/>
        </p:nvGraphicFramePr>
        <p:xfrm>
          <a:off x="5303838" y="4941889"/>
          <a:ext cx="7921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方程式" r:id="rId7" imgW="406048" imgH="253780" progId="Equation.3">
                  <p:embed/>
                </p:oleObj>
              </mc:Choice>
              <mc:Fallback>
                <p:oleObj name="方程式" r:id="rId7" imgW="406048" imgH="253780" progId="Equation.3">
                  <p:embed/>
                  <p:pic>
                    <p:nvPicPr>
                      <p:cNvPr id="410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4941889"/>
                        <a:ext cx="792162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Rectangle 24"/>
          <p:cNvSpPr>
            <a:spLocks noChangeArrowheads="1"/>
          </p:cNvSpPr>
          <p:nvPr/>
        </p:nvSpPr>
        <p:spPr bwMode="auto">
          <a:xfrm>
            <a:off x="1524001" y="27955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01" name="Object 23"/>
          <p:cNvGraphicFramePr>
            <a:graphicFrameLocks noChangeAspect="1"/>
          </p:cNvGraphicFramePr>
          <p:nvPr/>
        </p:nvGraphicFramePr>
        <p:xfrm>
          <a:off x="6810376" y="1916114"/>
          <a:ext cx="2951163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1752480" imgH="838080" progId="Equation.3">
                  <p:embed/>
                </p:oleObj>
              </mc:Choice>
              <mc:Fallback>
                <p:oleObj name="Equation" r:id="rId9" imgW="1752480" imgH="838080" progId="Equation.3">
                  <p:embed/>
                  <p:pic>
                    <p:nvPicPr>
                      <p:cNvPr id="410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6" y="1916114"/>
                        <a:ext cx="2951163" cy="1417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Rectangle 2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4102" name="Object 25"/>
          <p:cNvGraphicFramePr>
            <a:graphicFrameLocks noChangeAspect="1"/>
          </p:cNvGraphicFramePr>
          <p:nvPr/>
        </p:nvGraphicFramePr>
        <p:xfrm>
          <a:off x="6743701" y="3284538"/>
          <a:ext cx="2786063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11" imgW="898622" imgH="898776" progId="Visio.Drawing.11">
                  <p:embed/>
                </p:oleObj>
              </mc:Choice>
              <mc:Fallback>
                <p:oleObj r:id="rId11" imgW="898622" imgH="898776" progId="Visio.Drawing.11">
                  <p:embed/>
                  <p:pic>
                    <p:nvPicPr>
                      <p:cNvPr id="4102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1" y="3284538"/>
                        <a:ext cx="2786063" cy="278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22"/>
          <p:cNvGraphicFramePr>
            <a:graphicFrameLocks noChangeAspect="1"/>
          </p:cNvGraphicFramePr>
          <p:nvPr/>
        </p:nvGraphicFramePr>
        <p:xfrm>
          <a:off x="2063750" y="5732463"/>
          <a:ext cx="78676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3" imgW="3937000" imgH="431800" progId="Equation.3">
                  <p:embed/>
                </p:oleObj>
              </mc:Choice>
              <mc:Fallback>
                <p:oleObj name="Equation" r:id="rId13" imgW="3937000" imgH="431800" progId="Equation.3">
                  <p:embed/>
                  <p:pic>
                    <p:nvPicPr>
                      <p:cNvPr id="410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732463"/>
                        <a:ext cx="786765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5" name="文字方塊 18"/>
          <p:cNvSpPr txBox="1">
            <a:spLocks noChangeArrowheads="1"/>
          </p:cNvSpPr>
          <p:nvPr/>
        </p:nvSpPr>
        <p:spPr bwMode="auto">
          <a:xfrm>
            <a:off x="2024063" y="5429250"/>
            <a:ext cx="4214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一個完整的</a:t>
            </a:r>
            <a:r>
              <a:rPr lang="en-US" altLang="zh-TW"/>
              <a:t>z-</a:t>
            </a:r>
            <a:r>
              <a:rPr lang="zh-TW" altLang="en-US"/>
              <a:t>轉換關係描述如下，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735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A4E2C4D-A247-4C0A-916C-0620B21B2E4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57346" name="Object 54"/>
          <p:cNvGraphicFramePr>
            <a:graphicFrameLocks noChangeAspect="1"/>
          </p:cNvGraphicFramePr>
          <p:nvPr/>
        </p:nvGraphicFramePr>
        <p:xfrm>
          <a:off x="2238376" y="4214813"/>
          <a:ext cx="79216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方程式" r:id="rId3" imgW="4241520" imgH="304560" progId="Equation.3">
                  <p:embed/>
                </p:oleObj>
              </mc:Choice>
              <mc:Fallback>
                <p:oleObj name="方程式" r:id="rId3" imgW="4241520" imgH="304560" progId="Equation.3">
                  <p:embed/>
                  <p:pic>
                    <p:nvPicPr>
                      <p:cNvPr id="57346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6" y="4214813"/>
                        <a:ext cx="79216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50"/>
          <p:cNvGraphicFramePr>
            <a:graphicFrameLocks noChangeAspect="1"/>
          </p:cNvGraphicFramePr>
          <p:nvPr/>
        </p:nvGraphicFramePr>
        <p:xfrm>
          <a:off x="2309813" y="2214564"/>
          <a:ext cx="288131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方程式" r:id="rId5" imgW="1548728" imgH="203112" progId="Equation.3">
                  <p:embed/>
                </p:oleObj>
              </mc:Choice>
              <mc:Fallback>
                <p:oleObj name="方程式" r:id="rId5" imgW="1548728" imgH="203112" progId="Equation.3">
                  <p:embed/>
                  <p:pic>
                    <p:nvPicPr>
                      <p:cNvPr id="57347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2214564"/>
                        <a:ext cx="2881312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51"/>
          <p:cNvGraphicFramePr>
            <a:graphicFrameLocks noChangeAspect="1"/>
          </p:cNvGraphicFramePr>
          <p:nvPr/>
        </p:nvGraphicFramePr>
        <p:xfrm>
          <a:off x="2309813" y="2786063"/>
          <a:ext cx="58277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Equation" r:id="rId7" imgW="3327120" imgH="482400" progId="Equation.3">
                  <p:embed/>
                </p:oleObj>
              </mc:Choice>
              <mc:Fallback>
                <p:oleObj name="Equation" r:id="rId7" imgW="3327120" imgH="482400" progId="Equation.3">
                  <p:embed/>
                  <p:pic>
                    <p:nvPicPr>
                      <p:cNvPr id="57348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2786063"/>
                        <a:ext cx="5827712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2" name="文字方塊 8"/>
          <p:cNvSpPr txBox="1">
            <a:spLocks noChangeArrowheads="1"/>
          </p:cNvSpPr>
          <p:nvPr/>
        </p:nvSpPr>
        <p:spPr bwMode="auto">
          <a:xfrm>
            <a:off x="2238375" y="3714750"/>
            <a:ext cx="6357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延伸這個演算，我們可以得到如下的關係，</a:t>
            </a:r>
          </a:p>
        </p:txBody>
      </p:sp>
      <p:sp>
        <p:nvSpPr>
          <p:cNvPr id="57353" name="文字方塊 9"/>
          <p:cNvSpPr txBox="1">
            <a:spLocks noChangeArrowheads="1"/>
          </p:cNvSpPr>
          <p:nvPr/>
        </p:nvSpPr>
        <p:spPr bwMode="auto">
          <a:xfrm>
            <a:off x="2309814" y="5072063"/>
            <a:ext cx="5857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離散時間的</a:t>
            </a:r>
            <a:r>
              <a:rPr lang="en-US" altLang="zh-TW"/>
              <a:t>LTI</a:t>
            </a:r>
            <a:r>
              <a:rPr lang="zh-TW" altLang="en-US"/>
              <a:t>系統可以用差分方程式表示，</a:t>
            </a:r>
          </a:p>
        </p:txBody>
      </p:sp>
      <p:graphicFrame>
        <p:nvGraphicFramePr>
          <p:cNvPr id="57349" name="Object 21"/>
          <p:cNvGraphicFramePr>
            <a:graphicFrameLocks noChangeAspect="1"/>
          </p:cNvGraphicFramePr>
          <p:nvPr/>
        </p:nvGraphicFramePr>
        <p:xfrm>
          <a:off x="2738438" y="5572126"/>
          <a:ext cx="374491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方程式" r:id="rId9" imgW="2261409" imgH="519513" progId="Equation.3">
                  <p:embed/>
                </p:oleObj>
              </mc:Choice>
              <mc:Fallback>
                <p:oleObj name="方程式" r:id="rId9" imgW="2261409" imgH="519513" progId="Equation.3">
                  <p:embed/>
                  <p:pic>
                    <p:nvPicPr>
                      <p:cNvPr id="5734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5572126"/>
                        <a:ext cx="3744912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838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5AD1158-A0A6-4485-B7D4-F51535943AFF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8382" name="Rectangle 3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83" name="Rectangle 5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84" name="Rectangle 7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85" name="Rectangle 8"/>
          <p:cNvSpPr>
            <a:spLocks noChangeArrowheads="1"/>
          </p:cNvSpPr>
          <p:nvPr/>
        </p:nvSpPr>
        <p:spPr bwMode="auto">
          <a:xfrm>
            <a:off x="1524001" y="2900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86" name="Rectangle 10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87" name="Rectangle 14"/>
          <p:cNvSpPr>
            <a:spLocks noChangeArrowheads="1"/>
          </p:cNvSpPr>
          <p:nvPr/>
        </p:nvSpPr>
        <p:spPr bwMode="auto">
          <a:xfrm>
            <a:off x="1524001" y="28860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88" name="Rectangle 16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89" name="Rectangle 20"/>
          <p:cNvSpPr>
            <a:spLocks noChangeArrowheads="1"/>
          </p:cNvSpPr>
          <p:nvPr/>
        </p:nvSpPr>
        <p:spPr bwMode="auto">
          <a:xfrm>
            <a:off x="1524001" y="29765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1524001" y="30051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8391" name="Rectangle 25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0" name="Object 24"/>
          <p:cNvGraphicFramePr>
            <a:graphicFrameLocks noChangeAspect="1"/>
          </p:cNvGraphicFramePr>
          <p:nvPr/>
        </p:nvGraphicFramePr>
        <p:xfrm>
          <a:off x="2595563" y="2928939"/>
          <a:ext cx="331311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方程式" r:id="rId3" imgW="1790700" imgH="203200" progId="Equation.3">
                  <p:embed/>
                </p:oleObj>
              </mc:Choice>
              <mc:Fallback>
                <p:oleObj name="方程式" r:id="rId3" imgW="1790700" imgH="203200" progId="Equation.3">
                  <p:embed/>
                  <p:pic>
                    <p:nvPicPr>
                      <p:cNvPr id="5837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2928939"/>
                        <a:ext cx="3313112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2" name="Rectangle 28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1" name="Object 27"/>
          <p:cNvGraphicFramePr>
            <a:graphicFrameLocks noChangeAspect="1"/>
          </p:cNvGraphicFramePr>
          <p:nvPr/>
        </p:nvGraphicFramePr>
        <p:xfrm>
          <a:off x="2309813" y="3500439"/>
          <a:ext cx="19431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方程式" r:id="rId5" imgW="1040948" imgH="431613" progId="Equation.3">
                  <p:embed/>
                </p:oleObj>
              </mc:Choice>
              <mc:Fallback>
                <p:oleObj name="方程式" r:id="rId5" imgW="1040948" imgH="431613" progId="Equation.3">
                  <p:embed/>
                  <p:pic>
                    <p:nvPicPr>
                      <p:cNvPr id="5837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3500439"/>
                        <a:ext cx="1943100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3" name="Rectangle 31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2" name="Object 30"/>
          <p:cNvGraphicFramePr>
            <a:graphicFrameLocks noChangeAspect="1"/>
          </p:cNvGraphicFramePr>
          <p:nvPr/>
        </p:nvGraphicFramePr>
        <p:xfrm>
          <a:off x="4452939" y="3500439"/>
          <a:ext cx="19446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方程式" r:id="rId7" imgW="1028254" imgH="431613" progId="Equation.3">
                  <p:embed/>
                </p:oleObj>
              </mc:Choice>
              <mc:Fallback>
                <p:oleObj name="方程式" r:id="rId7" imgW="1028254" imgH="431613" progId="Equation.3">
                  <p:embed/>
                  <p:pic>
                    <p:nvPicPr>
                      <p:cNvPr id="5837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39" y="3500439"/>
                        <a:ext cx="1944687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4" name="Rectangle 33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3" name="Object 32"/>
          <p:cNvGraphicFramePr>
            <a:graphicFrameLocks noChangeAspect="1"/>
          </p:cNvGraphicFramePr>
          <p:nvPr/>
        </p:nvGraphicFramePr>
        <p:xfrm>
          <a:off x="6667501" y="3500438"/>
          <a:ext cx="37433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方程式" r:id="rId9" imgW="1981200" imgH="431800" progId="Equation.3">
                  <p:embed/>
                </p:oleObj>
              </mc:Choice>
              <mc:Fallback>
                <p:oleObj name="方程式" r:id="rId9" imgW="1981200" imgH="431800" progId="Equation.3">
                  <p:embed/>
                  <p:pic>
                    <p:nvPicPr>
                      <p:cNvPr id="5837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1" y="3500438"/>
                        <a:ext cx="3743325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5" name="Rectangle 36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4" name="Object 35"/>
          <p:cNvGraphicFramePr>
            <a:graphicFrameLocks noChangeAspect="1"/>
          </p:cNvGraphicFramePr>
          <p:nvPr/>
        </p:nvGraphicFramePr>
        <p:xfrm>
          <a:off x="2738438" y="6000750"/>
          <a:ext cx="26654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方程式" r:id="rId11" imgW="1447172" imgH="203112" progId="Equation.3">
                  <p:embed/>
                </p:oleObj>
              </mc:Choice>
              <mc:Fallback>
                <p:oleObj name="方程式" r:id="rId11" imgW="1447172" imgH="203112" progId="Equation.3">
                  <p:embed/>
                  <p:pic>
                    <p:nvPicPr>
                      <p:cNvPr id="58374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6000750"/>
                        <a:ext cx="2665412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6" name="Text Box 37"/>
          <p:cNvSpPr txBox="1">
            <a:spLocks noChangeArrowheads="1"/>
          </p:cNvSpPr>
          <p:nvPr/>
        </p:nvSpPr>
        <p:spPr bwMode="auto">
          <a:xfrm>
            <a:off x="2309813" y="5500688"/>
            <a:ext cx="3713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初始條件</a:t>
            </a:r>
            <a:r>
              <a:rPr lang="en-US" altLang="zh-TW" b="1"/>
              <a:t>(initial condition)</a:t>
            </a:r>
          </a:p>
        </p:txBody>
      </p:sp>
      <p:sp>
        <p:nvSpPr>
          <p:cNvPr id="58397" name="Rectangle 39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5" name="Object 38"/>
          <p:cNvGraphicFramePr>
            <a:graphicFrameLocks noChangeAspect="1"/>
          </p:cNvGraphicFramePr>
          <p:nvPr/>
        </p:nvGraphicFramePr>
        <p:xfrm>
          <a:off x="2809876" y="4572000"/>
          <a:ext cx="29765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name="方程式" r:id="rId13" imgW="1587240" imgH="419040" progId="Equation.3">
                  <p:embed/>
                </p:oleObj>
              </mc:Choice>
              <mc:Fallback>
                <p:oleObj name="方程式" r:id="rId13" imgW="1587240" imgH="419040" progId="Equation.3">
                  <p:embed/>
                  <p:pic>
                    <p:nvPicPr>
                      <p:cNvPr id="5837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6" y="4572000"/>
                        <a:ext cx="297656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8" name="文字方塊 28"/>
          <p:cNvSpPr txBox="1">
            <a:spLocks noChangeArrowheads="1"/>
          </p:cNvSpPr>
          <p:nvPr/>
        </p:nvSpPr>
        <p:spPr bwMode="auto">
          <a:xfrm>
            <a:off x="2166939" y="2143126"/>
            <a:ext cx="7786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若        是          的訊號，而        可以有          時的值，則其</a:t>
            </a:r>
            <a:r>
              <a:rPr lang="en-US" altLang="zh-TW"/>
              <a:t>z-</a:t>
            </a:r>
            <a:r>
              <a:rPr lang="zh-TW" altLang="en-US"/>
              <a:t>轉換會得到</a:t>
            </a:r>
          </a:p>
        </p:txBody>
      </p:sp>
      <p:sp>
        <p:nvSpPr>
          <p:cNvPr id="58399" name="Rectangle 2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6" name="Object 28"/>
          <p:cNvGraphicFramePr>
            <a:graphicFrameLocks noChangeAspect="1"/>
          </p:cNvGraphicFramePr>
          <p:nvPr/>
        </p:nvGraphicFramePr>
        <p:xfrm>
          <a:off x="2595563" y="2214564"/>
          <a:ext cx="50006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Equation" r:id="rId15" imgW="291973" imgH="203112" progId="Equation.3">
                  <p:embed/>
                </p:oleObj>
              </mc:Choice>
              <mc:Fallback>
                <p:oleObj name="Equation" r:id="rId15" imgW="291973" imgH="203112" progId="Equation.3">
                  <p:embed/>
                  <p:pic>
                    <p:nvPicPr>
                      <p:cNvPr id="5837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2214564"/>
                        <a:ext cx="500062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00" name="Rectangle 3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8377" name="Object 30"/>
          <p:cNvGraphicFramePr>
            <a:graphicFrameLocks noChangeAspect="1"/>
          </p:cNvGraphicFramePr>
          <p:nvPr/>
        </p:nvGraphicFramePr>
        <p:xfrm>
          <a:off x="3452814" y="2214564"/>
          <a:ext cx="7461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Equation" r:id="rId17" imgW="368140" imgH="177723" progId="Equation.3">
                  <p:embed/>
                </p:oleObj>
              </mc:Choice>
              <mc:Fallback>
                <p:oleObj name="Equation" r:id="rId17" imgW="368140" imgH="177723" progId="Equation.3">
                  <p:embed/>
                  <p:pic>
                    <p:nvPicPr>
                      <p:cNvPr id="58377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4" y="2214564"/>
                        <a:ext cx="74612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8" name="Object 32"/>
          <p:cNvGraphicFramePr>
            <a:graphicFrameLocks noChangeAspect="1"/>
          </p:cNvGraphicFramePr>
          <p:nvPr/>
        </p:nvGraphicFramePr>
        <p:xfrm>
          <a:off x="5524501" y="2214564"/>
          <a:ext cx="54451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Equation" r:id="rId19" imgW="317160" imgH="203040" progId="Equation.3">
                  <p:embed/>
                </p:oleObj>
              </mc:Choice>
              <mc:Fallback>
                <p:oleObj name="Equation" r:id="rId19" imgW="317160" imgH="203040" progId="Equation.3">
                  <p:embed/>
                  <p:pic>
                    <p:nvPicPr>
                      <p:cNvPr id="5837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1" y="2214564"/>
                        <a:ext cx="544513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9" name="Object 33"/>
          <p:cNvGraphicFramePr>
            <a:graphicFrameLocks noChangeAspect="1"/>
          </p:cNvGraphicFramePr>
          <p:nvPr/>
        </p:nvGraphicFramePr>
        <p:xfrm>
          <a:off x="6881814" y="2143125"/>
          <a:ext cx="71913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Equation" r:id="rId21" imgW="355320" imgH="177480" progId="Equation.3">
                  <p:embed/>
                </p:oleObj>
              </mc:Choice>
              <mc:Fallback>
                <p:oleObj name="Equation" r:id="rId21" imgW="355320" imgH="177480" progId="Equation.3">
                  <p:embed/>
                  <p:pic>
                    <p:nvPicPr>
                      <p:cNvPr id="5837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4" y="2143125"/>
                        <a:ext cx="719137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940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CF28D27-A6EA-410D-A2E7-8FF76642017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9404" name="Text Box 4"/>
          <p:cNvSpPr txBox="1">
            <a:spLocks noChangeArrowheads="1"/>
          </p:cNvSpPr>
          <p:nvPr/>
        </p:nvSpPr>
        <p:spPr bwMode="auto">
          <a:xfrm>
            <a:off x="1992314" y="2133600"/>
            <a:ext cx="353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◆例題</a:t>
            </a:r>
            <a:r>
              <a:rPr lang="en-US" altLang="zh-TW" b="1"/>
              <a:t>8.13  </a:t>
            </a:r>
            <a:r>
              <a:rPr lang="zh-TW" altLang="en-US"/>
              <a:t>解差分方程式</a:t>
            </a:r>
            <a:endParaRPr lang="en-US" altLang="zh-TW" b="1"/>
          </a:p>
        </p:txBody>
      </p:sp>
      <p:sp>
        <p:nvSpPr>
          <p:cNvPr id="59405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4" name="Object 5"/>
          <p:cNvGraphicFramePr>
            <a:graphicFrameLocks noChangeAspect="1"/>
          </p:cNvGraphicFramePr>
          <p:nvPr/>
        </p:nvGraphicFramePr>
        <p:xfrm>
          <a:off x="2063750" y="2565400"/>
          <a:ext cx="37417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方程式" r:id="rId3" imgW="2171520" imgH="583920" progId="Equation.3">
                  <p:embed/>
                </p:oleObj>
              </mc:Choice>
              <mc:Fallback>
                <p:oleObj name="方程式" r:id="rId3" imgW="2171520" imgH="583920" progId="Equation.3">
                  <p:embed/>
                  <p:pic>
                    <p:nvPicPr>
                      <p:cNvPr id="5939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565400"/>
                        <a:ext cx="3741738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6" name="Rectangle 8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5" name="Object 7"/>
          <p:cNvGraphicFramePr>
            <a:graphicFrameLocks noChangeAspect="1"/>
          </p:cNvGraphicFramePr>
          <p:nvPr/>
        </p:nvGraphicFramePr>
        <p:xfrm>
          <a:off x="2063750" y="3716339"/>
          <a:ext cx="1728788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方程式" r:id="rId5" imgW="990170" imgH="393529" progId="Equation.3">
                  <p:embed/>
                </p:oleObj>
              </mc:Choice>
              <mc:Fallback>
                <p:oleObj name="方程式" r:id="rId5" imgW="990170" imgH="393529" progId="Equation.3">
                  <p:embed/>
                  <p:pic>
                    <p:nvPicPr>
                      <p:cNvPr id="593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716339"/>
                        <a:ext cx="1728788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7" name="Rectangle 1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6" name="Object 9"/>
          <p:cNvGraphicFramePr>
            <a:graphicFrameLocks noChangeAspect="1"/>
          </p:cNvGraphicFramePr>
          <p:nvPr/>
        </p:nvGraphicFramePr>
        <p:xfrm>
          <a:off x="2063750" y="4508500"/>
          <a:ext cx="23764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方程式" r:id="rId7" imgW="1435100" imgH="203200" progId="Equation.3">
                  <p:embed/>
                </p:oleObj>
              </mc:Choice>
              <mc:Fallback>
                <p:oleObj name="方程式" r:id="rId7" imgW="1435100" imgH="203200" progId="Equation.3">
                  <p:embed/>
                  <p:pic>
                    <p:nvPicPr>
                      <p:cNvPr id="5939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4508500"/>
                        <a:ext cx="23764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8" name="Rectangle 12"/>
          <p:cNvSpPr>
            <a:spLocks noChangeArrowheads="1"/>
          </p:cNvSpPr>
          <p:nvPr/>
        </p:nvSpPr>
        <p:spPr bwMode="auto">
          <a:xfrm>
            <a:off x="1524001" y="2938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7" name="Object 11"/>
          <p:cNvGraphicFramePr>
            <a:graphicFrameLocks noChangeAspect="1"/>
          </p:cNvGraphicFramePr>
          <p:nvPr/>
        </p:nvGraphicFramePr>
        <p:xfrm>
          <a:off x="6096001" y="2349500"/>
          <a:ext cx="41052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方程式" r:id="rId9" imgW="2438400" imgH="584200" progId="Equation.3">
                  <p:embed/>
                </p:oleObj>
              </mc:Choice>
              <mc:Fallback>
                <p:oleObj name="方程式" r:id="rId9" imgW="2438400" imgH="584200" progId="Equation.3">
                  <p:embed/>
                  <p:pic>
                    <p:nvPicPr>
                      <p:cNvPr id="5939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2349500"/>
                        <a:ext cx="4105275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9" name="Rectangle 14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8" name="Object 13"/>
          <p:cNvGraphicFramePr>
            <a:graphicFrameLocks noChangeAspect="1"/>
          </p:cNvGraphicFramePr>
          <p:nvPr/>
        </p:nvGraphicFramePr>
        <p:xfrm>
          <a:off x="6096001" y="3284538"/>
          <a:ext cx="18002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方程式" r:id="rId11" imgW="1028254" imgH="304668" progId="Equation.3">
                  <p:embed/>
                </p:oleObj>
              </mc:Choice>
              <mc:Fallback>
                <p:oleObj name="方程式" r:id="rId11" imgW="1028254" imgH="304668" progId="Equation.3">
                  <p:embed/>
                  <p:pic>
                    <p:nvPicPr>
                      <p:cNvPr id="5939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3284538"/>
                        <a:ext cx="18002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0" name="Rectangle 16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399" name="Object 15"/>
          <p:cNvGraphicFramePr>
            <a:graphicFrameLocks noChangeAspect="1"/>
          </p:cNvGraphicFramePr>
          <p:nvPr/>
        </p:nvGraphicFramePr>
        <p:xfrm>
          <a:off x="6096001" y="3860800"/>
          <a:ext cx="32416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方程式" r:id="rId13" imgW="1866090" imgH="304668" progId="Equation.3">
                  <p:embed/>
                </p:oleObj>
              </mc:Choice>
              <mc:Fallback>
                <p:oleObj name="方程式" r:id="rId13" imgW="1866090" imgH="304668" progId="Equation.3">
                  <p:embed/>
                  <p:pic>
                    <p:nvPicPr>
                      <p:cNvPr id="5939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3860800"/>
                        <a:ext cx="3241675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1" name="Rectangle 18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400" name="Object 17"/>
          <p:cNvGraphicFramePr>
            <a:graphicFrameLocks noChangeAspect="1"/>
          </p:cNvGraphicFramePr>
          <p:nvPr/>
        </p:nvGraphicFramePr>
        <p:xfrm>
          <a:off x="5880100" y="4437063"/>
          <a:ext cx="457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方程式" r:id="rId15" imgW="2679700" imgH="304800" progId="Equation.3">
                  <p:embed/>
                </p:oleObj>
              </mc:Choice>
              <mc:Fallback>
                <p:oleObj name="方程式" r:id="rId15" imgW="2679700" imgH="304800" progId="Equation.3">
                  <p:embed/>
                  <p:pic>
                    <p:nvPicPr>
                      <p:cNvPr id="5940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4437063"/>
                        <a:ext cx="4572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1524001" y="2938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9401" name="Object 19"/>
          <p:cNvGraphicFramePr>
            <a:graphicFrameLocks noChangeAspect="1"/>
          </p:cNvGraphicFramePr>
          <p:nvPr/>
        </p:nvGraphicFramePr>
        <p:xfrm>
          <a:off x="2279650" y="5373689"/>
          <a:ext cx="770413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方程式" r:id="rId17" imgW="4394200" imgH="584200" progId="Equation.3">
                  <p:embed/>
                </p:oleObj>
              </mc:Choice>
              <mc:Fallback>
                <p:oleObj name="方程式" r:id="rId17" imgW="4394200" imgH="584200" progId="Equation.3">
                  <p:embed/>
                  <p:pic>
                    <p:nvPicPr>
                      <p:cNvPr id="5940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5373689"/>
                        <a:ext cx="7704138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042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2C37BAA3-6E80-4900-99C0-A909D0F35CC3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0424" name="Rectangle 5"/>
          <p:cNvSpPr>
            <a:spLocks noChangeArrowheads="1"/>
          </p:cNvSpPr>
          <p:nvPr/>
        </p:nvSpPr>
        <p:spPr bwMode="auto">
          <a:xfrm>
            <a:off x="1524001" y="2938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18" name="Object 4"/>
          <p:cNvGraphicFramePr>
            <a:graphicFrameLocks noChangeAspect="1"/>
          </p:cNvGraphicFramePr>
          <p:nvPr/>
        </p:nvGraphicFramePr>
        <p:xfrm>
          <a:off x="2279651" y="1989138"/>
          <a:ext cx="69119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方程式" r:id="rId3" imgW="4025900" imgH="584200" progId="Equation.3">
                  <p:embed/>
                </p:oleObj>
              </mc:Choice>
              <mc:Fallback>
                <p:oleObj name="方程式" r:id="rId3" imgW="4025900" imgH="584200" progId="Equation.3">
                  <p:embed/>
                  <p:pic>
                    <p:nvPicPr>
                      <p:cNvPr id="604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1989138"/>
                        <a:ext cx="6911975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5" name="Rectangle 7"/>
          <p:cNvSpPr>
            <a:spLocks noChangeArrowheads="1"/>
          </p:cNvSpPr>
          <p:nvPr/>
        </p:nvSpPr>
        <p:spPr bwMode="auto">
          <a:xfrm>
            <a:off x="1524001" y="2938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19" name="Object 6"/>
          <p:cNvGraphicFramePr>
            <a:graphicFrameLocks noChangeAspect="1"/>
          </p:cNvGraphicFramePr>
          <p:nvPr/>
        </p:nvGraphicFramePr>
        <p:xfrm>
          <a:off x="2279650" y="3068638"/>
          <a:ext cx="5327650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方程式" r:id="rId5" imgW="3009900" imgH="584200" progId="Equation.3">
                  <p:embed/>
                </p:oleObj>
              </mc:Choice>
              <mc:Fallback>
                <p:oleObj name="方程式" r:id="rId5" imgW="3009900" imgH="584200" progId="Equation.3">
                  <p:embed/>
                  <p:pic>
                    <p:nvPicPr>
                      <p:cNvPr id="604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3068638"/>
                        <a:ext cx="5327650" cy="1027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6" name="Rectangle 9"/>
          <p:cNvSpPr>
            <a:spLocks noChangeArrowheads="1"/>
          </p:cNvSpPr>
          <p:nvPr/>
        </p:nvSpPr>
        <p:spPr bwMode="auto">
          <a:xfrm>
            <a:off x="1524001" y="2938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0420" name="Object 8"/>
          <p:cNvGraphicFramePr>
            <a:graphicFrameLocks noChangeAspect="1"/>
          </p:cNvGraphicFramePr>
          <p:nvPr/>
        </p:nvGraphicFramePr>
        <p:xfrm>
          <a:off x="2279650" y="4076701"/>
          <a:ext cx="511333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方程式" r:id="rId7" imgW="2895600" imgH="584200" progId="Equation.3">
                  <p:embed/>
                </p:oleObj>
              </mc:Choice>
              <mc:Fallback>
                <p:oleObj name="方程式" r:id="rId7" imgW="2895600" imgH="584200" progId="Equation.3">
                  <p:embed/>
                  <p:pic>
                    <p:nvPicPr>
                      <p:cNvPr id="604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4076701"/>
                        <a:ext cx="5113338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10"/>
          <p:cNvGraphicFramePr>
            <a:graphicFrameLocks noChangeAspect="1"/>
          </p:cNvGraphicFramePr>
          <p:nvPr/>
        </p:nvGraphicFramePr>
        <p:xfrm>
          <a:off x="2279651" y="5013326"/>
          <a:ext cx="6767513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方程式" r:id="rId9" imgW="3683000" imgH="787400" progId="Equation.3">
                  <p:embed/>
                </p:oleObj>
              </mc:Choice>
              <mc:Fallback>
                <p:oleObj name="方程式" r:id="rId9" imgW="3683000" imgH="787400" progId="Equation.3">
                  <p:embed/>
                  <p:pic>
                    <p:nvPicPr>
                      <p:cNvPr id="6042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5013326"/>
                        <a:ext cx="6767513" cy="145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14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1D7C278-BA88-4B35-A306-4DB7E1F4345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1447" name="Rectangle 5"/>
          <p:cNvSpPr>
            <a:spLocks noChangeArrowheads="1"/>
          </p:cNvSpPr>
          <p:nvPr/>
        </p:nvSpPr>
        <p:spPr bwMode="auto">
          <a:xfrm>
            <a:off x="1524001" y="28336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>
            <a:off x="1524001" y="28336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42" name="Object 6"/>
          <p:cNvGraphicFramePr>
            <a:graphicFrameLocks noChangeAspect="1"/>
          </p:cNvGraphicFramePr>
          <p:nvPr/>
        </p:nvGraphicFramePr>
        <p:xfrm>
          <a:off x="2279651" y="2133600"/>
          <a:ext cx="6480175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方程式" r:id="rId3" imgW="3670300" imgH="787400" progId="Equation.3">
                  <p:embed/>
                </p:oleObj>
              </mc:Choice>
              <mc:Fallback>
                <p:oleObj name="方程式" r:id="rId3" imgW="3670300" imgH="787400" progId="Equation.3">
                  <p:embed/>
                  <p:pic>
                    <p:nvPicPr>
                      <p:cNvPr id="614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2133600"/>
                        <a:ext cx="6480175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1524001" y="28336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43" name="Object 8"/>
          <p:cNvGraphicFramePr>
            <a:graphicFrameLocks noChangeAspect="1"/>
          </p:cNvGraphicFramePr>
          <p:nvPr/>
        </p:nvGraphicFramePr>
        <p:xfrm>
          <a:off x="2208213" y="3573463"/>
          <a:ext cx="424815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方程式" r:id="rId5" imgW="2336800" imgH="787400" progId="Equation.3">
                  <p:embed/>
                </p:oleObj>
              </mc:Choice>
              <mc:Fallback>
                <p:oleObj name="方程式" r:id="rId5" imgW="2336800" imgH="787400" progId="Equation.3">
                  <p:embed/>
                  <p:pic>
                    <p:nvPicPr>
                      <p:cNvPr id="6144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573463"/>
                        <a:ext cx="424815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0" name="Rectangle 11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44" name="Object 10"/>
          <p:cNvGraphicFramePr>
            <a:graphicFrameLocks noChangeAspect="1"/>
          </p:cNvGraphicFramePr>
          <p:nvPr/>
        </p:nvGraphicFramePr>
        <p:xfrm>
          <a:off x="2279651" y="5373689"/>
          <a:ext cx="51847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方程式" r:id="rId7" imgW="2857500" imgH="393700" progId="Equation.3">
                  <p:embed/>
                </p:oleObj>
              </mc:Choice>
              <mc:Fallback>
                <p:oleObj name="方程式" r:id="rId7" imgW="2857500" imgH="393700" progId="Equation.3">
                  <p:embed/>
                  <p:pic>
                    <p:nvPicPr>
                      <p:cNvPr id="6144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5373689"/>
                        <a:ext cx="518477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24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53154635-502C-406E-B291-3E29EDFB94B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247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74939" y="617538"/>
            <a:ext cx="6300787" cy="1143000"/>
          </a:xfrm>
        </p:spPr>
        <p:txBody>
          <a:bodyPr/>
          <a:lstStyle/>
          <a:p>
            <a:pPr eaLnBrk="1" hangingPunct="1"/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8.8 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離散時間線性非時變系統的狀態變數描述</a:t>
            </a:r>
          </a:p>
        </p:txBody>
      </p:sp>
      <p:sp>
        <p:nvSpPr>
          <p:cNvPr id="62476" name="Text Box 5"/>
          <p:cNvSpPr txBox="1">
            <a:spLocks noChangeArrowheads="1"/>
          </p:cNvSpPr>
          <p:nvPr/>
        </p:nvSpPr>
        <p:spPr bwMode="auto">
          <a:xfrm>
            <a:off x="1992314" y="2133600"/>
            <a:ext cx="3743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方塊圖表示法</a:t>
            </a:r>
            <a:endParaRPr lang="en-US" altLang="zh-TW"/>
          </a:p>
        </p:txBody>
      </p:sp>
      <p:sp>
        <p:nvSpPr>
          <p:cNvPr id="62477" name="Rectangle 7"/>
          <p:cNvSpPr>
            <a:spLocks noChangeArrowheads="1"/>
          </p:cNvSpPr>
          <p:nvPr/>
        </p:nvSpPr>
        <p:spPr bwMode="auto">
          <a:xfrm>
            <a:off x="1524001" y="25193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66" name="Object 6"/>
          <p:cNvGraphicFramePr>
            <a:graphicFrameLocks noChangeAspect="1"/>
          </p:cNvGraphicFramePr>
          <p:nvPr/>
        </p:nvGraphicFramePr>
        <p:xfrm>
          <a:off x="2595564" y="2500313"/>
          <a:ext cx="5976937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Visio" r:id="rId3" imgW="1111624" imgH="333067" progId="Visio.Drawing.11">
                  <p:embed/>
                </p:oleObj>
              </mc:Choice>
              <mc:Fallback>
                <p:oleObj name="Visio" r:id="rId3" imgW="1111624" imgH="333067" progId="Visio.Drawing.11">
                  <p:embed/>
                  <p:pic>
                    <p:nvPicPr>
                      <p:cNvPr id="624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4" y="2500313"/>
                        <a:ext cx="5976937" cy="180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8" name="Rectangle 9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67" name="Object 8"/>
          <p:cNvGraphicFramePr>
            <a:graphicFrameLocks noChangeAspect="1"/>
          </p:cNvGraphicFramePr>
          <p:nvPr/>
        </p:nvGraphicFramePr>
        <p:xfrm>
          <a:off x="2309814" y="4643438"/>
          <a:ext cx="22320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方程式" r:id="rId5" imgW="1167893" imgH="215806" progId="Equation.3">
                  <p:embed/>
                </p:oleObj>
              </mc:Choice>
              <mc:Fallback>
                <p:oleObj name="方程式" r:id="rId5" imgW="1167893" imgH="215806" progId="Equation.3">
                  <p:embed/>
                  <p:pic>
                    <p:nvPicPr>
                      <p:cNvPr id="6246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4643438"/>
                        <a:ext cx="223202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9" name="Rectangle 11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68" name="Object 10"/>
          <p:cNvGraphicFramePr>
            <a:graphicFrameLocks noChangeAspect="1"/>
          </p:cNvGraphicFramePr>
          <p:nvPr/>
        </p:nvGraphicFramePr>
        <p:xfrm>
          <a:off x="2309813" y="5286375"/>
          <a:ext cx="25209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方程式" r:id="rId7" imgW="1256755" imgH="203112" progId="Equation.3">
                  <p:embed/>
                </p:oleObj>
              </mc:Choice>
              <mc:Fallback>
                <p:oleObj name="方程式" r:id="rId7" imgW="1256755" imgH="203112" progId="Equation.3">
                  <p:embed/>
                  <p:pic>
                    <p:nvPicPr>
                      <p:cNvPr id="6246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5286375"/>
                        <a:ext cx="252095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0" name="Rectangle 13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2469" name="Object 12"/>
          <p:cNvGraphicFramePr>
            <a:graphicFrameLocks noChangeAspect="1"/>
          </p:cNvGraphicFramePr>
          <p:nvPr/>
        </p:nvGraphicFramePr>
        <p:xfrm>
          <a:off x="2309813" y="5786438"/>
          <a:ext cx="221456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方程式" r:id="rId9" imgW="1143000" imgH="215900" progId="Equation.3">
                  <p:embed/>
                </p:oleObj>
              </mc:Choice>
              <mc:Fallback>
                <p:oleObj name="方程式" r:id="rId9" imgW="1143000" imgH="215900" progId="Equation.3">
                  <p:embed/>
                  <p:pic>
                    <p:nvPicPr>
                      <p:cNvPr id="6246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5786438"/>
                        <a:ext cx="2214562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15"/>
          <p:cNvGraphicFramePr>
            <a:graphicFrameLocks noChangeAspect="1"/>
          </p:cNvGraphicFramePr>
          <p:nvPr/>
        </p:nvGraphicFramePr>
        <p:xfrm>
          <a:off x="6096001" y="4500563"/>
          <a:ext cx="328612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Equation" r:id="rId11" imgW="1866600" imgH="457200" progId="Equation.3">
                  <p:embed/>
                </p:oleObj>
              </mc:Choice>
              <mc:Fallback>
                <p:oleObj name="Equation" r:id="rId11" imgW="1866600" imgH="457200" progId="Equation.3">
                  <p:embed/>
                  <p:pic>
                    <p:nvPicPr>
                      <p:cNvPr id="6247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4500563"/>
                        <a:ext cx="3286125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16"/>
          <p:cNvGraphicFramePr>
            <a:graphicFrameLocks noChangeAspect="1"/>
          </p:cNvGraphicFramePr>
          <p:nvPr/>
        </p:nvGraphicFramePr>
        <p:xfrm>
          <a:off x="6024563" y="5357813"/>
          <a:ext cx="39290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方程式" r:id="rId13" imgW="2222500" imgH="215900" progId="Equation.3">
                  <p:embed/>
                </p:oleObj>
              </mc:Choice>
              <mc:Fallback>
                <p:oleObj name="方程式" r:id="rId13" imgW="2222500" imgH="215900" progId="Equation.3">
                  <p:embed/>
                  <p:pic>
                    <p:nvPicPr>
                      <p:cNvPr id="6247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5357813"/>
                        <a:ext cx="39290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17"/>
          <p:cNvGraphicFramePr>
            <a:graphicFrameLocks noChangeAspect="1"/>
          </p:cNvGraphicFramePr>
          <p:nvPr/>
        </p:nvGraphicFramePr>
        <p:xfrm>
          <a:off x="6096000" y="5802314"/>
          <a:ext cx="3429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方程式" r:id="rId15" imgW="1993900" imgH="444500" progId="Equation.3">
                  <p:embed/>
                </p:oleObj>
              </mc:Choice>
              <mc:Fallback>
                <p:oleObj name="方程式" r:id="rId15" imgW="1993900" imgH="444500" progId="Equation.3">
                  <p:embed/>
                  <p:pic>
                    <p:nvPicPr>
                      <p:cNvPr id="6247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802314"/>
                        <a:ext cx="34290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34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BE4AFEA-2946-4C0F-9224-402E6345824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3497" name="Rectangle 7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3498" name="Rectangle 9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3500" name="Rectangle 13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3501" name="Rectangle 19"/>
          <p:cNvSpPr>
            <a:spLocks noChangeArrowheads="1"/>
          </p:cNvSpPr>
          <p:nvPr/>
        </p:nvSpPr>
        <p:spPr bwMode="auto">
          <a:xfrm>
            <a:off x="1524001" y="25002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3502" name="Rectangle 21"/>
          <p:cNvSpPr>
            <a:spLocks noChangeArrowheads="1"/>
          </p:cNvSpPr>
          <p:nvPr/>
        </p:nvSpPr>
        <p:spPr bwMode="auto">
          <a:xfrm>
            <a:off x="1524001" y="31146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3490" name="Object 20"/>
          <p:cNvGraphicFramePr>
            <a:graphicFrameLocks noChangeAspect="1"/>
          </p:cNvGraphicFramePr>
          <p:nvPr/>
        </p:nvGraphicFramePr>
        <p:xfrm>
          <a:off x="2135188" y="2708276"/>
          <a:ext cx="669766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方程式" r:id="rId3" imgW="3670300" imgH="228600" progId="Equation.3">
                  <p:embed/>
                </p:oleObj>
              </mc:Choice>
              <mc:Fallback>
                <p:oleObj name="方程式" r:id="rId3" imgW="3670300" imgH="228600" progId="Equation.3">
                  <p:embed/>
                  <p:pic>
                    <p:nvPicPr>
                      <p:cNvPr id="6349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708276"/>
                        <a:ext cx="6697662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3" name="Rectangle 23"/>
          <p:cNvSpPr>
            <a:spLocks noChangeArrowheads="1"/>
          </p:cNvSpPr>
          <p:nvPr/>
        </p:nvSpPr>
        <p:spPr bwMode="auto">
          <a:xfrm>
            <a:off x="1524001" y="3109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3504" name="Text Box 24"/>
          <p:cNvSpPr txBox="1">
            <a:spLocks noChangeArrowheads="1"/>
          </p:cNvSpPr>
          <p:nvPr/>
        </p:nvSpPr>
        <p:spPr bwMode="auto">
          <a:xfrm>
            <a:off x="2135188" y="3284538"/>
            <a:ext cx="2665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初始條件為</a:t>
            </a:r>
            <a:r>
              <a:rPr lang="en-US" altLang="zh-TW"/>
              <a:t>0</a:t>
            </a:r>
          </a:p>
        </p:txBody>
      </p:sp>
      <p:sp>
        <p:nvSpPr>
          <p:cNvPr id="63505" name="Rectangle 26"/>
          <p:cNvSpPr>
            <a:spLocks noChangeArrowheads="1"/>
          </p:cNvSpPr>
          <p:nvPr/>
        </p:nvSpPr>
        <p:spPr bwMode="auto">
          <a:xfrm>
            <a:off x="1524001" y="3109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3491" name="Object 25"/>
          <p:cNvGraphicFramePr>
            <a:graphicFrameLocks noChangeAspect="1"/>
          </p:cNvGraphicFramePr>
          <p:nvPr/>
        </p:nvGraphicFramePr>
        <p:xfrm>
          <a:off x="2208213" y="3716338"/>
          <a:ext cx="547211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方程式" r:id="rId5" imgW="2946400" imgH="241300" progId="Equation.3">
                  <p:embed/>
                </p:oleObj>
              </mc:Choice>
              <mc:Fallback>
                <p:oleObj name="方程式" r:id="rId5" imgW="2946400" imgH="241300" progId="Equation.3">
                  <p:embed/>
                  <p:pic>
                    <p:nvPicPr>
                      <p:cNvPr id="6349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716338"/>
                        <a:ext cx="5472112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6" name="Rectangle 28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3492" name="Object 27"/>
          <p:cNvGraphicFramePr>
            <a:graphicFrameLocks noChangeAspect="1"/>
          </p:cNvGraphicFramePr>
          <p:nvPr/>
        </p:nvGraphicFramePr>
        <p:xfrm>
          <a:off x="2279650" y="4292601"/>
          <a:ext cx="29527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方程式" r:id="rId7" imgW="1536700" imgH="457200" progId="Equation.3">
                  <p:embed/>
                </p:oleObj>
              </mc:Choice>
              <mc:Fallback>
                <p:oleObj name="方程式" r:id="rId7" imgW="1536700" imgH="457200" progId="Equation.3">
                  <p:embed/>
                  <p:pic>
                    <p:nvPicPr>
                      <p:cNvPr id="6349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4292601"/>
                        <a:ext cx="295275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7" name="Rectangle 31"/>
          <p:cNvSpPr>
            <a:spLocks noChangeArrowheads="1"/>
          </p:cNvSpPr>
          <p:nvPr/>
        </p:nvSpPr>
        <p:spPr bwMode="auto">
          <a:xfrm>
            <a:off x="1524001" y="31098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3493" name="Object 30"/>
          <p:cNvGraphicFramePr>
            <a:graphicFrameLocks noChangeAspect="1"/>
          </p:cNvGraphicFramePr>
          <p:nvPr/>
        </p:nvGraphicFramePr>
        <p:xfrm>
          <a:off x="2309814" y="5357814"/>
          <a:ext cx="32400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方程式" r:id="rId9" imgW="1612900" imgH="241300" progId="Equation.3">
                  <p:embed/>
                </p:oleObj>
              </mc:Choice>
              <mc:Fallback>
                <p:oleObj name="方程式" r:id="rId9" imgW="1612900" imgH="241300" progId="Equation.3">
                  <p:embed/>
                  <p:pic>
                    <p:nvPicPr>
                      <p:cNvPr id="63493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4" y="5357814"/>
                        <a:ext cx="3240087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8" name="Rectangle 35"/>
          <p:cNvSpPr>
            <a:spLocks noChangeArrowheads="1"/>
          </p:cNvSpPr>
          <p:nvPr/>
        </p:nvSpPr>
        <p:spPr bwMode="auto">
          <a:xfrm>
            <a:off x="1524001" y="30146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3494" name="Object 34"/>
          <p:cNvGraphicFramePr>
            <a:graphicFrameLocks noChangeAspect="1"/>
          </p:cNvGraphicFramePr>
          <p:nvPr/>
        </p:nvGraphicFramePr>
        <p:xfrm>
          <a:off x="5953125" y="5143501"/>
          <a:ext cx="3024188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方程式" r:id="rId11" imgW="1612900" imgH="431800" progId="Equation.3">
                  <p:embed/>
                </p:oleObj>
              </mc:Choice>
              <mc:Fallback>
                <p:oleObj name="方程式" r:id="rId11" imgW="1612900" imgH="431800" progId="Equation.3">
                  <p:embed/>
                  <p:pic>
                    <p:nvPicPr>
                      <p:cNvPr id="6349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5143501"/>
                        <a:ext cx="3024188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9" name="Rectangle 37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3510" name="Text Box 38"/>
          <p:cNvSpPr txBox="1">
            <a:spLocks noChangeArrowheads="1"/>
          </p:cNvSpPr>
          <p:nvPr/>
        </p:nvSpPr>
        <p:spPr bwMode="auto">
          <a:xfrm>
            <a:off x="2063751" y="2133600"/>
            <a:ext cx="374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一個二階系統</a:t>
            </a:r>
            <a:endParaRPr lang="en-US" altLang="zh-TW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1524001" y="25002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4520" name="Rectangle 10"/>
          <p:cNvSpPr>
            <a:spLocks noChangeArrowheads="1"/>
          </p:cNvSpPr>
          <p:nvPr/>
        </p:nvSpPr>
        <p:spPr bwMode="auto">
          <a:xfrm>
            <a:off x="1524001" y="31289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4521" name="Rectangle 12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4522" name="Rectangle 15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4523" name="Rectangle 18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4524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4525" name="Rectangle 24"/>
          <p:cNvSpPr>
            <a:spLocks noChangeArrowheads="1"/>
          </p:cNvSpPr>
          <p:nvPr/>
        </p:nvSpPr>
        <p:spPr bwMode="auto">
          <a:xfrm>
            <a:off x="1524001" y="26479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4526" name="Rectangle 26"/>
          <p:cNvSpPr>
            <a:spLocks noChangeArrowheads="1"/>
          </p:cNvSpPr>
          <p:nvPr/>
        </p:nvSpPr>
        <p:spPr bwMode="auto">
          <a:xfrm>
            <a:off x="1524001" y="2424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4527" name="Text Box 27"/>
          <p:cNvSpPr txBox="1">
            <a:spLocks noChangeArrowheads="1"/>
          </p:cNvSpPr>
          <p:nvPr/>
        </p:nvSpPr>
        <p:spPr bwMode="auto">
          <a:xfrm>
            <a:off x="8239125" y="4786314"/>
            <a:ext cx="200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直接型第一式</a:t>
            </a:r>
            <a:r>
              <a:rPr lang="en-US" altLang="zh-TW"/>
              <a:t>(direct form I)</a:t>
            </a:r>
            <a:endParaRPr lang="zh-TW" altLang="en-US"/>
          </a:p>
        </p:txBody>
      </p:sp>
      <p:graphicFrame>
        <p:nvGraphicFramePr>
          <p:cNvPr id="64514" name="Object 28"/>
          <p:cNvGraphicFramePr>
            <a:graphicFrameLocks noChangeAspect="1"/>
          </p:cNvGraphicFramePr>
          <p:nvPr/>
        </p:nvGraphicFramePr>
        <p:xfrm>
          <a:off x="2738439" y="2214563"/>
          <a:ext cx="49688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方程式" r:id="rId3" imgW="2603160" imgH="215640" progId="Equation.3">
                  <p:embed/>
                </p:oleObj>
              </mc:Choice>
              <mc:Fallback>
                <p:oleObj name="方程式" r:id="rId3" imgW="2603160" imgH="215640" progId="Equation.3">
                  <p:embed/>
                  <p:pic>
                    <p:nvPicPr>
                      <p:cNvPr id="6451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9" y="2214563"/>
                        <a:ext cx="496887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8" name="Rectangle 31"/>
          <p:cNvSpPr>
            <a:spLocks noChangeArrowheads="1"/>
          </p:cNvSpPr>
          <p:nvPr/>
        </p:nvSpPr>
        <p:spPr bwMode="auto">
          <a:xfrm>
            <a:off x="1524001" y="27241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4529" name="Rectangle 33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4530" name="Rectangle 3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4515" name="Object 35"/>
          <p:cNvGraphicFramePr>
            <a:graphicFrameLocks noChangeAspect="1"/>
          </p:cNvGraphicFramePr>
          <p:nvPr/>
        </p:nvGraphicFramePr>
        <p:xfrm>
          <a:off x="2524125" y="2714626"/>
          <a:ext cx="6000750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r:id="rId5" imgW="1170073" imgH="611226" progId="Visio.Drawing.11">
                  <p:embed/>
                </p:oleObj>
              </mc:Choice>
              <mc:Fallback>
                <p:oleObj r:id="rId5" imgW="1170073" imgH="611226" progId="Visio.Drawing.11">
                  <p:embed/>
                  <p:pic>
                    <p:nvPicPr>
                      <p:cNvPr id="6451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2714626"/>
                        <a:ext cx="6000750" cy="313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31" name="文字方塊 20"/>
          <p:cNvSpPr txBox="1">
            <a:spLocks noChangeArrowheads="1"/>
          </p:cNvSpPr>
          <p:nvPr/>
        </p:nvSpPr>
        <p:spPr bwMode="auto">
          <a:xfrm>
            <a:off x="2238375" y="5857875"/>
            <a:ext cx="542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圖中的方塊       代表一個單位時間延遲單元</a:t>
            </a:r>
            <a:r>
              <a:rPr lang="en-US" altLang="zh-TW"/>
              <a:t>‧</a:t>
            </a:r>
            <a:endParaRPr lang="zh-TW" altLang="en-US"/>
          </a:p>
        </p:txBody>
      </p:sp>
      <p:sp>
        <p:nvSpPr>
          <p:cNvPr id="64532" name="Rectangle 2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4516" name="Object 21"/>
          <p:cNvGraphicFramePr>
            <a:graphicFrameLocks noChangeAspect="1"/>
          </p:cNvGraphicFramePr>
          <p:nvPr/>
        </p:nvGraphicFramePr>
        <p:xfrm>
          <a:off x="3667126" y="5857875"/>
          <a:ext cx="39846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Equation" r:id="rId7" imgW="215713" imgH="190335" progId="Equation.3">
                  <p:embed/>
                </p:oleObj>
              </mc:Choice>
              <mc:Fallback>
                <p:oleObj name="Equation" r:id="rId7" imgW="215713" imgH="190335" progId="Equation.3">
                  <p:embed/>
                  <p:pic>
                    <p:nvPicPr>
                      <p:cNvPr id="64516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6" y="5857875"/>
                        <a:ext cx="398463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3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A5E8585-C2C2-43BA-8056-F769903816B6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55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2501034-E44A-49D1-BF60-EE94ACF438B9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65538" name="Object 4"/>
          <p:cNvGraphicFramePr>
            <a:graphicFrameLocks noChangeAspect="1"/>
          </p:cNvGraphicFramePr>
          <p:nvPr/>
        </p:nvGraphicFramePr>
        <p:xfrm>
          <a:off x="2495550" y="2565401"/>
          <a:ext cx="4724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方程式" r:id="rId3" imgW="2527200" imgH="215640" progId="Equation.3">
                  <p:embed/>
                </p:oleObj>
              </mc:Choice>
              <mc:Fallback>
                <p:oleObj name="方程式" r:id="rId3" imgW="2527200" imgH="215640" progId="Equation.3">
                  <p:embed/>
                  <p:pic>
                    <p:nvPicPr>
                      <p:cNvPr id="655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565401"/>
                        <a:ext cx="47244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5544" name="Rectangle 9"/>
          <p:cNvSpPr>
            <a:spLocks noChangeArrowheads="1"/>
          </p:cNvSpPr>
          <p:nvPr/>
        </p:nvSpPr>
        <p:spPr bwMode="auto">
          <a:xfrm>
            <a:off x="1524001" y="22764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5545" name="Rectangle 11"/>
          <p:cNvSpPr>
            <a:spLocks noChangeArrowheads="1"/>
          </p:cNvSpPr>
          <p:nvPr/>
        </p:nvSpPr>
        <p:spPr bwMode="auto">
          <a:xfrm>
            <a:off x="1524001" y="31194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5539" name="Object 10"/>
          <p:cNvGraphicFramePr>
            <a:graphicFrameLocks noChangeAspect="1"/>
          </p:cNvGraphicFramePr>
          <p:nvPr/>
        </p:nvGraphicFramePr>
        <p:xfrm>
          <a:off x="2566988" y="1989138"/>
          <a:ext cx="28813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9" name="方程式" r:id="rId5" imgW="1548728" imgH="215806" progId="Equation.3">
                  <p:embed/>
                </p:oleObj>
              </mc:Choice>
              <mc:Fallback>
                <p:oleObj name="方程式" r:id="rId5" imgW="1548728" imgH="215806" progId="Equation.3">
                  <p:embed/>
                  <p:pic>
                    <p:nvPicPr>
                      <p:cNvPr id="6553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1989138"/>
                        <a:ext cx="28813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6" name="Rectangle 1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5540" name="Object 13"/>
          <p:cNvGraphicFramePr>
            <a:graphicFrameLocks noChangeAspect="1"/>
          </p:cNvGraphicFramePr>
          <p:nvPr/>
        </p:nvGraphicFramePr>
        <p:xfrm>
          <a:off x="3309939" y="3143250"/>
          <a:ext cx="6180137" cy="32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r:id="rId7" imgW="1170073" imgH="610503" progId="Visio.Drawing.11">
                  <p:embed/>
                </p:oleObj>
              </mc:Choice>
              <mc:Fallback>
                <p:oleObj r:id="rId7" imgW="1170073" imgH="610503" progId="Visio.Drawing.11">
                  <p:embed/>
                  <p:pic>
                    <p:nvPicPr>
                      <p:cNvPr id="6554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9" y="3143250"/>
                        <a:ext cx="6180137" cy="321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656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34579B3-6994-4BA0-B2A4-5A54DE1500B0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69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6566" name="Rectangle 5"/>
          <p:cNvSpPr>
            <a:spLocks noChangeArrowheads="1"/>
          </p:cNvSpPr>
          <p:nvPr/>
        </p:nvSpPr>
        <p:spPr bwMode="auto">
          <a:xfrm>
            <a:off x="1524001" y="30003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524001" y="239550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2135188" y="5949950"/>
            <a:ext cx="367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直接型第二式</a:t>
            </a:r>
            <a:r>
              <a:rPr lang="en-US" altLang="zh-TW"/>
              <a:t>(direct form II)</a:t>
            </a:r>
            <a:endParaRPr lang="zh-TW" altLang="en-US"/>
          </a:p>
        </p:txBody>
      </p:sp>
      <p:graphicFrame>
        <p:nvGraphicFramePr>
          <p:cNvPr id="66562" name="Object 9"/>
          <p:cNvGraphicFramePr>
            <a:graphicFrameLocks noChangeAspect="1"/>
          </p:cNvGraphicFramePr>
          <p:nvPr/>
        </p:nvGraphicFramePr>
        <p:xfrm>
          <a:off x="2495550" y="2133601"/>
          <a:ext cx="4724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方程式" r:id="rId3" imgW="2527200" imgH="215640" progId="Equation.3">
                  <p:embed/>
                </p:oleObj>
              </mc:Choice>
              <mc:Fallback>
                <p:oleObj name="方程式" r:id="rId3" imgW="2527200" imgH="215640" progId="Equation.3">
                  <p:embed/>
                  <p:pic>
                    <p:nvPicPr>
                      <p:cNvPr id="6656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133601"/>
                        <a:ext cx="47244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9" name="Rectangle 11"/>
          <p:cNvSpPr>
            <a:spLocks noChangeArrowheads="1"/>
          </p:cNvSpPr>
          <p:nvPr/>
        </p:nvSpPr>
        <p:spPr bwMode="auto">
          <a:xfrm>
            <a:off x="1524001" y="21859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570" name="Rectangle 1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6563" name="Object 12"/>
          <p:cNvGraphicFramePr>
            <a:graphicFrameLocks noChangeAspect="1"/>
          </p:cNvGraphicFramePr>
          <p:nvPr/>
        </p:nvGraphicFramePr>
        <p:xfrm>
          <a:off x="3024188" y="2857501"/>
          <a:ext cx="5929312" cy="308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r:id="rId5" imgW="1170073" imgH="607974" progId="Visio.Drawing.11">
                  <p:embed/>
                </p:oleObj>
              </mc:Choice>
              <mc:Fallback>
                <p:oleObj r:id="rId5" imgW="1170073" imgH="607974" progId="Visio.Drawing.11">
                  <p:embed/>
                  <p:pic>
                    <p:nvPicPr>
                      <p:cNvPr id="6656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2857501"/>
                        <a:ext cx="5929312" cy="308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12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78E2BA8-F0DF-4866-8B2A-3D5786350BBC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5128" name="Rectangle 5"/>
          <p:cNvSpPr>
            <a:spLocks noChangeArrowheads="1"/>
          </p:cNvSpPr>
          <p:nvPr/>
        </p:nvSpPr>
        <p:spPr bwMode="auto">
          <a:xfrm>
            <a:off x="1524001" y="22335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1524001" y="3019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0" name="Text Box 8"/>
          <p:cNvSpPr txBox="1">
            <a:spLocks noChangeArrowheads="1"/>
          </p:cNvSpPr>
          <p:nvPr/>
        </p:nvSpPr>
        <p:spPr bwMode="auto">
          <a:xfrm>
            <a:off x="1992313" y="2133600"/>
            <a:ext cx="5688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 b="1"/>
              <a:t>例題</a:t>
            </a:r>
            <a:r>
              <a:rPr lang="en-US" altLang="zh-TW" b="1"/>
              <a:t>8.1 </a:t>
            </a:r>
            <a:r>
              <a:rPr lang="zh-TW" altLang="zh-TW"/>
              <a:t>兩個極點的</a:t>
            </a:r>
            <a:r>
              <a:rPr lang="en-US" altLang="zh-TW"/>
              <a:t>z</a:t>
            </a:r>
            <a:r>
              <a:rPr lang="zh-TW" altLang="zh-TW"/>
              <a:t>函數收斂區域</a:t>
            </a:r>
            <a:endParaRPr lang="en-US" altLang="zh-TW" b="1"/>
          </a:p>
        </p:txBody>
      </p:sp>
      <p:sp>
        <p:nvSpPr>
          <p:cNvPr id="5131" name="Rectangle 14"/>
          <p:cNvSpPr>
            <a:spLocks noChangeArrowheads="1"/>
          </p:cNvSpPr>
          <p:nvPr/>
        </p:nvSpPr>
        <p:spPr bwMode="auto">
          <a:xfrm>
            <a:off x="1524001" y="2176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2" name="Rectangle 16"/>
          <p:cNvSpPr>
            <a:spLocks noChangeArrowheads="1"/>
          </p:cNvSpPr>
          <p:nvPr/>
        </p:nvSpPr>
        <p:spPr bwMode="auto">
          <a:xfrm>
            <a:off x="1524001" y="22002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3" name="Rectangle 19"/>
          <p:cNvSpPr>
            <a:spLocks noChangeArrowheads="1"/>
          </p:cNvSpPr>
          <p:nvPr/>
        </p:nvSpPr>
        <p:spPr bwMode="auto">
          <a:xfrm>
            <a:off x="1524001" y="307654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4" name="Rectangle 23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5122" name="Object 24"/>
          <p:cNvGraphicFramePr>
            <a:graphicFrameLocks noChangeAspect="1"/>
          </p:cNvGraphicFramePr>
          <p:nvPr/>
        </p:nvGraphicFramePr>
        <p:xfrm>
          <a:off x="3071814" y="2636838"/>
          <a:ext cx="27717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方程式" r:id="rId3" imgW="1756330" imgH="528604" progId="Equation.3">
                  <p:embed/>
                </p:oleObj>
              </mc:Choice>
              <mc:Fallback>
                <p:oleObj name="方程式" r:id="rId3" imgW="1756330" imgH="528604" progId="Equation.3">
                  <p:embed/>
                  <p:pic>
                    <p:nvPicPr>
                      <p:cNvPr id="512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2636838"/>
                        <a:ext cx="2771775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5"/>
          <p:cNvGraphicFramePr>
            <a:graphicFrameLocks noChangeAspect="1"/>
          </p:cNvGraphicFramePr>
          <p:nvPr/>
        </p:nvGraphicFramePr>
        <p:xfrm>
          <a:off x="6383339" y="2781301"/>
          <a:ext cx="6492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方程式" r:id="rId5" imgW="355138" imgH="177569" progId="Equation.3">
                  <p:embed/>
                </p:oleObj>
              </mc:Choice>
              <mc:Fallback>
                <p:oleObj name="方程式" r:id="rId5" imgW="355138" imgH="177569" progId="Equation.3">
                  <p:embed/>
                  <p:pic>
                    <p:nvPicPr>
                      <p:cNvPr id="512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9" y="2781301"/>
                        <a:ext cx="64928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6"/>
          <p:cNvGraphicFramePr>
            <a:graphicFrameLocks noChangeAspect="1"/>
          </p:cNvGraphicFramePr>
          <p:nvPr/>
        </p:nvGraphicFramePr>
        <p:xfrm>
          <a:off x="2135188" y="3429001"/>
          <a:ext cx="625475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方程式" r:id="rId7" imgW="3517900" imgH="812800" progId="Equation.3">
                  <p:embed/>
                </p:oleObj>
              </mc:Choice>
              <mc:Fallback>
                <p:oleObj name="方程式" r:id="rId7" imgW="3517900" imgH="812800" progId="Equation.3">
                  <p:embed/>
                  <p:pic>
                    <p:nvPicPr>
                      <p:cNvPr id="512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429001"/>
                        <a:ext cx="625475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27"/>
          <p:cNvGraphicFramePr>
            <a:graphicFrameLocks noChangeAspect="1"/>
          </p:cNvGraphicFramePr>
          <p:nvPr/>
        </p:nvGraphicFramePr>
        <p:xfrm>
          <a:off x="2135189" y="4868864"/>
          <a:ext cx="6453187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方程式" r:id="rId9" imgW="3454400" imgH="812800" progId="Equation.3">
                  <p:embed/>
                </p:oleObj>
              </mc:Choice>
              <mc:Fallback>
                <p:oleObj name="方程式" r:id="rId9" imgW="3454400" imgH="812800" progId="Equation.3">
                  <p:embed/>
                  <p:pic>
                    <p:nvPicPr>
                      <p:cNvPr id="512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4868864"/>
                        <a:ext cx="6453187" cy="151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759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51B202F-B2AE-4D61-981F-74DD0A59E2F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70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7592" name="文字方塊 3"/>
          <p:cNvSpPr txBox="1">
            <a:spLocks noChangeArrowheads="1"/>
          </p:cNvSpPr>
          <p:nvPr/>
        </p:nvSpPr>
        <p:spPr bwMode="auto">
          <a:xfrm>
            <a:off x="2024064" y="2143125"/>
            <a:ext cx="528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離散時間</a:t>
            </a:r>
            <a:r>
              <a:rPr lang="en-US" altLang="zh-TW" b="1"/>
              <a:t>LTI</a:t>
            </a:r>
            <a:r>
              <a:rPr lang="zh-TW" altLang="en-US" b="1"/>
              <a:t>系統的狀態變數描述</a:t>
            </a:r>
            <a:endParaRPr lang="zh-TW" altLang="en-US"/>
          </a:p>
        </p:txBody>
      </p:sp>
      <p:sp>
        <p:nvSpPr>
          <p:cNvPr id="67593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7586" name="Object 1"/>
          <p:cNvGraphicFramePr>
            <a:graphicFrameLocks noChangeAspect="1"/>
          </p:cNvGraphicFramePr>
          <p:nvPr/>
        </p:nvGraphicFramePr>
        <p:xfrm>
          <a:off x="2024063" y="2714626"/>
          <a:ext cx="5643562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r:id="rId3" imgW="1170073" imgH="651685" progId="Visio.Drawing.11">
                  <p:embed/>
                </p:oleObj>
              </mc:Choice>
              <mc:Fallback>
                <p:oleObj r:id="rId3" imgW="1170073" imgH="651685" progId="Visio.Drawing.11">
                  <p:embed/>
                  <p:pic>
                    <p:nvPicPr>
                      <p:cNvPr id="6758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714626"/>
                        <a:ext cx="5643562" cy="315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4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7667625" y="5000625"/>
          <a:ext cx="17859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Equation" r:id="rId5" imgW="1028254" imgH="215806" progId="Equation.3">
                  <p:embed/>
                </p:oleObj>
              </mc:Choice>
              <mc:Fallback>
                <p:oleObj name="Equation" r:id="rId5" imgW="1028254" imgH="215806" progId="Equation.3">
                  <p:embed/>
                  <p:pic>
                    <p:nvPicPr>
                      <p:cNvPr id="675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5000625"/>
                        <a:ext cx="17859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5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7588" name="Object 5"/>
          <p:cNvGraphicFramePr>
            <a:graphicFrameLocks noChangeAspect="1"/>
          </p:cNvGraphicFramePr>
          <p:nvPr/>
        </p:nvGraphicFramePr>
        <p:xfrm>
          <a:off x="7667625" y="3571875"/>
          <a:ext cx="15684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Equation" r:id="rId7" imgW="964781" imgH="215806" progId="Equation.3">
                  <p:embed/>
                </p:oleObj>
              </mc:Choice>
              <mc:Fallback>
                <p:oleObj name="Equation" r:id="rId7" imgW="964781" imgH="215806" progId="Equation.3">
                  <p:embed/>
                  <p:pic>
                    <p:nvPicPr>
                      <p:cNvPr id="6758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3571875"/>
                        <a:ext cx="156845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6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7589" name="Object 7"/>
          <p:cNvGraphicFramePr>
            <a:graphicFrameLocks noChangeAspect="1"/>
          </p:cNvGraphicFramePr>
          <p:nvPr/>
        </p:nvGraphicFramePr>
        <p:xfrm>
          <a:off x="7667625" y="4000500"/>
          <a:ext cx="27305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Equation" r:id="rId9" imgW="1676160" imgH="457200" progId="Equation.3">
                  <p:embed/>
                </p:oleObj>
              </mc:Choice>
              <mc:Fallback>
                <p:oleObj name="Equation" r:id="rId9" imgW="1676160" imgH="457200" progId="Equation.3">
                  <p:embed/>
                  <p:pic>
                    <p:nvPicPr>
                      <p:cNvPr id="6758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4000500"/>
                        <a:ext cx="27305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8614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8610" name="Object 1"/>
          <p:cNvGraphicFramePr>
            <a:graphicFrameLocks noChangeAspect="1"/>
          </p:cNvGraphicFramePr>
          <p:nvPr/>
        </p:nvGraphicFramePr>
        <p:xfrm>
          <a:off x="1952626" y="2214563"/>
          <a:ext cx="56800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Equation" r:id="rId3" imgW="3302000" imgH="457200" progId="Equation.3">
                  <p:embed/>
                </p:oleObj>
              </mc:Choice>
              <mc:Fallback>
                <p:oleObj name="Equation" r:id="rId3" imgW="3302000" imgH="457200" progId="Equation.3">
                  <p:embed/>
                  <p:pic>
                    <p:nvPicPr>
                      <p:cNvPr id="6861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2214563"/>
                        <a:ext cx="5680075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5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1952625" y="3214688"/>
          <a:ext cx="47561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Equation" r:id="rId5" imgW="2692400" imgH="482600" progId="Equation.3">
                  <p:embed/>
                </p:oleObj>
              </mc:Choice>
              <mc:Fallback>
                <p:oleObj name="Equation" r:id="rId5" imgW="2692400" imgH="482600" progId="Equation.3">
                  <p:embed/>
                  <p:pic>
                    <p:nvPicPr>
                      <p:cNvPr id="686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3214688"/>
                        <a:ext cx="475615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6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8612" name="Object 5"/>
          <p:cNvGraphicFramePr>
            <a:graphicFrameLocks noChangeAspect="1"/>
          </p:cNvGraphicFramePr>
          <p:nvPr/>
        </p:nvGraphicFramePr>
        <p:xfrm>
          <a:off x="1952626" y="4286250"/>
          <a:ext cx="52435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Equation" r:id="rId7" imgW="2971800" imgH="482600" progId="Equation.3">
                  <p:embed/>
                </p:oleObj>
              </mc:Choice>
              <mc:Fallback>
                <p:oleObj name="Equation" r:id="rId7" imgW="2971800" imgH="482600" progId="Equation.3">
                  <p:embed/>
                  <p:pic>
                    <p:nvPicPr>
                      <p:cNvPr id="686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6" y="4286250"/>
                        <a:ext cx="5243513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7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861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8286619-8A23-41C4-B9D8-22EA3AF6BD3B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71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963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43718C34-A43C-413D-9A88-5515B2599F91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72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2135188" y="2708275"/>
          <a:ext cx="16129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Equation" r:id="rId3" imgW="914400" imgH="482600" progId="Equation.3">
                  <p:embed/>
                </p:oleObj>
              </mc:Choice>
              <mc:Fallback>
                <p:oleObj name="Equation" r:id="rId3" imgW="914400" imgH="482600" progId="Equation.3">
                  <p:embed/>
                  <p:pic>
                    <p:nvPicPr>
                      <p:cNvPr id="696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708275"/>
                        <a:ext cx="16129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0" name="Rectangle 5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9641" name="Rectangle 7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9635" name="Object 6"/>
          <p:cNvGraphicFramePr>
            <a:graphicFrameLocks noChangeAspect="1"/>
          </p:cNvGraphicFramePr>
          <p:nvPr/>
        </p:nvGraphicFramePr>
        <p:xfrm>
          <a:off x="2208214" y="4437064"/>
          <a:ext cx="27717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name="Equation" r:id="rId5" imgW="1548728" imgH="203112" progId="Equation.3">
                  <p:embed/>
                </p:oleObj>
              </mc:Choice>
              <mc:Fallback>
                <p:oleObj name="Equation" r:id="rId5" imgW="1548728" imgH="203112" progId="Equation.3">
                  <p:embed/>
                  <p:pic>
                    <p:nvPicPr>
                      <p:cNvPr id="6963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4437064"/>
                        <a:ext cx="277177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2" name="Rectangle 9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9636" name="Object 8"/>
          <p:cNvGraphicFramePr>
            <a:graphicFrameLocks noChangeAspect="1"/>
          </p:cNvGraphicFramePr>
          <p:nvPr/>
        </p:nvGraphicFramePr>
        <p:xfrm>
          <a:off x="2208213" y="5589589"/>
          <a:ext cx="239871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Equation" r:id="rId7" imgW="1346200" imgH="203200" progId="Equation.3">
                  <p:embed/>
                </p:oleObj>
              </mc:Choice>
              <mc:Fallback>
                <p:oleObj name="Equation" r:id="rId7" imgW="1346200" imgH="203200" progId="Equation.3">
                  <p:embed/>
                  <p:pic>
                    <p:nvPicPr>
                      <p:cNvPr id="696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5589589"/>
                        <a:ext cx="2398712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9637" name="Object 10"/>
          <p:cNvGraphicFramePr>
            <a:graphicFrameLocks noChangeAspect="1"/>
          </p:cNvGraphicFramePr>
          <p:nvPr/>
        </p:nvGraphicFramePr>
        <p:xfrm>
          <a:off x="5232401" y="2565400"/>
          <a:ext cx="45497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Equation" r:id="rId9" imgW="2679700" imgH="711200" progId="Equation.3">
                  <p:embed/>
                </p:oleObj>
              </mc:Choice>
              <mc:Fallback>
                <p:oleObj name="Equation" r:id="rId9" imgW="2679700" imgH="711200" progId="Equation.3">
                  <p:embed/>
                  <p:pic>
                    <p:nvPicPr>
                      <p:cNvPr id="6963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1" y="2565400"/>
                        <a:ext cx="4549775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4" name="文字方塊 5"/>
          <p:cNvSpPr txBox="1">
            <a:spLocks noChangeArrowheads="1"/>
          </p:cNvSpPr>
          <p:nvPr/>
        </p:nvSpPr>
        <p:spPr bwMode="auto">
          <a:xfrm>
            <a:off x="2024064" y="2143125"/>
            <a:ext cx="300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/>
              <a:t>狀態向量</a:t>
            </a:r>
            <a:r>
              <a:rPr lang="en-US" altLang="zh-TW" b="1"/>
              <a:t>(state vector)</a:t>
            </a:r>
            <a:endParaRPr lang="zh-TW" altLang="en-US" b="1"/>
          </a:p>
        </p:txBody>
      </p:sp>
      <p:sp>
        <p:nvSpPr>
          <p:cNvPr id="69645" name="Text Box 14"/>
          <p:cNvSpPr txBox="1">
            <a:spLocks noChangeArrowheads="1"/>
          </p:cNvSpPr>
          <p:nvPr/>
        </p:nvSpPr>
        <p:spPr bwMode="auto">
          <a:xfrm>
            <a:off x="2063750" y="3933826"/>
            <a:ext cx="3455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/>
              <a:t>狀態方程式</a:t>
            </a:r>
            <a:r>
              <a:rPr lang="en-US" altLang="zh-TW" b="1"/>
              <a:t>(state equation) </a:t>
            </a:r>
            <a:endParaRPr lang="zh-TW" altLang="en-US" b="1"/>
          </a:p>
        </p:txBody>
      </p:sp>
      <p:sp>
        <p:nvSpPr>
          <p:cNvPr id="69646" name="Rectangle 15"/>
          <p:cNvSpPr>
            <a:spLocks noChangeArrowheads="1"/>
          </p:cNvSpPr>
          <p:nvPr/>
        </p:nvSpPr>
        <p:spPr bwMode="auto">
          <a:xfrm>
            <a:off x="2063750" y="5083175"/>
            <a:ext cx="384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r>
              <a:rPr lang="zh-TW" altLang="en-US" b="1"/>
              <a:t>輸出方程式</a:t>
            </a:r>
            <a:r>
              <a:rPr lang="en-US" altLang="zh-TW" b="1"/>
              <a:t>(output equation)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066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9AD5598-9185-4BC3-BF57-F77DF467249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73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0665" name="文字方塊 3"/>
          <p:cNvSpPr txBox="1">
            <a:spLocks noChangeArrowheads="1"/>
          </p:cNvSpPr>
          <p:nvPr/>
        </p:nvSpPr>
        <p:spPr bwMode="auto">
          <a:xfrm>
            <a:off x="2135189" y="2060575"/>
            <a:ext cx="4681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b="1"/>
              <a:t>例題</a:t>
            </a:r>
            <a:r>
              <a:rPr lang="en-US" altLang="zh-TW" b="1"/>
              <a:t>8.14  </a:t>
            </a:r>
            <a:r>
              <a:rPr lang="zh-TW" altLang="zh-TW"/>
              <a:t>以方塊圖表示一個轉移函數</a:t>
            </a:r>
            <a:endParaRPr lang="zh-TW" altLang="en-US"/>
          </a:p>
        </p:txBody>
      </p:sp>
      <p:sp>
        <p:nvSpPr>
          <p:cNvPr id="70666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0658" name="Object 1"/>
          <p:cNvGraphicFramePr>
            <a:graphicFrameLocks noChangeAspect="1"/>
          </p:cNvGraphicFramePr>
          <p:nvPr/>
        </p:nvGraphicFramePr>
        <p:xfrm>
          <a:off x="2566989" y="2565401"/>
          <a:ext cx="51133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方程式" r:id="rId3" imgW="2946400" imgH="444500" progId="Equation.3">
                  <p:embed/>
                </p:oleObj>
              </mc:Choice>
              <mc:Fallback>
                <p:oleObj name="方程式" r:id="rId3" imgW="2946400" imgH="444500" progId="Equation.3">
                  <p:embed/>
                  <p:pic>
                    <p:nvPicPr>
                      <p:cNvPr id="7065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2565401"/>
                        <a:ext cx="511333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7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2640013" y="3429001"/>
          <a:ext cx="42481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方程式" r:id="rId5" imgW="2349500" imgH="444500" progId="Equation.3">
                  <p:embed/>
                </p:oleObj>
              </mc:Choice>
              <mc:Fallback>
                <p:oleObj name="方程式" r:id="rId5" imgW="2349500" imgH="444500" progId="Equation.3">
                  <p:embed/>
                  <p:pic>
                    <p:nvPicPr>
                      <p:cNvPr id="706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3429001"/>
                        <a:ext cx="4248150" cy="79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0660" name="Object 5"/>
          <p:cNvGraphicFramePr>
            <a:graphicFrameLocks noChangeAspect="1"/>
          </p:cNvGraphicFramePr>
          <p:nvPr/>
        </p:nvGraphicFramePr>
        <p:xfrm>
          <a:off x="2711451" y="4437063"/>
          <a:ext cx="73755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0" name="方程式" r:id="rId7" imgW="3898900" imgH="228600" progId="Equation.3">
                  <p:embed/>
                </p:oleObj>
              </mc:Choice>
              <mc:Fallback>
                <p:oleObj name="方程式" r:id="rId7" imgW="3898900" imgH="228600" progId="Equation.3">
                  <p:embed/>
                  <p:pic>
                    <p:nvPicPr>
                      <p:cNvPr id="7066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1" y="4437063"/>
                        <a:ext cx="73755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9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0661" name="Object 7"/>
          <p:cNvGraphicFramePr>
            <a:graphicFrameLocks noChangeAspect="1"/>
          </p:cNvGraphicFramePr>
          <p:nvPr/>
        </p:nvGraphicFramePr>
        <p:xfrm>
          <a:off x="2640014" y="5084763"/>
          <a:ext cx="3857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方程式" r:id="rId9" imgW="2044700" imgH="228600" progId="Equation.3">
                  <p:embed/>
                </p:oleObj>
              </mc:Choice>
              <mc:Fallback>
                <p:oleObj name="方程式" r:id="rId9" imgW="2044700" imgH="228600" progId="Equation.3">
                  <p:embed/>
                  <p:pic>
                    <p:nvPicPr>
                      <p:cNvPr id="7066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5084763"/>
                        <a:ext cx="38576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0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0662" name="Object 9"/>
          <p:cNvGraphicFramePr>
            <a:graphicFrameLocks noChangeAspect="1"/>
          </p:cNvGraphicFramePr>
          <p:nvPr/>
        </p:nvGraphicFramePr>
        <p:xfrm>
          <a:off x="2566989" y="5661025"/>
          <a:ext cx="62960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2" name="方程式" r:id="rId11" imgW="3327400" imgH="228600" progId="Equation.3">
                  <p:embed/>
                </p:oleObj>
              </mc:Choice>
              <mc:Fallback>
                <p:oleObj name="方程式" r:id="rId11" imgW="3327400" imgH="228600" progId="Equation.3">
                  <p:embed/>
                  <p:pic>
                    <p:nvPicPr>
                      <p:cNvPr id="7066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9" y="5661025"/>
                        <a:ext cx="62960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168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E51971C-2BEE-418B-88E5-CDEF91480AB2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74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1685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682" name="Object 1"/>
          <p:cNvGraphicFramePr>
            <a:graphicFrameLocks noChangeAspect="1"/>
          </p:cNvGraphicFramePr>
          <p:nvPr/>
        </p:nvGraphicFramePr>
        <p:xfrm>
          <a:off x="3000375" y="2205038"/>
          <a:ext cx="4319588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r:id="rId3" imgW="1162431" imgH="1062990" progId="Visio.Drawing.11">
                  <p:embed/>
                </p:oleObj>
              </mc:Choice>
              <mc:Fallback>
                <p:oleObj r:id="rId3" imgW="1162431" imgH="1062990" progId="Visio.Drawing.11">
                  <p:embed/>
                  <p:pic>
                    <p:nvPicPr>
                      <p:cNvPr id="7168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2205038"/>
                        <a:ext cx="4319588" cy="3973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271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4C44317-1EE2-4B8F-BF39-75909BAAFC8A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75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2712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2706" name="Object 1"/>
          <p:cNvGraphicFramePr>
            <a:graphicFrameLocks noChangeAspect="1"/>
          </p:cNvGraphicFramePr>
          <p:nvPr/>
        </p:nvGraphicFramePr>
        <p:xfrm>
          <a:off x="2135189" y="2133601"/>
          <a:ext cx="43084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方程式" r:id="rId3" imgW="2400300" imgH="444500" progId="Equation.3">
                  <p:embed/>
                </p:oleObj>
              </mc:Choice>
              <mc:Fallback>
                <p:oleObj name="方程式" r:id="rId3" imgW="2400300" imgH="444500" progId="Equation.3">
                  <p:embed/>
                  <p:pic>
                    <p:nvPicPr>
                      <p:cNvPr id="7270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2133601"/>
                        <a:ext cx="430847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3" name="Rectangle 4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2135188" y="3068639"/>
          <a:ext cx="67040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name="方程式" r:id="rId5" imgW="3898900" imgH="419100" progId="Equation.3">
                  <p:embed/>
                </p:oleObj>
              </mc:Choice>
              <mc:Fallback>
                <p:oleObj name="方程式" r:id="rId5" imgW="3898900" imgH="419100" progId="Equation.3">
                  <p:embed/>
                  <p:pic>
                    <p:nvPicPr>
                      <p:cNvPr id="727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3068639"/>
                        <a:ext cx="67040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4" name="Rectangle 6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2715" name="Rectangle 8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2708" name="Object 7"/>
          <p:cNvGraphicFramePr>
            <a:graphicFrameLocks noChangeAspect="1"/>
          </p:cNvGraphicFramePr>
          <p:nvPr/>
        </p:nvGraphicFramePr>
        <p:xfrm>
          <a:off x="2279651" y="3933825"/>
          <a:ext cx="3236913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name="方程式" r:id="rId7" imgW="1777229" imgH="634725" progId="Equation.3">
                  <p:embed/>
                </p:oleObj>
              </mc:Choice>
              <mc:Fallback>
                <p:oleObj name="方程式" r:id="rId7" imgW="1777229" imgH="634725" progId="Equation.3">
                  <p:embed/>
                  <p:pic>
                    <p:nvPicPr>
                      <p:cNvPr id="7270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3933825"/>
                        <a:ext cx="3236913" cy="115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6" name="Rectangle 10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2709" name="Object 9"/>
          <p:cNvGraphicFramePr>
            <a:graphicFrameLocks noChangeAspect="1"/>
          </p:cNvGraphicFramePr>
          <p:nvPr/>
        </p:nvGraphicFramePr>
        <p:xfrm>
          <a:off x="2279650" y="5229226"/>
          <a:ext cx="5722938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方程式" r:id="rId9" imgW="3098800" imgH="660400" progId="Equation.3">
                  <p:embed/>
                </p:oleObj>
              </mc:Choice>
              <mc:Fallback>
                <p:oleObj name="方程式" r:id="rId9" imgW="3098800" imgH="660400" progId="Equation.3">
                  <p:embed/>
                  <p:pic>
                    <p:nvPicPr>
                      <p:cNvPr id="727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5229226"/>
                        <a:ext cx="5722938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373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3FC8476-F489-4A3E-905C-400088268A88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76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3733" name="Rectangle 2"/>
          <p:cNvSpPr>
            <a:spLocks noChangeArrowheads="1"/>
          </p:cNvSpPr>
          <p:nvPr/>
        </p:nvSpPr>
        <p:spPr bwMode="auto">
          <a:xfrm>
            <a:off x="1524001" y="-20005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3730" name="Object 1"/>
          <p:cNvGraphicFramePr>
            <a:graphicFrameLocks noChangeAspect="1"/>
          </p:cNvGraphicFramePr>
          <p:nvPr/>
        </p:nvGraphicFramePr>
        <p:xfrm>
          <a:off x="2782888" y="2205038"/>
          <a:ext cx="5461000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r:id="rId3" imgW="1262729" imgH="990552" progId="Visio.Drawing.11">
                  <p:embed/>
                </p:oleObj>
              </mc:Choice>
              <mc:Fallback>
                <p:oleObj r:id="rId3" imgW="1262729" imgH="990552" progId="Visio.Drawing.11">
                  <p:embed/>
                  <p:pic>
                    <p:nvPicPr>
                      <p:cNvPr id="7373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2205038"/>
                        <a:ext cx="5461000" cy="417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1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A85760F-537D-4877-A37C-32A2855F1D3D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8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1524001" y="28717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55" name="Rectangle 7"/>
          <p:cNvSpPr>
            <a:spLocks noChangeArrowheads="1"/>
          </p:cNvSpPr>
          <p:nvPr/>
        </p:nvSpPr>
        <p:spPr bwMode="auto">
          <a:xfrm>
            <a:off x="1524001" y="228597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1524001" y="217643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6" name="Object 12"/>
          <p:cNvGraphicFramePr>
            <a:graphicFrameLocks noChangeAspect="1"/>
          </p:cNvGraphicFramePr>
          <p:nvPr/>
        </p:nvGraphicFramePr>
        <p:xfrm>
          <a:off x="2095500" y="4143376"/>
          <a:ext cx="4294188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2361960" imgH="711000" progId="Equation.3">
                  <p:embed/>
                </p:oleObj>
              </mc:Choice>
              <mc:Fallback>
                <p:oleObj name="Equation" r:id="rId3" imgW="2361960" imgH="711000" progId="Equation.3">
                  <p:embed/>
                  <p:pic>
                    <p:nvPicPr>
                      <p:cNvPr id="614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4143376"/>
                        <a:ext cx="4294188" cy="1281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Rectangle 15"/>
          <p:cNvSpPr>
            <a:spLocks noChangeArrowheads="1"/>
          </p:cNvSpPr>
          <p:nvPr/>
        </p:nvSpPr>
        <p:spPr bwMode="auto">
          <a:xfrm>
            <a:off x="1524001" y="2257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7" name="Object 14"/>
          <p:cNvGraphicFramePr>
            <a:graphicFrameLocks noChangeAspect="1"/>
          </p:cNvGraphicFramePr>
          <p:nvPr/>
        </p:nvGraphicFramePr>
        <p:xfrm>
          <a:off x="6816725" y="2781300"/>
          <a:ext cx="345598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5" imgW="898622" imgH="898776" progId="Visio.Drawing.11">
                  <p:embed/>
                </p:oleObj>
              </mc:Choice>
              <mc:Fallback>
                <p:oleObj r:id="rId5" imgW="898622" imgH="898776" progId="Visio.Drawing.11">
                  <p:embed/>
                  <p:pic>
                    <p:nvPicPr>
                      <p:cNvPr id="614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2781300"/>
                        <a:ext cx="3455988" cy="345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Rectangle 17"/>
          <p:cNvSpPr>
            <a:spLocks noChangeArrowheads="1"/>
          </p:cNvSpPr>
          <p:nvPr/>
        </p:nvSpPr>
        <p:spPr bwMode="auto">
          <a:xfrm>
            <a:off x="1524001" y="31003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6148" name="Object 16"/>
          <p:cNvGraphicFramePr>
            <a:graphicFrameLocks noChangeAspect="1"/>
          </p:cNvGraphicFramePr>
          <p:nvPr/>
        </p:nvGraphicFramePr>
        <p:xfrm>
          <a:off x="1992313" y="2205039"/>
          <a:ext cx="12239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方程式" r:id="rId7" imgW="660113" imgH="253890" progId="Equation.3">
                  <p:embed/>
                </p:oleObj>
              </mc:Choice>
              <mc:Fallback>
                <p:oleObj name="方程式" r:id="rId7" imgW="660113" imgH="253890" progId="Equation.3">
                  <p:embed/>
                  <p:pic>
                    <p:nvPicPr>
                      <p:cNvPr id="61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2205039"/>
                        <a:ext cx="1223962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Text Box 9"/>
          <p:cNvSpPr txBox="1">
            <a:spLocks noChangeArrowheads="1"/>
          </p:cNvSpPr>
          <p:nvPr/>
        </p:nvSpPr>
        <p:spPr bwMode="auto">
          <a:xfrm>
            <a:off x="6816725" y="2276475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收斂區域</a:t>
            </a:r>
            <a:endParaRPr lang="en-US" altLang="zh-TW"/>
          </a:p>
        </p:txBody>
      </p:sp>
      <p:sp>
        <p:nvSpPr>
          <p:cNvPr id="6161" name="文字方塊 13"/>
          <p:cNvSpPr txBox="1">
            <a:spLocks noChangeArrowheads="1"/>
          </p:cNvSpPr>
          <p:nvPr/>
        </p:nvSpPr>
        <p:spPr bwMode="auto">
          <a:xfrm>
            <a:off x="2024063" y="2643188"/>
            <a:ext cx="4214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因為           與          的收斂區域有部分重疊，在 </a:t>
            </a:r>
            <a:r>
              <a:rPr lang="en-US" altLang="zh-TW"/>
              <a:t>z-</a:t>
            </a:r>
            <a:r>
              <a:rPr lang="zh-TW" altLang="en-US"/>
              <a:t>平面上有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TW" i="1"/>
              <a:t> </a:t>
            </a:r>
            <a:r>
              <a:rPr lang="zh-TW" altLang="en-US"/>
              <a:t>值可以讓                               成立。</a:t>
            </a:r>
          </a:p>
        </p:txBody>
      </p:sp>
      <p:graphicFrame>
        <p:nvGraphicFramePr>
          <p:cNvPr id="6149" name="Object 14"/>
          <p:cNvGraphicFramePr>
            <a:graphicFrameLocks noChangeAspect="1"/>
          </p:cNvGraphicFramePr>
          <p:nvPr/>
        </p:nvGraphicFramePr>
        <p:xfrm>
          <a:off x="2667000" y="2714626"/>
          <a:ext cx="68738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9" imgW="393480" imgH="215640" progId="Equation.3">
                  <p:embed/>
                </p:oleObj>
              </mc:Choice>
              <mc:Fallback>
                <p:oleObj name="Equation" r:id="rId9" imgW="393480" imgH="215640" progId="Equation.3">
                  <p:embed/>
                  <p:pic>
                    <p:nvPicPr>
                      <p:cNvPr id="614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714626"/>
                        <a:ext cx="687388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15"/>
          <p:cNvGraphicFramePr>
            <a:graphicFrameLocks noChangeAspect="1"/>
          </p:cNvGraphicFramePr>
          <p:nvPr/>
        </p:nvGraphicFramePr>
        <p:xfrm>
          <a:off x="3821114" y="2703513"/>
          <a:ext cx="5984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1" imgW="342720" imgH="215640" progId="Equation.3">
                  <p:embed/>
                </p:oleObj>
              </mc:Choice>
              <mc:Fallback>
                <p:oleObj name="Equation" r:id="rId11" imgW="342720" imgH="215640" progId="Equation.3">
                  <p:embed/>
                  <p:pic>
                    <p:nvPicPr>
                      <p:cNvPr id="615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4" y="2703513"/>
                        <a:ext cx="598487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16"/>
          <p:cNvGraphicFramePr>
            <a:graphicFrameLocks noChangeAspect="1"/>
          </p:cNvGraphicFramePr>
          <p:nvPr/>
        </p:nvGraphicFramePr>
        <p:xfrm>
          <a:off x="2452688" y="3286126"/>
          <a:ext cx="228441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3" imgW="1307880" imgH="215640" progId="Equation.3">
                  <p:embed/>
                </p:oleObj>
              </mc:Choice>
              <mc:Fallback>
                <p:oleObj name="Equation" r:id="rId13" imgW="1307880" imgH="215640" progId="Equation.3">
                  <p:embed/>
                  <p:pic>
                    <p:nvPicPr>
                      <p:cNvPr id="615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3286126"/>
                        <a:ext cx="2284412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1400">
                <a:solidFill>
                  <a:schemeClr val="tx1"/>
                </a:solidFill>
              </a:rPr>
              <a:t>SAS-08</a:t>
            </a:r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17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5F16F33-14D7-435E-8AF7-25DD366CF997}" type="slidenum">
              <a:rPr kumimoji="0" lang="zh-TW" altLang="en-US" sz="1400">
                <a:solidFill>
                  <a:schemeClr val="tx1"/>
                </a:solidFill>
              </a:rPr>
              <a:pPr eaLnBrk="1" hangingPunct="1"/>
              <a:t>9</a:t>
            </a:fld>
            <a:endParaRPr kumimoji="0" lang="en-US" altLang="zh-TW" sz="1400">
              <a:solidFill>
                <a:schemeClr val="tx1"/>
              </a:solidFill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1524001" y="22335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1524001" y="310035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0" name="Object 10"/>
          <p:cNvGraphicFramePr>
            <a:graphicFrameLocks noChangeAspect="1"/>
          </p:cNvGraphicFramePr>
          <p:nvPr/>
        </p:nvGraphicFramePr>
        <p:xfrm>
          <a:off x="1992314" y="2205038"/>
          <a:ext cx="11509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方程式" r:id="rId3" imgW="647419" imgH="253890" progId="Equation.3">
                  <p:embed/>
                </p:oleObj>
              </mc:Choice>
              <mc:Fallback>
                <p:oleObj name="方程式" r:id="rId3" imgW="647419" imgH="253890" progId="Equation.3">
                  <p:embed/>
                  <p:pic>
                    <p:nvPicPr>
                      <p:cNvPr id="71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205038"/>
                        <a:ext cx="115093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1524001" y="30336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1" name="Object 12"/>
          <p:cNvGraphicFramePr>
            <a:graphicFrameLocks noChangeAspect="1"/>
          </p:cNvGraphicFramePr>
          <p:nvPr/>
        </p:nvGraphicFramePr>
        <p:xfrm>
          <a:off x="2024063" y="4143376"/>
          <a:ext cx="424815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方程式" r:id="rId5" imgW="2323800" imgH="711000" progId="Equation.3">
                  <p:embed/>
                </p:oleObj>
              </mc:Choice>
              <mc:Fallback>
                <p:oleObj name="方程式" r:id="rId5" imgW="2323800" imgH="711000" progId="Equation.3">
                  <p:embed/>
                  <p:pic>
                    <p:nvPicPr>
                      <p:cNvPr id="717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4143376"/>
                        <a:ext cx="4248150" cy="129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5"/>
          <p:cNvSpPr>
            <a:spLocks noChangeArrowheads="1"/>
          </p:cNvSpPr>
          <p:nvPr/>
        </p:nvSpPr>
        <p:spPr bwMode="auto">
          <a:xfrm>
            <a:off x="1524001" y="225739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7172" name="Object 14"/>
          <p:cNvGraphicFramePr>
            <a:graphicFrameLocks noChangeAspect="1"/>
          </p:cNvGraphicFramePr>
          <p:nvPr/>
        </p:nvGraphicFramePr>
        <p:xfrm>
          <a:off x="6888164" y="2781301"/>
          <a:ext cx="3311525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7" imgW="898622" imgH="898776" progId="Visio.Drawing.11">
                  <p:embed/>
                </p:oleObj>
              </mc:Choice>
              <mc:Fallback>
                <p:oleObj r:id="rId7" imgW="898622" imgH="898776" progId="Visio.Drawing.11">
                  <p:embed/>
                  <p:pic>
                    <p:nvPicPr>
                      <p:cNvPr id="717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4" y="2781301"/>
                        <a:ext cx="3311525" cy="331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Text Box 9"/>
          <p:cNvSpPr txBox="1">
            <a:spLocks noChangeArrowheads="1"/>
          </p:cNvSpPr>
          <p:nvPr/>
        </p:nvSpPr>
        <p:spPr bwMode="auto">
          <a:xfrm>
            <a:off x="6816725" y="2276475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收斂區域</a:t>
            </a:r>
            <a:endParaRPr lang="en-US" altLang="zh-TW"/>
          </a:p>
        </p:txBody>
      </p:sp>
      <p:sp>
        <p:nvSpPr>
          <p:cNvPr id="7183" name="文字方塊 11"/>
          <p:cNvSpPr txBox="1">
            <a:spLocks noChangeArrowheads="1"/>
          </p:cNvSpPr>
          <p:nvPr/>
        </p:nvSpPr>
        <p:spPr bwMode="auto">
          <a:xfrm>
            <a:off x="2024063" y="2643188"/>
            <a:ext cx="4214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/>
              <a:t>因為           與          的收斂區域有部分重疊，在 </a:t>
            </a:r>
            <a:r>
              <a:rPr lang="en-US" altLang="zh-TW"/>
              <a:t>z-</a:t>
            </a:r>
            <a:r>
              <a:rPr lang="zh-TW" altLang="en-US"/>
              <a:t>平面上有 </a:t>
            </a:r>
            <a:r>
              <a:rPr lang="en-US" altLang="zh-TW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TW" i="1"/>
              <a:t> </a:t>
            </a:r>
            <a:r>
              <a:rPr lang="zh-TW" altLang="en-US"/>
              <a:t>值可以讓                               成立。</a:t>
            </a:r>
          </a:p>
        </p:txBody>
      </p:sp>
      <p:graphicFrame>
        <p:nvGraphicFramePr>
          <p:cNvPr id="7173" name="Object 12"/>
          <p:cNvGraphicFramePr>
            <a:graphicFrameLocks noChangeAspect="1"/>
          </p:cNvGraphicFramePr>
          <p:nvPr/>
        </p:nvGraphicFramePr>
        <p:xfrm>
          <a:off x="2419350" y="3286126"/>
          <a:ext cx="235108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9" imgW="1346040" imgH="215640" progId="Equation.3">
                  <p:embed/>
                </p:oleObj>
              </mc:Choice>
              <mc:Fallback>
                <p:oleObj name="Equation" r:id="rId9" imgW="1346040" imgH="215640" progId="Equation.3">
                  <p:embed/>
                  <p:pic>
                    <p:nvPicPr>
                      <p:cNvPr id="717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286126"/>
                        <a:ext cx="2351088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13"/>
          <p:cNvGraphicFramePr>
            <a:graphicFrameLocks noChangeAspect="1"/>
          </p:cNvGraphicFramePr>
          <p:nvPr/>
        </p:nvGraphicFramePr>
        <p:xfrm>
          <a:off x="2655888" y="2714626"/>
          <a:ext cx="70961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1" imgW="406080" imgH="215640" progId="Equation.3">
                  <p:embed/>
                </p:oleObj>
              </mc:Choice>
              <mc:Fallback>
                <p:oleObj name="Equation" r:id="rId11" imgW="406080" imgH="215640" progId="Equation.3">
                  <p:embed/>
                  <p:pic>
                    <p:nvPicPr>
                      <p:cNvPr id="717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2714626"/>
                        <a:ext cx="709612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14"/>
          <p:cNvGraphicFramePr>
            <a:graphicFrameLocks noChangeAspect="1"/>
          </p:cNvGraphicFramePr>
          <p:nvPr/>
        </p:nvGraphicFramePr>
        <p:xfrm>
          <a:off x="3810001" y="2703513"/>
          <a:ext cx="6207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3" imgW="355320" imgH="215640" progId="Equation.3">
                  <p:embed/>
                </p:oleObj>
              </mc:Choice>
              <mc:Fallback>
                <p:oleObj name="Equation" r:id="rId13" imgW="355320" imgH="215640" progId="Equation.3">
                  <p:embed/>
                  <p:pic>
                    <p:nvPicPr>
                      <p:cNvPr id="717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2703513"/>
                        <a:ext cx="620713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1429</Words>
  <Application>Microsoft Office PowerPoint</Application>
  <PresentationFormat>寬螢幕</PresentationFormat>
  <Paragraphs>265</Paragraphs>
  <Slides>76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76</vt:i4>
      </vt:variant>
    </vt:vector>
  </HeadingPairs>
  <TitlesOfParts>
    <vt:vector size="88" baseType="lpstr">
      <vt:lpstr>新細明體</vt:lpstr>
      <vt:lpstr>標楷體</vt:lpstr>
      <vt:lpstr>Arial</vt:lpstr>
      <vt:lpstr>Calibri</vt:lpstr>
      <vt:lpstr>Calibri Light</vt:lpstr>
      <vt:lpstr>Tahoma</vt:lpstr>
      <vt:lpstr>Times New Roman</vt:lpstr>
      <vt:lpstr>Office 佈景主題</vt:lpstr>
      <vt:lpstr>方程式</vt:lpstr>
      <vt:lpstr>Microsoft Visio 2003-2010 Drawing</vt:lpstr>
      <vt:lpstr>Equation</vt:lpstr>
      <vt:lpstr>Visio</vt:lpstr>
      <vt:lpstr>訊號與系統</vt:lpstr>
      <vt:lpstr>PowerPoint 簡報</vt:lpstr>
      <vt:lpstr>8.1 離散時間系統的複數指數輸入與z-轉換</vt:lpstr>
      <vt:lpstr>PowerPoint 簡報</vt:lpstr>
      <vt:lpstr>8.2  z-轉換的收斂區域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8.3 基本訊號的z-轉換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8.4 z-轉換的特性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8.5 逆向z-轉換</vt:lpstr>
      <vt:lpstr>PowerPoint 簡報</vt:lpstr>
      <vt:lpstr>PowerPoint 簡報</vt:lpstr>
      <vt:lpstr>PowerPoint 簡報</vt:lpstr>
      <vt:lpstr>PowerPoint 簡報</vt:lpstr>
      <vt:lpstr> </vt:lpstr>
      <vt:lpstr>8.6 離散時間線性非時變系統的轉移函數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8.7 單邊z-轉換</vt:lpstr>
      <vt:lpstr>PowerPoint 簡報</vt:lpstr>
      <vt:lpstr>PowerPoint 簡報</vt:lpstr>
      <vt:lpstr>PowerPoint 簡報</vt:lpstr>
      <vt:lpstr>PowerPoint 簡報</vt:lpstr>
      <vt:lpstr>PowerPoint 簡報</vt:lpstr>
      <vt:lpstr>8.8 離散時間線性非時變系統的狀態變數描述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訊號與系統</dc:title>
  <dc:creator>csshieh</dc:creator>
  <cp:lastModifiedBy>csshieh</cp:lastModifiedBy>
  <cp:revision>1</cp:revision>
  <dcterms:created xsi:type="dcterms:W3CDTF">2021-05-20T06:56:34Z</dcterms:created>
  <dcterms:modified xsi:type="dcterms:W3CDTF">2021-05-20T06:56:43Z</dcterms:modified>
</cp:coreProperties>
</file>