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778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  <p:sldId id="846" r:id="rId70"/>
    <p:sldId id="847" r:id="rId71"/>
    <p:sldId id="848" r:id="rId72"/>
    <p:sldId id="849" r:id="rId73"/>
    <p:sldId id="850" r:id="rId74"/>
    <p:sldId id="851" r:id="rId75"/>
    <p:sldId id="852" r:id="rId76"/>
    <p:sldId id="853" r:id="rId77"/>
    <p:sldId id="854" r:id="rId78"/>
    <p:sldId id="855" r:id="rId79"/>
    <p:sldId id="856" r:id="rId80"/>
    <p:sldId id="857" r:id="rId81"/>
    <p:sldId id="858" r:id="rId82"/>
    <p:sldId id="859" r:id="rId83"/>
    <p:sldId id="860" r:id="rId84"/>
    <p:sldId id="861" r:id="rId85"/>
    <p:sldId id="862" r:id="rId86"/>
    <p:sldId id="863" r:id="rId87"/>
    <p:sldId id="864" r:id="rId88"/>
    <p:sldId id="865" r:id="rId89"/>
    <p:sldId id="866" r:id="rId90"/>
    <p:sldId id="867" r:id="rId91"/>
    <p:sldId id="868" r:id="rId92"/>
    <p:sldId id="869" r:id="rId93"/>
    <p:sldId id="870" r:id="rId94"/>
    <p:sldId id="871" r:id="rId95"/>
    <p:sldId id="872" r:id="rId96"/>
    <p:sldId id="873" r:id="rId97"/>
    <p:sldId id="874" r:id="rId9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84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E4C2F5E-D93F-F644-8D11-49C71E81086F}" type="slidenum">
              <a:rPr lang="en-US" i="0" smtClean="0">
                <a:latin typeface="Times New Roman" charset="0"/>
              </a:rPr>
              <a:pPr>
                <a:defRPr/>
              </a:pPr>
              <a:t>87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97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1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gif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2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28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57.png"/><Relationship Id="rId4" Type="http://schemas.openxmlformats.org/officeDocument/2006/relationships/image" Target="../media/image5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Edition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</a:rPr>
              <a:t>Global Edition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r>
              <a:rPr lang="en-US">
                <a:solidFill>
                  <a:srgbClr val="008000"/>
                </a:solidFill>
                <a:cs typeface="Arial" charset="0"/>
              </a:rPr>
              <a:t/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 smtClean="0">
                <a:solidFill>
                  <a:srgbClr val="008000"/>
                </a:solidFill>
                <a:cs typeface="Arial" charset="0"/>
              </a:rPr>
              <a:t>Pearson</a:t>
            </a:r>
            <a:r>
              <a:rPr lang="en-US" sz="14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The Link Layer 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and LANs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14" name="Picture 1" descr="kurose7e_cover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2715" y="325438"/>
            <a:ext cx="308273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xmlns="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xmlns="" val="29947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2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86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4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21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3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9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p:oleObj spid="_x0000_s70667" name="Equation" r:id="rId4" imgW="1422400" imgH="393700" progId="Equation.3">
              <p:embed/>
            </p:oleObj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3598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Ethernet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CSMA/CA used in 802.11</a:t>
            </a: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IP 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812141" y="5591175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4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6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link</a:t>
            </a: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xmlns="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6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frame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2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switch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9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0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9114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9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80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29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9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0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0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08800" y="5600700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3" y="5143500"/>
            <a:ext cx="1143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switches</a:t>
            </a: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1" name="Picture 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1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 dirty="0">
                <a:solidFill>
                  <a:srgbClr val="C00000"/>
                </a:solidFill>
                <a:latin typeface="Gill Sans MT" charset="0"/>
                <a:cs typeface="+mj-cs"/>
              </a:rPr>
              <a:t>Synthesis: </a:t>
            </a:r>
            <a:r>
              <a:rPr lang="en-US" sz="3200" dirty="0">
                <a:latin typeface="Gill Sans MT" charset="0"/>
                <a:cs typeface="+mj-cs"/>
              </a:rPr>
              <a:t>a day in the life of a web request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complete!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application, transport, network, link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putting-it-all-together: synthesis!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student attaches laptop to campus network, requests/receives www.google.com 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8901" name="Picture 1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life: scenario</a:t>
            </a:r>
          </a:p>
        </p:txBody>
      </p:sp>
      <p:sp>
        <p:nvSpPr>
          <p:cNvPr id="209925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26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210197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98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9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200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201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208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9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10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202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205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6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207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203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204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27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210183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84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85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86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87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94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5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6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88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91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2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93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89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90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28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209929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0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1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2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3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210166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67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68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210169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10170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1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210172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210173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21018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1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82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174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210177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8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0179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0175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76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sp>
        <p:nvSpPr>
          <p:cNvPr id="209934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09935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21015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5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5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5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6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5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6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6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5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5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6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37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9938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21013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3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4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4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4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5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4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4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4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4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4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09939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0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 dirty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209941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9942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09943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209944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09945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210124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125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26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0127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0128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0135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6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7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0129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0132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3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134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0130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131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9946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21012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7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21012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2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8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21011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49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210116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7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0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210114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5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1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210112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3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2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210110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11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3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210108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9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4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210106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7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5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210104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5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6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21010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7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210100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101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9958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210098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99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09959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699797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210091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210093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grpSp>
            <p:nvGrpSpPr>
              <p:cNvPr id="210094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87217" name="Picture 39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209963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210089" name="Picture 354" descr="laptop_stylized_smal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090" name="Picture 355" descr="antenna_stylized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8708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09968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69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209970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209971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210087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88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09975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2100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8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8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8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6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2100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7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7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7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2100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8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2100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79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2100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2100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2100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100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00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09980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21001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1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1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02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002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002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2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03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3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09981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209983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85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86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88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0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09993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09994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09995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09997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9998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0000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09982" name="Picture 22" descr="underline_base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2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0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945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106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06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106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18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106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112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12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819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107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108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09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09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9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109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110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10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110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107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108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108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 marL="231775" indent="-231775">
              <a:defRPr/>
            </a:pPr>
            <a:r>
              <a:rPr lang="en-US" sz="2200" dirty="0">
                <a:latin typeface="Gill Sans MT" charset="0"/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01690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1054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55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693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701739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211020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1022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1047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3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1041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42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024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025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026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030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1033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1034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5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1007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1011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1014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1015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1782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0999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1000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1882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210964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0969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0994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0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0988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0989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0971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0972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0973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0977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0980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0981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0966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191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DHCP request </a:t>
            </a:r>
            <a:r>
              <a:rPr lang="en-US" sz="2200" dirty="0">
                <a:solidFill>
                  <a:srgbClr val="3333CC"/>
                </a:solidFill>
                <a:latin typeface="Gill Sans MT" charset="0"/>
                <a:cs typeface="+mn-cs"/>
              </a:rPr>
              <a:t>encapsulated</a:t>
            </a:r>
            <a:r>
              <a:rPr lang="en-US" sz="2200" i="0" dirty="0">
                <a:solidFill>
                  <a:srgbClr val="3333CC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UDP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IP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, encapsulated in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802.3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 dirty="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210961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757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0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0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70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01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969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208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08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208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20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208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214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214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921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209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210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1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1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1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211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212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12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212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209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210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210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 marL="231775" indent="-231775">
              <a:lnSpc>
                <a:spcPct val="80000"/>
              </a:lnSpc>
              <a:defRPr/>
            </a:pPr>
            <a:r>
              <a:rPr lang="en-US" sz="2000" dirty="0">
                <a:latin typeface="Gill Sans MT" charset="0"/>
                <a:cs typeface="+mn-cs"/>
              </a:rPr>
              <a:t>DHCP server formulates </a:t>
            </a:r>
            <a:r>
              <a:rPr lang="en-US" sz="2000" i="1" dirty="0">
                <a:solidFill>
                  <a:srgbClr val="C00000"/>
                </a:solidFill>
                <a:latin typeface="Gill Sans MT" charset="0"/>
                <a:cs typeface="+mn-cs"/>
              </a:rPr>
              <a:t>DHCP ACK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dirty="0">
                <a:latin typeface="Gill Sans MT" charset="0"/>
                <a:cs typeface="+mn-cs"/>
              </a:rPr>
              <a:t>containing client</a:t>
            </a:r>
            <a:r>
              <a:rPr lang="ja-JP" altLang="en-US" sz="2000" dirty="0">
                <a:latin typeface="Gill Sans MT" charset="0"/>
                <a:cs typeface="+mn-cs"/>
              </a:rPr>
              <a:t>’</a:t>
            </a:r>
            <a:r>
              <a:rPr lang="en-US" sz="2000" dirty="0">
                <a:latin typeface="Gill Sans MT" charset="0"/>
                <a:cs typeface="+mn-cs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grpSp>
        <p:nvGrpSpPr>
          <p:cNvPr id="703533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2074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75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545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212042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212044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69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5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63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64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2046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2047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2048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2052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55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56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78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212029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212033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212036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37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592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212021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2022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3601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211986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1991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212016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2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212010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212011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1993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1994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1995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211999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212002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212003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1988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7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encapsulation at DHCP server, frame forwarded (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switch learning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connecting to the Internet</a:t>
            </a:r>
          </a:p>
        </p:txBody>
      </p:sp>
      <p:pic>
        <p:nvPicPr>
          <p:cNvPr id="211983" name="Picture 15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91</a:t>
            </a:fld>
            <a:endParaRPr lang="en-US" sz="1200" dirty="0">
              <a:latin typeface="Tahoma" charset="0"/>
            </a:endParaRPr>
          </a:p>
        </p:txBody>
      </p:sp>
      <p:sp>
        <p:nvSpPr>
          <p:cNvPr id="1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10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0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0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993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305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05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5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306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18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306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311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311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8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306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308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8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8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8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9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309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309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09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309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310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6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307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307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latin typeface="Gill Sans MT" charset="0"/>
                <a:cs typeface="+mn-cs"/>
              </a:rPr>
              <a:t>before sending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HTTP</a:t>
            </a:r>
            <a:r>
              <a:rPr lang="en-US" sz="2200" b="1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dirty="0">
                <a:latin typeface="Gill Sans MT" charset="0"/>
                <a:cs typeface="+mn-cs"/>
              </a:rPr>
              <a:t>request, need IP address of www.google.com:  </a:t>
            </a:r>
            <a:r>
              <a:rPr lang="en-US" sz="2200" i="1" dirty="0">
                <a:solidFill>
                  <a:srgbClr val="C00000"/>
                </a:solidFill>
                <a:latin typeface="Gill Sans MT" charset="0"/>
                <a:cs typeface="+mn-cs"/>
              </a:rPr>
              <a:t>DNS</a:t>
            </a:r>
          </a:p>
        </p:txBody>
      </p:sp>
      <p:sp>
        <p:nvSpPr>
          <p:cNvPr id="212998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04557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3049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3050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4788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213029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3030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213042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3031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213036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213037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3032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DNS query created, encapsulated in UDP, encapsulated in IP, encapsulated in Eth.  To send frame to router, need MAC address of router interface: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endParaRPr lang="en-US" sz="2200" b="1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19600" y="36083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 dirty="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704775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704767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213016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3021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704754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704782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213008" name="Picture 6" descr="underline_b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92</a:t>
            </a:fld>
            <a:endParaRPr lang="en-US" sz="1200" dirty="0">
              <a:latin typeface="Tahoma" charset="0"/>
            </a:endParaRPr>
          </a:p>
        </p:txBody>
      </p:sp>
      <p:sp>
        <p:nvSpPr>
          <p:cNvPr id="1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74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4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04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4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0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7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4233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234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5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6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237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359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4239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429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429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136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4244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4259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61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62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4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6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69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4270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4271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3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4274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4276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4245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4251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252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4020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214021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4225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226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589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214023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214218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4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214212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214213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214025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214026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214197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201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204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205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5625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214184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214188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214191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92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containing DNS query forwarded via LAN switch from client to 1</a:t>
            </a:r>
            <a:r>
              <a:rPr lang="en-US" sz="2200" i="0" baseline="30000" dirty="0">
                <a:latin typeface="+mn-lt"/>
                <a:ea typeface="+mn-ea"/>
                <a:cs typeface="+mn-cs"/>
              </a:rPr>
              <a:t>st</a:t>
            </a:r>
            <a:r>
              <a:rPr lang="en-US" sz="2200" i="0" dirty="0">
                <a:latin typeface="+mn-lt"/>
                <a:ea typeface="+mn-ea"/>
                <a:cs typeface="+mn-cs"/>
              </a:rPr>
              <a:t> hop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router</a:t>
            </a:r>
            <a:endParaRPr lang="en-US" sz="2200" i="0" dirty="0">
              <a:latin typeface="+mn-lt"/>
              <a:ea typeface="+mn-ea"/>
              <a:cs typeface="+mn-cs"/>
            </a:endParaRPr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smtClean="0">
                <a:latin typeface="+mn-lt"/>
                <a:ea typeface="+mn-ea"/>
                <a:cs typeface="+mn-cs"/>
              </a:rPr>
              <a:t>Comcast </a:t>
            </a:r>
            <a:r>
              <a:rPr lang="en-US" sz="2200" i="0" dirty="0">
                <a:latin typeface="+mn-lt"/>
                <a:ea typeface="+mn-ea"/>
                <a:cs typeface="+mn-cs"/>
              </a:rPr>
              <a:t>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 smtClean="0">
                <a:latin typeface="Gill Sans MT" charset="0"/>
              </a:rPr>
              <a:t>demux</a:t>
            </a:r>
            <a:r>
              <a:rPr lang="en-US" altLang="ja-JP" sz="2200" i="0" dirty="0" smtClean="0">
                <a:latin typeface="Gill Sans MT" charset="0"/>
              </a:rPr>
              <a:t>ed </a:t>
            </a:r>
            <a:r>
              <a:rPr lang="en-US" altLang="ja-JP" sz="2200" i="0" dirty="0">
                <a:latin typeface="Gill Sans MT" charset="0"/>
              </a:rPr>
              <a:t>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200" i="0" dirty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214032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214170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71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2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73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74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81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2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3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75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78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79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80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76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77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033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214156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57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58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59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60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67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8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9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61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64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5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66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62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63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4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214035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214142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sp>
          <p:nvSpPr>
            <p:cNvPr id="214143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4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latin typeface="Times New Roman" charset="0"/>
              </a:endParaRPr>
            </a:p>
          </p:txBody>
        </p:sp>
        <p:sp>
          <p:nvSpPr>
            <p:cNvPr id="214145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latin typeface="Arial" charset="0"/>
              </a:endParaRPr>
            </a:p>
          </p:txBody>
        </p:sp>
        <p:grpSp>
          <p:nvGrpSpPr>
            <p:cNvPr id="214146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4153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4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5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4147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4150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1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152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4148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149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4036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4037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14038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4140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41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39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4138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9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0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4136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7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1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214134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5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2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214132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3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3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214130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31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4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214128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9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4045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214126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127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05723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214118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4119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5732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214083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214088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214113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89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214107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214108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4090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4091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214092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2140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214099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214100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85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214048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214051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53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54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6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58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14061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214062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4063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5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4066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4068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 using DNS</a:t>
            </a:r>
          </a:p>
        </p:txBody>
      </p:sp>
      <p:pic>
        <p:nvPicPr>
          <p:cNvPr id="214050" name="Picture 21" descr="underline_base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Clr>
                <a:srgbClr val="000090"/>
              </a:buClr>
            </a:pPr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>
                <a:buClr>
                  <a:srgbClr val="000090"/>
                </a:buClr>
              </a:pPr>
              <a:t>93</a:t>
            </a:fld>
            <a:endParaRPr lang="en-US" sz="1200" dirty="0">
              <a:latin typeface="Tahoma" charset="0"/>
            </a:endParaRPr>
          </a:p>
        </p:txBody>
      </p:sp>
      <p:sp>
        <p:nvSpPr>
          <p:cNvPr id="2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buClr>
                <a:srgbClr val="000090"/>
              </a:buClr>
            </a:pP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77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0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70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1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526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6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6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7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393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527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532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2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239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527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529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29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29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9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30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530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530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0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30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531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7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8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528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5044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5045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A day in the life…TCP connection carrying HTTP</a:t>
            </a:r>
          </a:p>
        </p:txBody>
      </p:sp>
      <p:grpSp>
        <p:nvGrpSpPr>
          <p:cNvPr id="706603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5259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260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85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5255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208588" y="31686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to send HTTP request, client first opens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socket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</a:t>
            </a:r>
            <a:r>
              <a:rPr lang="en-US" sz="2000" i="0" dirty="0" smtClean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  <a:endParaRPr lang="en-US" sz="2000" i="0" dirty="0">
              <a:solidFill>
                <a:srgbClr val="000000"/>
              </a:solidFill>
              <a:latin typeface="Gill Sans MT" charset="0"/>
              <a:cs typeface="+mn-cs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4054475"/>
            <a:ext cx="3778250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21505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5253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4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5251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2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5249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50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55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5235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236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37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238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239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24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240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243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4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245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241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242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5056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5057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5058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5059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5233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4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0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215231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2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061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5229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30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06874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225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706886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215199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200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1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202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208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896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5191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5192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dirty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6897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215170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71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2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215173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5179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951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215150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51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57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58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215130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5131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37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215138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982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126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215072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5107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108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09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5110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5111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5118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9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20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5112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5115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6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5117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5113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114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5073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507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7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7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508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508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08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8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09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509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215074" name="Picture 6" descr="underline_ba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94</a:t>
            </a:fld>
            <a:endParaRPr lang="en-US" sz="1200" dirty="0">
              <a:latin typeface="Tahoma" charset="0"/>
            </a:endParaRPr>
          </a:p>
        </p:txBody>
      </p:sp>
      <p:sp>
        <p:nvSpPr>
          <p:cNvPr id="2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30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0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0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9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7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5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216312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313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4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5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316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38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pPr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216318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216370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371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344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216323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216338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40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1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3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5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48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216349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16350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2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3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216355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7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dirty="0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324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 dirty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330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grpSp>
            <p:nvGrpSpPr>
              <p:cNvPr id="216331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</p:grpSp>
      </p:grpSp>
      <p:sp>
        <p:nvSpPr>
          <p:cNvPr id="216068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216069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A day in the life… HTTP request/reply </a:t>
            </a:r>
          </a:p>
        </p:txBody>
      </p:sp>
      <p:grpSp>
        <p:nvGrpSpPr>
          <p:cNvPr id="216071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216304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305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707628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216300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21607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216298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9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216296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7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216294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95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7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216280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281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2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283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284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291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2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3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285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288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89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290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286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287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608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1608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21608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21608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216278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9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6084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216276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277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16086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216268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grpSp>
          <p:nvGrpSpPr>
            <p:cNvPr id="216269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dirty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707941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216237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216263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38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216257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258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239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240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216242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216246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249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25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3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225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216228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231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32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7975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216190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216194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216219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5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216213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214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216196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216197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216198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216202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216205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dirty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216206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 dirty="0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91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708061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216157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216185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58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216179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dirty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216180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216159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216160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dirty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216161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216163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216166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216169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dirty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216170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6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45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216148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216151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dirty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216152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436947" y="959649"/>
            <a:ext cx="386556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8125" indent="-238125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 dirty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216095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216112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14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15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7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19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216122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216123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6124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6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127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16129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1609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216098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099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0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216101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216102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216109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0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11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216103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216106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7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6108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16104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105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216097" name="Picture 15" descr="underline_base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95</a:t>
            </a:fld>
            <a:endParaRPr lang="en-US" sz="1200" dirty="0">
              <a:latin typeface="Tahoma" charset="0"/>
            </a:endParaRPr>
          </a:p>
        </p:txBody>
      </p:sp>
      <p:sp>
        <p:nvSpPr>
          <p:cNvPr id="3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26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07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07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07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707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17344</TotalTime>
  <Words>6910</Words>
  <Application>Microsoft Office PowerPoint</Application>
  <PresentationFormat>On-screen Show (4:3)</PresentationFormat>
  <Paragraphs>1787</Paragraphs>
  <Slides>97</Slides>
  <Notes>79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99" baseType="lpstr">
      <vt:lpstr>Default Design</vt:lpstr>
      <vt:lpstr>Equation</vt:lpstr>
      <vt:lpstr>Slide 1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Slide 38</vt:lpstr>
      <vt:lpstr>Slide 39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Slide 75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Slide 85</vt:lpstr>
      <vt:lpstr>Slide 86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utiwavi</cp:lastModifiedBy>
  <cp:revision>516</cp:revision>
  <dcterms:created xsi:type="dcterms:W3CDTF">1999-10-08T19:08:27Z</dcterms:created>
  <dcterms:modified xsi:type="dcterms:W3CDTF">2016-09-15T11:28:48Z</dcterms:modified>
</cp:coreProperties>
</file>