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6" r:id="rId30"/>
    <p:sldId id="285" r:id="rId31"/>
    <p:sldId id="282"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321C58-D63A-565D-7EA2-8F4863FF8BE8}"/>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A644D4BA-F34A-5E2B-7939-D3BB22A216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EE74D7D0-6819-8DEF-57D4-A6BAF1AA8B8C}"/>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5" name="頁尾版面配置區 4">
            <a:extLst>
              <a:ext uri="{FF2B5EF4-FFF2-40B4-BE49-F238E27FC236}">
                <a16:creationId xmlns:a16="http://schemas.microsoft.com/office/drawing/2014/main" id="{86446AD2-71B4-B004-D069-93C70DF1C85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046F596-13C5-6CF2-2AF9-8B720A407C45}"/>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3874618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0391E19-8A69-5399-BE27-F7E1F79B7B2A}"/>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F7C96BD-BAE9-3209-6558-46897A4255B9}"/>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A4886BE-2A89-9FAB-8869-4AC168E6E089}"/>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5" name="頁尾版面配置區 4">
            <a:extLst>
              <a:ext uri="{FF2B5EF4-FFF2-40B4-BE49-F238E27FC236}">
                <a16:creationId xmlns:a16="http://schemas.microsoft.com/office/drawing/2014/main" id="{28A2BB15-CCDF-5ACC-E251-D6389E46899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18E0553-FC5B-3E0E-8A93-A68B575DAFEF}"/>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77746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CBEDFC74-94FE-48AD-569D-5382DB564C4C}"/>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E7C57088-EC66-2A39-21F8-241D474D59D8}"/>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4AF1414-C3E7-CA10-C2F7-4DB2ABD69D1E}"/>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5" name="頁尾版面配置區 4">
            <a:extLst>
              <a:ext uri="{FF2B5EF4-FFF2-40B4-BE49-F238E27FC236}">
                <a16:creationId xmlns:a16="http://schemas.microsoft.com/office/drawing/2014/main" id="{DBEC6CFB-8D87-1F84-2068-27C7B816B9E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B54AF00-07C0-AC3A-114B-CAA09304437F}"/>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42631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F15D55-A0A2-9255-19F8-F71CE514C131}"/>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F791397-3974-0D09-86F8-AF0FA9F37702}"/>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6F2944F-5FAE-9D72-AA4F-E579D67068B7}"/>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5" name="頁尾版面配置區 4">
            <a:extLst>
              <a:ext uri="{FF2B5EF4-FFF2-40B4-BE49-F238E27FC236}">
                <a16:creationId xmlns:a16="http://schemas.microsoft.com/office/drawing/2014/main" id="{F9517AFA-A5C1-BAAB-061C-58824BA5925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C2328EC-9760-8179-9700-BCAD0C4E0E0E}"/>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62048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2761F79-6EA7-A9ED-AFC0-010356EA4C44}"/>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9D10C9AA-D132-70AC-58A0-CBEA3CFC9C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D00F083B-9392-E81D-0CE5-3AADAF49A943}"/>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5" name="頁尾版面配置區 4">
            <a:extLst>
              <a:ext uri="{FF2B5EF4-FFF2-40B4-BE49-F238E27FC236}">
                <a16:creationId xmlns:a16="http://schemas.microsoft.com/office/drawing/2014/main" id="{64E0E3D0-65ED-7FD9-460C-0C00FBB8777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4CF6EAE-19D6-000F-2A91-B9CF997FD2F9}"/>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342154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6E5A84-4AC8-E609-B90B-B969B8B2C29F}"/>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0DEE25E1-0C8D-453D-99AE-E59DA2F02A74}"/>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6ED2C475-EB18-DBA7-AEFF-31EA542B49C9}"/>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C4B056B-21FF-811C-A569-0F5752A0F2C7}"/>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6" name="頁尾版面配置區 5">
            <a:extLst>
              <a:ext uri="{FF2B5EF4-FFF2-40B4-BE49-F238E27FC236}">
                <a16:creationId xmlns:a16="http://schemas.microsoft.com/office/drawing/2014/main" id="{F0BA91AA-F5EE-1966-9B62-157DA89A5A3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D747C88-9C22-1E55-ABB7-FB7BD3E2DC77}"/>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97397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6B7A51A-94C1-02E0-E1E0-54C972C4CF1F}"/>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473950A3-ECD6-6F93-9E18-7A68B1A15D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8F1E08BE-33D3-3E09-1361-45157EBA4353}"/>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59492FC-AD57-284C-3E3D-5CA7C1A671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3968FE14-5AA2-D5A3-83AF-7D3115335464}"/>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25DA888-0789-9D26-7AD4-4D48DCD35C4B}"/>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8" name="頁尾版面配置區 7">
            <a:extLst>
              <a:ext uri="{FF2B5EF4-FFF2-40B4-BE49-F238E27FC236}">
                <a16:creationId xmlns:a16="http://schemas.microsoft.com/office/drawing/2014/main" id="{7819FDF1-769E-BD17-DEEC-36DAEEE80C7C}"/>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71B8A249-F65B-2D6A-BEFF-81A92041EDBA}"/>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259706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655714-7712-1D91-9099-D978C6E3F53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53D356A6-61DE-B041-9A98-4525EDA941C2}"/>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4" name="頁尾版面配置區 3">
            <a:extLst>
              <a:ext uri="{FF2B5EF4-FFF2-40B4-BE49-F238E27FC236}">
                <a16:creationId xmlns:a16="http://schemas.microsoft.com/office/drawing/2014/main" id="{530F9524-942E-9FD0-4699-FB0FDBA1027E}"/>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367A253D-AD1A-CD9E-5C01-7D0329F1D757}"/>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02011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12CB3FCB-6C31-0E44-9061-B31F8596ECD1}"/>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3" name="頁尾版面配置區 2">
            <a:extLst>
              <a:ext uri="{FF2B5EF4-FFF2-40B4-BE49-F238E27FC236}">
                <a16:creationId xmlns:a16="http://schemas.microsoft.com/office/drawing/2014/main" id="{39088A72-CD57-D6E9-1804-2F7B4C702179}"/>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FF09E207-B2B8-7A49-F493-9F657DE85317}"/>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624402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3CE2DD-37B2-2EF1-22B8-FB0014845E4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C97002E8-187B-8139-E1DB-FB45FB4DB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BCF8E95C-3B83-E044-8A96-59AB932C2F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8901957C-FE56-8D30-3FFD-1DB1C0257987}"/>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6" name="頁尾版面配置區 5">
            <a:extLst>
              <a:ext uri="{FF2B5EF4-FFF2-40B4-BE49-F238E27FC236}">
                <a16:creationId xmlns:a16="http://schemas.microsoft.com/office/drawing/2014/main" id="{B4815725-1351-3CE3-262F-04DB7FDB64E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1D7B208-3F47-E3B5-9206-9B13395FD32B}"/>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970163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8E0C27F-7006-09C6-2BC2-E4A0BF18D26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12D3462-1283-128A-56F0-5998D384D3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5CD3B0AD-2E02-FAC8-DA6B-D633ADB767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B7710118-376E-F1E5-EAEB-49EC08AFD21F}"/>
              </a:ext>
            </a:extLst>
          </p:cNvPr>
          <p:cNvSpPr>
            <a:spLocks noGrp="1"/>
          </p:cNvSpPr>
          <p:nvPr>
            <p:ph type="dt" sz="half" idx="10"/>
          </p:nvPr>
        </p:nvSpPr>
        <p:spPr/>
        <p:txBody>
          <a:bodyPr/>
          <a:lstStyle/>
          <a:p>
            <a:fld id="{89677FA2-4B27-4A54-A9B2-04A1B744AE08}" type="datetimeFigureOut">
              <a:rPr lang="zh-TW" altLang="en-US" smtClean="0"/>
              <a:t>2025/5/6</a:t>
            </a:fld>
            <a:endParaRPr lang="zh-TW" altLang="en-US"/>
          </a:p>
        </p:txBody>
      </p:sp>
      <p:sp>
        <p:nvSpPr>
          <p:cNvPr id="6" name="頁尾版面配置區 5">
            <a:extLst>
              <a:ext uri="{FF2B5EF4-FFF2-40B4-BE49-F238E27FC236}">
                <a16:creationId xmlns:a16="http://schemas.microsoft.com/office/drawing/2014/main" id="{F20A45C3-4C3F-5486-2F72-9884CFEBF08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E839CF30-2926-8F82-F753-6C031232CD35}"/>
              </a:ext>
            </a:extLst>
          </p:cNvPr>
          <p:cNvSpPr>
            <a:spLocks noGrp="1"/>
          </p:cNvSpPr>
          <p:nvPr>
            <p:ph type="sldNum" sz="quarter" idx="12"/>
          </p:nvPr>
        </p:nvSpPr>
        <p:spPr/>
        <p:txBody>
          <a:body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172508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5BA397D6-1E57-2FB8-64AB-FFE3B27966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95DED23C-7E13-F9A4-140A-2B902F7891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575CF69-7B9C-F749-88F9-9BF086129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77FA2-4B27-4A54-A9B2-04A1B744AE08}" type="datetimeFigureOut">
              <a:rPr lang="zh-TW" altLang="en-US" smtClean="0"/>
              <a:t>2025/5/6</a:t>
            </a:fld>
            <a:endParaRPr lang="zh-TW" altLang="en-US"/>
          </a:p>
        </p:txBody>
      </p:sp>
      <p:sp>
        <p:nvSpPr>
          <p:cNvPr id="5" name="頁尾版面配置區 4">
            <a:extLst>
              <a:ext uri="{FF2B5EF4-FFF2-40B4-BE49-F238E27FC236}">
                <a16:creationId xmlns:a16="http://schemas.microsoft.com/office/drawing/2014/main" id="{67E488E6-C2E5-BEE9-7260-E286881A9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0878C3F-284D-F6ED-E5C7-A64B3FA965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46D00-6EAB-405D-AA2D-5A0527A88AA4}" type="slidenum">
              <a:rPr lang="zh-TW" altLang="en-US" smtClean="0"/>
              <a:t>‹#›</a:t>
            </a:fld>
            <a:endParaRPr lang="zh-TW" altLang="en-US"/>
          </a:p>
        </p:txBody>
      </p:sp>
    </p:spTree>
    <p:extLst>
      <p:ext uri="{BB962C8B-B14F-4D97-AF65-F5344CB8AC3E}">
        <p14:creationId xmlns:p14="http://schemas.microsoft.com/office/powerpoint/2010/main" val="3809732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52E5E5-CEAB-BB66-FD8F-6693C6627767}"/>
              </a:ext>
            </a:extLst>
          </p:cNvPr>
          <p:cNvSpPr>
            <a:spLocks noGrp="1"/>
          </p:cNvSpPr>
          <p:nvPr>
            <p:ph type="ctrTitle"/>
          </p:nvPr>
        </p:nvSpPr>
        <p:spPr/>
        <p:txBody>
          <a:bodyPr>
            <a:normAutofit/>
          </a:bodyPr>
          <a:lstStyle/>
          <a:p>
            <a:r>
              <a:rPr lang="en-US" altLang="zh-TW" dirty="0"/>
              <a:t>10</a:t>
            </a:r>
            <a:r>
              <a:rPr lang="zh-TW" altLang="en-US" dirty="0"/>
              <a:t> </a:t>
            </a:r>
            <a:r>
              <a:rPr lang="en-US" altLang="zh-TW" dirty="0"/>
              <a:t>Artificial Immune Systems</a:t>
            </a:r>
            <a:br>
              <a:rPr lang="en-US" altLang="zh-TW" dirty="0"/>
            </a:br>
            <a:r>
              <a:rPr lang="en-US" altLang="zh-TW" sz="2400" dirty="0" err="1"/>
              <a:t>Ke</a:t>
            </a:r>
            <a:r>
              <a:rPr lang="en-US" altLang="zh-TW" sz="2400" dirty="0"/>
              <a:t>-Lin Du and M.N.S. Swamy, Search and Optimization by Metaheuristics - Techniques and Algorithms Inspired by Nature, Springer, 2016</a:t>
            </a:r>
            <a:endParaRPr lang="zh-TW" altLang="en-US" dirty="0"/>
          </a:p>
        </p:txBody>
      </p:sp>
      <p:sp>
        <p:nvSpPr>
          <p:cNvPr id="3" name="副標題 2">
            <a:extLst>
              <a:ext uri="{FF2B5EF4-FFF2-40B4-BE49-F238E27FC236}">
                <a16:creationId xmlns:a16="http://schemas.microsoft.com/office/drawing/2014/main" id="{E526D1C5-9A81-B5D4-40E8-0C27285F614A}"/>
              </a:ext>
            </a:extLst>
          </p:cNvPr>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2784353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27FE5D-6D84-B76C-D144-8849B2A592C2}"/>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9B0B34E3-339D-7EEE-F737-3460019808F0}"/>
              </a:ext>
            </a:extLst>
          </p:cNvPr>
          <p:cNvPicPr>
            <a:picLocks noGrp="1" noChangeAspect="1"/>
          </p:cNvPicPr>
          <p:nvPr>
            <p:ph idx="1"/>
          </p:nvPr>
        </p:nvPicPr>
        <p:blipFill>
          <a:blip r:embed="rId2"/>
          <a:stretch>
            <a:fillRect/>
          </a:stretch>
        </p:blipFill>
        <p:spPr>
          <a:xfrm>
            <a:off x="1920540" y="1825625"/>
            <a:ext cx="8350920" cy="4351338"/>
          </a:xfrm>
        </p:spPr>
      </p:pic>
    </p:spTree>
    <p:extLst>
      <p:ext uri="{BB962C8B-B14F-4D97-AF65-F5344CB8AC3E}">
        <p14:creationId xmlns:p14="http://schemas.microsoft.com/office/powerpoint/2010/main" val="414769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0A7C8E1-4455-B04B-17DE-95FA36E4128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DD2A69E-23A0-FF19-BEE7-765C04D4C4CA}"/>
              </a:ext>
            </a:extLst>
          </p:cNvPr>
          <p:cNvSpPr>
            <a:spLocks noGrp="1"/>
          </p:cNvSpPr>
          <p:nvPr>
            <p:ph idx="1"/>
          </p:nvPr>
        </p:nvSpPr>
        <p:spPr/>
        <p:txBody>
          <a:bodyPr/>
          <a:lstStyle/>
          <a:p>
            <a:r>
              <a:rPr lang="en-US" altLang="zh-TW" dirty="0"/>
              <a:t>AIS has unique characteristics of pattern recognition, self-identity, optimization, and machine learning [6].</a:t>
            </a:r>
          </a:p>
          <a:p>
            <a:r>
              <a:rPr lang="en-US" altLang="zh-TW" dirty="0"/>
              <a:t>The adaptability of the immune system to diverse bacteria and viruses in the environment can conceptually be formulated as a multimodal function optimization problem, with the antibodies being points in the decision space and the antigens being the solutions.</a:t>
            </a:r>
            <a:endParaRPr lang="zh-TW" altLang="en-US" dirty="0"/>
          </a:p>
        </p:txBody>
      </p:sp>
    </p:spTree>
    <p:extLst>
      <p:ext uri="{BB962C8B-B14F-4D97-AF65-F5344CB8AC3E}">
        <p14:creationId xmlns:p14="http://schemas.microsoft.com/office/powerpoint/2010/main" val="1187718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AC7588-89D5-82F5-6099-5151351CFBBC}"/>
              </a:ext>
            </a:extLst>
          </p:cNvPr>
          <p:cNvSpPr>
            <a:spLocks noGrp="1"/>
          </p:cNvSpPr>
          <p:nvPr>
            <p:ph type="title"/>
          </p:nvPr>
        </p:nvSpPr>
        <p:spPr/>
        <p:txBody>
          <a:bodyPr/>
          <a:lstStyle/>
          <a:p>
            <a:r>
              <a:rPr lang="en-US" altLang="zh-TW" dirty="0"/>
              <a:t>10.2 Immunological Theories</a:t>
            </a:r>
            <a:endParaRPr lang="zh-TW" altLang="en-US" dirty="0"/>
          </a:p>
        </p:txBody>
      </p:sp>
      <p:sp>
        <p:nvSpPr>
          <p:cNvPr id="3" name="內容版面配置區 2">
            <a:extLst>
              <a:ext uri="{FF2B5EF4-FFF2-40B4-BE49-F238E27FC236}">
                <a16:creationId xmlns:a16="http://schemas.microsoft.com/office/drawing/2014/main" id="{46A753C4-0348-1F8C-AE85-00AE2E9BB90A}"/>
              </a:ext>
            </a:extLst>
          </p:cNvPr>
          <p:cNvSpPr>
            <a:spLocks noGrp="1"/>
          </p:cNvSpPr>
          <p:nvPr>
            <p:ph idx="1"/>
          </p:nvPr>
        </p:nvSpPr>
        <p:spPr/>
        <p:txBody>
          <a:bodyPr>
            <a:normAutofit/>
          </a:bodyPr>
          <a:lstStyle/>
          <a:p>
            <a:r>
              <a:rPr lang="en-US" altLang="zh-TW" dirty="0"/>
              <a:t>The four main immunological theories are clonal selection, immune networks, negative selection, and danger theory.</a:t>
            </a:r>
          </a:p>
          <a:p>
            <a:r>
              <a:rPr lang="en-US" altLang="zh-TW" dirty="0"/>
              <a:t>Clonal selection and immune network theories form the basis for learning and memory mechanisms, while negative selection theory is used for detecting anomalous entities. The biological immune system exhibits immunological memory and tolerance.</a:t>
            </a:r>
          </a:p>
          <a:p>
            <a:endParaRPr lang="zh-TW" altLang="en-US" dirty="0"/>
          </a:p>
        </p:txBody>
      </p:sp>
    </p:spTree>
    <p:extLst>
      <p:ext uri="{BB962C8B-B14F-4D97-AF65-F5344CB8AC3E}">
        <p14:creationId xmlns:p14="http://schemas.microsoft.com/office/powerpoint/2010/main" val="157779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B09494-1D6C-C052-00FE-8E5ACEBA9F7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F146ACF-97E7-0A94-7B10-167838F57541}"/>
              </a:ext>
            </a:extLst>
          </p:cNvPr>
          <p:cNvSpPr>
            <a:spLocks noGrp="1"/>
          </p:cNvSpPr>
          <p:nvPr>
            <p:ph idx="1"/>
          </p:nvPr>
        </p:nvSpPr>
        <p:spPr/>
        <p:txBody>
          <a:bodyPr/>
          <a:lstStyle/>
          <a:p>
            <a:r>
              <a:rPr lang="en-US" altLang="zh-TW" dirty="0"/>
              <a:t>Artificial immune networks operate through two types of dynamics:</a:t>
            </a:r>
          </a:p>
          <a:p>
            <a:pPr lvl="1"/>
            <a:r>
              <a:rPr lang="en-US" altLang="zh-TW" dirty="0"/>
              <a:t>Short-term dynamics, which regulate the concentration of lymphocyte clones and immunoglobulins, functioning as cooperating or competing agents.</a:t>
            </a:r>
          </a:p>
          <a:p>
            <a:pPr lvl="1"/>
            <a:r>
              <a:rPr lang="en-US" altLang="zh-TW" dirty="0" err="1"/>
              <a:t>Metadynamics</a:t>
            </a:r>
            <a:r>
              <a:rPr lang="en-US" altLang="zh-TW" dirty="0"/>
              <a:t>, which recruit new lymphocyte species from the bone marrow, refining the results of short-term dynamics.</a:t>
            </a:r>
          </a:p>
          <a:p>
            <a:r>
              <a:rPr lang="en-US" altLang="zh-TW" dirty="0"/>
              <a:t>In this framework, short-term dynamics resemble evolution, while </a:t>
            </a:r>
            <a:r>
              <a:rPr lang="en-US" altLang="zh-TW" dirty="0" err="1"/>
              <a:t>metadynamics</a:t>
            </a:r>
            <a:r>
              <a:rPr lang="en-US" altLang="zh-TW" dirty="0"/>
              <a:t> resemble learning.</a:t>
            </a:r>
          </a:p>
          <a:p>
            <a:endParaRPr lang="zh-TW" altLang="en-US" dirty="0"/>
          </a:p>
        </p:txBody>
      </p:sp>
    </p:spTree>
    <p:extLst>
      <p:ext uri="{BB962C8B-B14F-4D97-AF65-F5344CB8AC3E}">
        <p14:creationId xmlns:p14="http://schemas.microsoft.com/office/powerpoint/2010/main" val="996754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C75B2E-9AA2-15A4-4951-2469EE04372A}"/>
              </a:ext>
            </a:extLst>
          </p:cNvPr>
          <p:cNvSpPr>
            <a:spLocks noGrp="1"/>
          </p:cNvSpPr>
          <p:nvPr>
            <p:ph type="title"/>
          </p:nvPr>
        </p:nvSpPr>
        <p:spPr/>
        <p:txBody>
          <a:bodyPr/>
          <a:lstStyle/>
          <a:p>
            <a:r>
              <a:rPr lang="en-US" altLang="zh-TW" dirty="0"/>
              <a:t>Clonal Selection Theory</a:t>
            </a:r>
            <a:endParaRPr lang="zh-TW" altLang="en-US" dirty="0"/>
          </a:p>
        </p:txBody>
      </p:sp>
      <p:sp>
        <p:nvSpPr>
          <p:cNvPr id="3" name="內容版面配置區 2">
            <a:extLst>
              <a:ext uri="{FF2B5EF4-FFF2-40B4-BE49-F238E27FC236}">
                <a16:creationId xmlns:a16="http://schemas.microsoft.com/office/drawing/2014/main" id="{00D3E90C-005B-4B0E-A8E2-AC091FCA213F}"/>
              </a:ext>
            </a:extLst>
          </p:cNvPr>
          <p:cNvSpPr>
            <a:spLocks noGrp="1"/>
          </p:cNvSpPr>
          <p:nvPr>
            <p:ph idx="1"/>
          </p:nvPr>
        </p:nvSpPr>
        <p:spPr/>
        <p:txBody>
          <a:bodyPr>
            <a:normAutofit fontScale="92500" lnSpcReduction="10000"/>
          </a:bodyPr>
          <a:lstStyle/>
          <a:p>
            <a:r>
              <a:rPr lang="en-US" altLang="zh-TW" dirty="0"/>
              <a:t>Clonal selection theory explains how immune cells respond to antigens through clonal proliferation, generating effect cells and memory cells. Effect cells produce antibodies, which undergo duplication and mutation, gradually increasing their affinity until reaching affinity maturation.</a:t>
            </a:r>
          </a:p>
          <a:p>
            <a:r>
              <a:rPr lang="en-US" altLang="zh-TW" dirty="0"/>
              <a:t>This theory models the evolution of immune cells, enabling them to learn and memorize antigen patterns. High-affinity antibodies are selected as parents, proliferating asexually (mitosis) to produce offspring. These offspring undergo affinity maturation, replacing the parent only if their fitness value improves.</a:t>
            </a:r>
          </a:p>
          <a:p>
            <a:r>
              <a:rPr lang="en-US" altLang="zh-TW" dirty="0"/>
              <a:t>The clonal selection process consists of four steps: cloning, clonal crossover, clonal mutation, and clonal selection, forming a random antibody map based on affinity</a:t>
            </a:r>
          </a:p>
          <a:p>
            <a:endParaRPr lang="zh-TW" altLang="en-US" dirty="0"/>
          </a:p>
        </p:txBody>
      </p:sp>
    </p:spTree>
    <p:extLst>
      <p:ext uri="{BB962C8B-B14F-4D97-AF65-F5344CB8AC3E}">
        <p14:creationId xmlns:p14="http://schemas.microsoft.com/office/powerpoint/2010/main" val="3565374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0F339E5-13F3-84D0-5EE2-77D0E4015D55}"/>
              </a:ext>
            </a:extLst>
          </p:cNvPr>
          <p:cNvSpPr>
            <a:spLocks noGrp="1"/>
          </p:cNvSpPr>
          <p:nvPr>
            <p:ph type="title"/>
          </p:nvPr>
        </p:nvSpPr>
        <p:spPr/>
        <p:txBody>
          <a:bodyPr/>
          <a:lstStyle/>
          <a:p>
            <a:r>
              <a:rPr lang="en-US" altLang="zh-TW" dirty="0"/>
              <a:t>Immune Networks</a:t>
            </a:r>
            <a:endParaRPr lang="zh-TW" altLang="en-US" dirty="0"/>
          </a:p>
        </p:txBody>
      </p:sp>
      <p:sp>
        <p:nvSpPr>
          <p:cNvPr id="3" name="內容版面配置區 2">
            <a:extLst>
              <a:ext uri="{FF2B5EF4-FFF2-40B4-BE49-F238E27FC236}">
                <a16:creationId xmlns:a16="http://schemas.microsoft.com/office/drawing/2014/main" id="{E91BFEE9-AABD-52A0-2F55-02F74C91F116}"/>
              </a:ext>
            </a:extLst>
          </p:cNvPr>
          <p:cNvSpPr>
            <a:spLocks noGrp="1"/>
          </p:cNvSpPr>
          <p:nvPr>
            <p:ph idx="1"/>
          </p:nvPr>
        </p:nvSpPr>
        <p:spPr/>
        <p:txBody>
          <a:bodyPr>
            <a:normAutofit fontScale="85000" lnSpcReduction="10000"/>
          </a:bodyPr>
          <a:lstStyle/>
          <a:p>
            <a:r>
              <a:rPr lang="en-US" altLang="zh-TW" dirty="0"/>
              <a:t>Immune network theory describes how B cells form an interconnected network, complementing clonal selection theory. When a B cell is stimulated by an antigen, it activates other B cells through its paratopes, while similar cells are suppressed, and new cells replace lost ones, maintaining population diversity and equilibrium.</a:t>
            </a:r>
          </a:p>
          <a:p>
            <a:r>
              <a:rPr lang="en-US" altLang="zh-TW" dirty="0"/>
              <a:t>B cells can edit their receptors by random genetic changes, potentially increasing affinity between antigen epitopes and antibodies. Upon activation, a B cell proliferates, stimulating neighboring cells to suppress the initial antibody response. Differential equations model idiotypic interactions, considering antigen recognition, cell death, and new cell influx.</a:t>
            </a:r>
          </a:p>
          <a:p>
            <a:r>
              <a:rPr lang="en-US" altLang="zh-TW" dirty="0"/>
              <a:t>Idiotypic network theory, derived from immune network theory, suggests that immune interactions occur not only between antigens and antibodies but also between antibodies themselves, leading to stimulatory or suppressive responses. These interactions contribute to immune tolerance and memory formation.</a:t>
            </a:r>
          </a:p>
          <a:p>
            <a:endParaRPr lang="zh-TW" altLang="en-US" dirty="0"/>
          </a:p>
        </p:txBody>
      </p:sp>
    </p:spTree>
    <p:extLst>
      <p:ext uri="{BB962C8B-B14F-4D97-AF65-F5344CB8AC3E}">
        <p14:creationId xmlns:p14="http://schemas.microsoft.com/office/powerpoint/2010/main" val="4235851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6D6E923-9896-3DDB-F4C0-46C95C629E18}"/>
              </a:ext>
            </a:extLst>
          </p:cNvPr>
          <p:cNvSpPr>
            <a:spLocks noGrp="1"/>
          </p:cNvSpPr>
          <p:nvPr>
            <p:ph type="title"/>
          </p:nvPr>
        </p:nvSpPr>
        <p:spPr/>
        <p:txBody>
          <a:bodyPr/>
          <a:lstStyle/>
          <a:p>
            <a:r>
              <a:rPr lang="en-US" altLang="zh-TW" dirty="0"/>
              <a:t>Negative Selection</a:t>
            </a:r>
            <a:endParaRPr lang="zh-TW" altLang="en-US" dirty="0"/>
          </a:p>
        </p:txBody>
      </p:sp>
      <p:sp>
        <p:nvSpPr>
          <p:cNvPr id="3" name="內容版面配置區 2">
            <a:extLst>
              <a:ext uri="{FF2B5EF4-FFF2-40B4-BE49-F238E27FC236}">
                <a16:creationId xmlns:a16="http://schemas.microsoft.com/office/drawing/2014/main" id="{EE1B4FE1-A0F2-D2F6-A116-73985140013C}"/>
              </a:ext>
            </a:extLst>
          </p:cNvPr>
          <p:cNvSpPr>
            <a:spLocks noGrp="1"/>
          </p:cNvSpPr>
          <p:nvPr>
            <p:ph idx="1"/>
          </p:nvPr>
        </p:nvSpPr>
        <p:spPr/>
        <p:txBody>
          <a:bodyPr/>
          <a:lstStyle/>
          <a:p>
            <a:r>
              <a:rPr lang="en-US" altLang="zh-TW" dirty="0"/>
              <a:t>Negative selection is a mechanism for distinguishing self from </a:t>
            </a:r>
            <a:r>
              <a:rPr lang="en-US" altLang="zh-TW" dirty="0" err="1"/>
              <a:t>nonself</a:t>
            </a:r>
            <a:r>
              <a:rPr lang="en-US" altLang="zh-TW" dirty="0"/>
              <a:t> to prevent self-destructive immune responses. The immune system eliminates antibodies that closely resemble self-cells, ensuring only </a:t>
            </a:r>
            <a:r>
              <a:rPr lang="en-US" altLang="zh-TW" dirty="0" err="1"/>
              <a:t>nonself</a:t>
            </a:r>
            <a:r>
              <a:rPr lang="en-US" altLang="zh-TW" dirty="0"/>
              <a:t>-reactive immune cells remain.</a:t>
            </a:r>
          </a:p>
          <a:p>
            <a:r>
              <a:rPr lang="en-US" altLang="zh-TW" dirty="0"/>
              <a:t>This process occurs in the thymus, where T cells recognizing self-cells are excluded, while those with low affinity for self-cells are tolerated and released into circulation. The negative selection algorithm models this biological process, enabling the immune system to generate mature T cells and identify previously unseen harmful cells.</a:t>
            </a:r>
          </a:p>
          <a:p>
            <a:endParaRPr lang="zh-TW" altLang="en-US" dirty="0"/>
          </a:p>
        </p:txBody>
      </p:sp>
    </p:spTree>
    <p:extLst>
      <p:ext uri="{BB962C8B-B14F-4D97-AF65-F5344CB8AC3E}">
        <p14:creationId xmlns:p14="http://schemas.microsoft.com/office/powerpoint/2010/main" val="192154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9C811C-CBEB-8510-65F1-1ED32416A852}"/>
              </a:ext>
            </a:extLst>
          </p:cNvPr>
          <p:cNvSpPr>
            <a:spLocks noGrp="1"/>
          </p:cNvSpPr>
          <p:nvPr>
            <p:ph type="title"/>
          </p:nvPr>
        </p:nvSpPr>
        <p:spPr/>
        <p:txBody>
          <a:bodyPr/>
          <a:lstStyle/>
          <a:p>
            <a:r>
              <a:rPr lang="en-US" altLang="zh-TW" dirty="0"/>
              <a:t>Danger Theory</a:t>
            </a:r>
            <a:endParaRPr lang="zh-TW" altLang="en-US" dirty="0"/>
          </a:p>
        </p:txBody>
      </p:sp>
      <p:sp>
        <p:nvSpPr>
          <p:cNvPr id="3" name="內容版面配置區 2">
            <a:extLst>
              <a:ext uri="{FF2B5EF4-FFF2-40B4-BE49-F238E27FC236}">
                <a16:creationId xmlns:a16="http://schemas.microsoft.com/office/drawing/2014/main" id="{5F896D73-7C5D-9DC6-7008-6AED07E02390}"/>
              </a:ext>
            </a:extLst>
          </p:cNvPr>
          <p:cNvSpPr>
            <a:spLocks noGrp="1"/>
          </p:cNvSpPr>
          <p:nvPr>
            <p:ph idx="1"/>
          </p:nvPr>
        </p:nvSpPr>
        <p:spPr/>
        <p:txBody>
          <a:bodyPr/>
          <a:lstStyle/>
          <a:p>
            <a:r>
              <a:rPr lang="en-US" altLang="zh-TW" dirty="0"/>
              <a:t>Danger theory, proposed by </a:t>
            </a:r>
            <a:r>
              <a:rPr lang="en-US" altLang="zh-TW" dirty="0" err="1"/>
              <a:t>Matzinger</a:t>
            </a:r>
            <a:r>
              <a:rPr lang="en-US" altLang="zh-TW" dirty="0"/>
              <a:t> in 1994, suggests that the immune system does not simply differentiate self from </a:t>
            </a:r>
            <a:r>
              <a:rPr lang="en-US" altLang="zh-TW" dirty="0" err="1"/>
              <a:t>nonself</a:t>
            </a:r>
            <a:r>
              <a:rPr lang="en-US" altLang="zh-TW" dirty="0"/>
              <a:t>, but instead responds to signs of damage. It explains immune reactions to self-antigens and </a:t>
            </a:r>
            <a:r>
              <a:rPr lang="en-US" altLang="zh-TW" dirty="0" err="1"/>
              <a:t>nonself</a:t>
            </a:r>
            <a:r>
              <a:rPr lang="en-US" altLang="zh-TW" dirty="0"/>
              <a:t>-antigens, highlighting how danger signals arise from abnormal biochemical reactions.</a:t>
            </a:r>
          </a:p>
          <a:p>
            <a:r>
              <a:rPr lang="en-US" altLang="zh-TW" dirty="0"/>
              <a:t>The immune system is triggered by danger signals, such as those produced by necrotic cells that die unexpectedly due to infection. Dendritic cells, a type of macrophage, act as intrusion detectors, monitoring tissues for pathogens. These cells interpret molecular signals and regulate T cell activation in lymph nodes.</a:t>
            </a:r>
          </a:p>
          <a:p>
            <a:endParaRPr lang="zh-TW" altLang="en-US" dirty="0"/>
          </a:p>
        </p:txBody>
      </p:sp>
    </p:spTree>
    <p:extLst>
      <p:ext uri="{BB962C8B-B14F-4D97-AF65-F5344CB8AC3E}">
        <p14:creationId xmlns:p14="http://schemas.microsoft.com/office/powerpoint/2010/main" val="317828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3AE7EA9-A011-5DE4-C3C9-86DABC65B3A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CC2F98B-4792-BE15-03F7-19B5E27C6BBE}"/>
              </a:ext>
            </a:extLst>
          </p:cNvPr>
          <p:cNvSpPr>
            <a:spLocks noGrp="1"/>
          </p:cNvSpPr>
          <p:nvPr>
            <p:ph idx="1"/>
          </p:nvPr>
        </p:nvSpPr>
        <p:spPr/>
        <p:txBody>
          <a:bodyPr>
            <a:normAutofit/>
          </a:bodyPr>
          <a:lstStyle/>
          <a:p>
            <a:r>
              <a:rPr lang="en-US" altLang="zh-TW" dirty="0"/>
              <a:t>Dendritic cells exist in three states:</a:t>
            </a:r>
          </a:p>
          <a:p>
            <a:pPr lvl="1"/>
            <a:r>
              <a:rPr lang="en-US" altLang="zh-TW" dirty="0"/>
              <a:t>Immature state (initial detection phase).</a:t>
            </a:r>
          </a:p>
          <a:p>
            <a:pPr lvl="1"/>
            <a:r>
              <a:rPr lang="en-US" altLang="zh-TW" dirty="0"/>
              <a:t>Semi-mature state (apoptotic death, normal cell function, no immune response).</a:t>
            </a:r>
          </a:p>
          <a:p>
            <a:pPr lvl="1"/>
            <a:r>
              <a:rPr lang="en-US" altLang="zh-TW" dirty="0"/>
              <a:t>Mature state (necrotic death, danger detected, immune response activated).</a:t>
            </a:r>
          </a:p>
          <a:p>
            <a:r>
              <a:rPr lang="en-US" altLang="zh-TW" dirty="0"/>
              <a:t>Danger zones form around infected cells, activating immune responses. Pathogen-associated molecular patterns (PAMPs) signal the presence of microorganisms, while safe signals indicate healthy tissue function. Apoptosis leads to immune tolerance, whereas necrosis triggers immune activation.</a:t>
            </a:r>
          </a:p>
          <a:p>
            <a:endParaRPr lang="zh-TW" altLang="en-US" dirty="0"/>
          </a:p>
        </p:txBody>
      </p:sp>
    </p:spTree>
    <p:extLst>
      <p:ext uri="{BB962C8B-B14F-4D97-AF65-F5344CB8AC3E}">
        <p14:creationId xmlns:p14="http://schemas.microsoft.com/office/powerpoint/2010/main" val="2263948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A8914E-3CDF-6F69-972B-BC80060031E8}"/>
              </a:ext>
            </a:extLst>
          </p:cNvPr>
          <p:cNvSpPr>
            <a:spLocks noGrp="1"/>
          </p:cNvSpPr>
          <p:nvPr>
            <p:ph type="title"/>
          </p:nvPr>
        </p:nvSpPr>
        <p:spPr/>
        <p:txBody>
          <a:bodyPr/>
          <a:lstStyle/>
          <a:p>
            <a:r>
              <a:rPr lang="en-US" altLang="zh-TW" dirty="0"/>
              <a:t>10.3 Immune Algorithms</a:t>
            </a:r>
            <a:endParaRPr lang="zh-TW" altLang="en-US" dirty="0"/>
          </a:p>
        </p:txBody>
      </p:sp>
      <p:sp>
        <p:nvSpPr>
          <p:cNvPr id="3" name="內容版面配置區 2">
            <a:extLst>
              <a:ext uri="{FF2B5EF4-FFF2-40B4-BE49-F238E27FC236}">
                <a16:creationId xmlns:a16="http://schemas.microsoft.com/office/drawing/2014/main" id="{5AA0242A-3BD6-814F-3F48-4887A47EC84B}"/>
              </a:ext>
            </a:extLst>
          </p:cNvPr>
          <p:cNvSpPr>
            <a:spLocks noGrp="1"/>
          </p:cNvSpPr>
          <p:nvPr>
            <p:ph idx="1"/>
          </p:nvPr>
        </p:nvSpPr>
        <p:spPr/>
        <p:txBody>
          <a:bodyPr>
            <a:normAutofit/>
          </a:bodyPr>
          <a:lstStyle/>
          <a:p>
            <a:r>
              <a:rPr lang="en-US" altLang="zh-TW" dirty="0"/>
              <a:t>An Artificial Immune System (AIS) incorporates key properties of natural immune systems, including diversity, distributed computation, error tolerance, dynamic learning, adaptation, and self-monitoring. The immune system learns to distinguish between dangerous and </a:t>
            </a:r>
            <a:r>
              <a:rPr lang="en-US" altLang="zh-TW" dirty="0" err="1"/>
              <a:t>nondangerous</a:t>
            </a:r>
            <a:r>
              <a:rPr lang="en-US" altLang="zh-TW" dirty="0"/>
              <a:t> pathogens, and clonal selection is commonly used in immune algorithms due to its self-organizing and learning capabilities.</a:t>
            </a:r>
          </a:p>
          <a:p>
            <a:endParaRPr lang="zh-TW" altLang="en-US" dirty="0"/>
          </a:p>
        </p:txBody>
      </p:sp>
    </p:spTree>
    <p:extLst>
      <p:ext uri="{BB962C8B-B14F-4D97-AF65-F5344CB8AC3E}">
        <p14:creationId xmlns:p14="http://schemas.microsoft.com/office/powerpoint/2010/main" val="100090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A19F3F-FC8A-8EFF-D115-7D84D7D643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D9A12A3-6E39-51EF-8598-752B352B95D1}"/>
              </a:ext>
            </a:extLst>
          </p:cNvPr>
          <p:cNvSpPr>
            <a:spLocks noGrp="1"/>
          </p:cNvSpPr>
          <p:nvPr>
            <p:ph idx="1"/>
          </p:nvPr>
        </p:nvSpPr>
        <p:spPr/>
        <p:txBody>
          <a:bodyPr/>
          <a:lstStyle/>
          <a:p>
            <a:r>
              <a:rPr lang="en-US" altLang="zh-TW" dirty="0"/>
              <a:t>AISs are based on</a:t>
            </a:r>
            <a:r>
              <a:rPr lang="zh-TW" altLang="en-US" dirty="0"/>
              <a:t> </a:t>
            </a:r>
            <a:r>
              <a:rPr lang="en-US" altLang="zh-TW" dirty="0"/>
              <a:t>four main immunological theories</a:t>
            </a:r>
          </a:p>
          <a:p>
            <a:pPr lvl="1"/>
            <a:r>
              <a:rPr lang="en-US" altLang="zh-TW" dirty="0"/>
              <a:t>clonal selection</a:t>
            </a:r>
          </a:p>
          <a:p>
            <a:pPr lvl="1"/>
            <a:r>
              <a:rPr lang="en-US" altLang="zh-TW" dirty="0"/>
              <a:t>immune networks</a:t>
            </a:r>
          </a:p>
          <a:p>
            <a:pPr lvl="1"/>
            <a:r>
              <a:rPr lang="en-US" altLang="zh-TW" dirty="0"/>
              <a:t>Negative</a:t>
            </a:r>
            <a:r>
              <a:rPr lang="zh-TW" altLang="en-US" dirty="0"/>
              <a:t> </a:t>
            </a:r>
            <a:r>
              <a:rPr lang="en-US" altLang="zh-TW" dirty="0"/>
              <a:t>selection</a:t>
            </a:r>
          </a:p>
          <a:p>
            <a:pPr lvl="1"/>
            <a:r>
              <a:rPr lang="en-US" altLang="zh-TW" dirty="0"/>
              <a:t>danger theory</a:t>
            </a:r>
          </a:p>
          <a:p>
            <a:r>
              <a:rPr lang="en-US" altLang="zh-TW" dirty="0"/>
              <a:t>This chapter introduces four immune algorithms</a:t>
            </a:r>
            <a:r>
              <a:rPr lang="zh-TW" altLang="en-US" dirty="0"/>
              <a:t> </a:t>
            </a:r>
            <a:r>
              <a:rPr lang="en-US" altLang="zh-TW" dirty="0"/>
              <a:t>inspired by the four immunological theories.</a:t>
            </a:r>
            <a:endParaRPr lang="zh-TW" altLang="en-US" dirty="0"/>
          </a:p>
        </p:txBody>
      </p:sp>
    </p:spTree>
    <p:extLst>
      <p:ext uri="{BB962C8B-B14F-4D97-AF65-F5344CB8AC3E}">
        <p14:creationId xmlns:p14="http://schemas.microsoft.com/office/powerpoint/2010/main" val="539505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4BC0481-6E9A-0DA1-2FBC-327FCC519A2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B1B42E3-2222-9563-E12B-465D3FFFCD3B}"/>
              </a:ext>
            </a:extLst>
          </p:cNvPr>
          <p:cNvSpPr>
            <a:spLocks noGrp="1"/>
          </p:cNvSpPr>
          <p:nvPr>
            <p:ph idx="1"/>
          </p:nvPr>
        </p:nvSpPr>
        <p:spPr/>
        <p:txBody>
          <a:bodyPr>
            <a:normAutofit/>
          </a:bodyPr>
          <a:lstStyle/>
          <a:p>
            <a:r>
              <a:rPr lang="en-US" altLang="zh-TW" dirty="0"/>
              <a:t>AIS is similar to Genetic Algorithms (GA):</a:t>
            </a:r>
          </a:p>
          <a:p>
            <a:pPr lvl="1"/>
            <a:r>
              <a:rPr lang="en-US" altLang="zh-TW" dirty="0"/>
              <a:t>Antigens/pathogens represent the problem to optimize.</a:t>
            </a:r>
          </a:p>
          <a:p>
            <a:pPr lvl="1"/>
            <a:r>
              <a:rPr lang="en-US" altLang="zh-TW" dirty="0"/>
              <a:t>Antibodies serve as candidate solutions.</a:t>
            </a:r>
          </a:p>
          <a:p>
            <a:pPr lvl="1"/>
            <a:r>
              <a:rPr lang="en-US" altLang="zh-TW" dirty="0"/>
              <a:t>Affinity between antibodies and antigens corresponds to solution quality.</a:t>
            </a:r>
          </a:p>
          <a:p>
            <a:pPr lvl="1"/>
            <a:r>
              <a:rPr lang="en-US" altLang="zh-TW" dirty="0" err="1"/>
              <a:t>Nonself</a:t>
            </a:r>
            <a:r>
              <a:rPr lang="en-US" altLang="zh-TW" dirty="0"/>
              <a:t>-antigens act as constraints.</a:t>
            </a:r>
          </a:p>
          <a:p>
            <a:r>
              <a:rPr lang="en-US" altLang="zh-TW" dirty="0"/>
              <a:t>Like Evolutionary Algorithms (EAs), immune algorithms evolve solutions through cloning, mutation, and selection cycles, refining the population of candidate solutions. Additionally, antigens can be defined as patterns to recognize or training data in learning-based applications.</a:t>
            </a:r>
          </a:p>
          <a:p>
            <a:endParaRPr lang="zh-TW" altLang="en-US" dirty="0"/>
          </a:p>
        </p:txBody>
      </p:sp>
    </p:spTree>
    <p:extLst>
      <p:ext uri="{BB962C8B-B14F-4D97-AF65-F5344CB8AC3E}">
        <p14:creationId xmlns:p14="http://schemas.microsoft.com/office/powerpoint/2010/main" val="3339214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75B9D2-F32A-C31C-857F-71454CB11AED}"/>
              </a:ext>
            </a:extLst>
          </p:cNvPr>
          <p:cNvSpPr>
            <a:spLocks noGrp="1"/>
          </p:cNvSpPr>
          <p:nvPr>
            <p:ph type="title"/>
          </p:nvPr>
        </p:nvSpPr>
        <p:spPr/>
        <p:txBody>
          <a:bodyPr/>
          <a:lstStyle/>
          <a:p>
            <a:r>
              <a:rPr lang="en-US" altLang="zh-TW" dirty="0"/>
              <a:t>10.3.1 Clonal Selection Algorithm</a:t>
            </a:r>
            <a:endParaRPr lang="zh-TW" altLang="en-US" dirty="0"/>
          </a:p>
        </p:txBody>
      </p:sp>
      <p:sp>
        <p:nvSpPr>
          <p:cNvPr id="3" name="內容版面配置區 2">
            <a:extLst>
              <a:ext uri="{FF2B5EF4-FFF2-40B4-BE49-F238E27FC236}">
                <a16:creationId xmlns:a16="http://schemas.microsoft.com/office/drawing/2014/main" id="{5AA025CD-8A95-8A4F-6A36-684AA50A6D71}"/>
              </a:ext>
            </a:extLst>
          </p:cNvPr>
          <p:cNvSpPr>
            <a:spLocks noGrp="1"/>
          </p:cNvSpPr>
          <p:nvPr>
            <p:ph idx="1"/>
          </p:nvPr>
        </p:nvSpPr>
        <p:spPr/>
        <p:txBody>
          <a:bodyPr>
            <a:normAutofit/>
          </a:bodyPr>
          <a:lstStyle/>
          <a:p>
            <a:r>
              <a:rPr lang="en-US" altLang="zh-TW" dirty="0"/>
              <a:t>The Clonal Selection Algorithm (CLONALG) simulates the activation process of immune cells, searching for global optimal solutions through cloning and high-frequency variation of immune cells that recognize antigens. It mimics learning and affinity maturation in B cells, using antibodies to represent immune cells.</a:t>
            </a:r>
          </a:p>
          <a:p>
            <a:r>
              <a:rPr lang="en-US" altLang="zh-TW" dirty="0"/>
              <a:t>CLONALG is based on clonal selection and affinity maturation, leveraging proliferation and differentiation to reproduce strong solutions while eliminating weak ones. Affinity maturation corresponds to learning from new patterns, with solution quality measured by affinity toward antigens (fitness).</a:t>
            </a:r>
          </a:p>
        </p:txBody>
      </p:sp>
    </p:spTree>
    <p:extLst>
      <p:ext uri="{BB962C8B-B14F-4D97-AF65-F5344CB8AC3E}">
        <p14:creationId xmlns:p14="http://schemas.microsoft.com/office/powerpoint/2010/main" val="2162890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6F03D1-1129-0299-0398-38B0F1B6D66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B6CAE00-3108-ECEE-5372-6C7FA87DDC74}"/>
              </a:ext>
            </a:extLst>
          </p:cNvPr>
          <p:cNvSpPr>
            <a:spLocks noGrp="1"/>
          </p:cNvSpPr>
          <p:nvPr>
            <p:ph idx="1"/>
          </p:nvPr>
        </p:nvSpPr>
        <p:spPr/>
        <p:txBody>
          <a:bodyPr>
            <a:normAutofit/>
          </a:bodyPr>
          <a:lstStyle/>
          <a:p>
            <a:r>
              <a:rPr lang="en-US" altLang="zh-TW" dirty="0"/>
              <a:t>Key processes include:</a:t>
            </a:r>
          </a:p>
          <a:p>
            <a:pPr lvl="1"/>
            <a:r>
              <a:rPr lang="en-US" altLang="zh-TW" dirty="0"/>
              <a:t>Selection: Only lymphocytes recognizing antigens proliferate.</a:t>
            </a:r>
          </a:p>
          <a:p>
            <a:pPr lvl="1"/>
            <a:r>
              <a:rPr lang="en-US" altLang="zh-TW" dirty="0"/>
              <a:t>Affinity maturation: Selected lymphocytes improve their affinity through hypermutation, refining local solutions.</a:t>
            </a:r>
          </a:p>
          <a:p>
            <a:pPr lvl="1"/>
            <a:r>
              <a:rPr lang="en-US" altLang="zh-TW" dirty="0"/>
              <a:t>Elimination and replacement: Low-affinity antibodies are removed or undergo receptor editing to enhance affinity.</a:t>
            </a:r>
          </a:p>
          <a:p>
            <a:pPr lvl="1"/>
            <a:r>
              <a:rPr lang="en-US" altLang="zh-TW" dirty="0"/>
              <a:t>Memory cells: Store candidate solutions and regulate antibody concentration through stimulation or suppression.</a:t>
            </a:r>
          </a:p>
          <a:p>
            <a:pPr lvl="1"/>
            <a:r>
              <a:rPr lang="en-US" altLang="zh-TW" dirty="0"/>
              <a:t>Genetic operators: Introduce antibody diversity to capture unknown antigens.</a:t>
            </a:r>
          </a:p>
          <a:p>
            <a:r>
              <a:rPr lang="en-US" altLang="zh-TW" dirty="0"/>
              <a:t>CLONALG ensures adaptive learning, refining solutions through recognition, affinity calculation, and controlled antibody dispersion</a:t>
            </a:r>
          </a:p>
        </p:txBody>
      </p:sp>
    </p:spTree>
    <p:extLst>
      <p:ext uri="{BB962C8B-B14F-4D97-AF65-F5344CB8AC3E}">
        <p14:creationId xmlns:p14="http://schemas.microsoft.com/office/powerpoint/2010/main" val="3760880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D2FFFF-6CCD-297D-F21D-0F8EA2FB9722}"/>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128F3EE9-019C-9BBD-4466-82C9D2CF499B}"/>
              </a:ext>
            </a:extLst>
          </p:cNvPr>
          <p:cNvPicPr>
            <a:picLocks noGrp="1" noChangeAspect="1"/>
          </p:cNvPicPr>
          <p:nvPr>
            <p:ph idx="1"/>
          </p:nvPr>
        </p:nvPicPr>
        <p:blipFill>
          <a:blip r:embed="rId2"/>
          <a:stretch>
            <a:fillRect/>
          </a:stretch>
        </p:blipFill>
        <p:spPr>
          <a:xfrm>
            <a:off x="2299680" y="1825625"/>
            <a:ext cx="7592640" cy="4351338"/>
          </a:xfrm>
        </p:spPr>
      </p:pic>
    </p:spTree>
    <p:extLst>
      <p:ext uri="{BB962C8B-B14F-4D97-AF65-F5344CB8AC3E}">
        <p14:creationId xmlns:p14="http://schemas.microsoft.com/office/powerpoint/2010/main" val="143018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D9F613-9D68-B7C4-59FF-3B4815AD151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CBC8F1B-CD5D-0210-AC9B-43A4FA840373}"/>
              </a:ext>
            </a:extLst>
          </p:cNvPr>
          <p:cNvSpPr>
            <a:spLocks noGrp="1"/>
          </p:cNvSpPr>
          <p:nvPr>
            <p:ph idx="1"/>
          </p:nvPr>
        </p:nvSpPr>
        <p:spPr/>
        <p:txBody>
          <a:bodyPr>
            <a:normAutofit/>
          </a:bodyPr>
          <a:lstStyle/>
          <a:p>
            <a:r>
              <a:rPr lang="en-US" altLang="zh-TW" dirty="0"/>
              <a:t>CLONALG, described in Algorithm 10.1, assigns lower mutation rates to higher-affinity cells to keep them near local optima, while lower-affinity cells undergo higher mutation rates to explore other regions. Lower-affinity cells also have a higher probability of being replaced.</a:t>
            </a:r>
          </a:p>
          <a:p>
            <a:r>
              <a:rPr lang="en-US" altLang="zh-TW" dirty="0"/>
              <a:t>For multimodal problems, multiple optima must be located within a single antibody population. In this case, all antibodies are cloned equally, rather than using affinity-proportionate cloning. Hypermutation rates remain proportional to affinity, ensuring adaptive search.</a:t>
            </a:r>
          </a:p>
          <a:p>
            <a:endParaRPr lang="zh-TW" altLang="en-US" dirty="0"/>
          </a:p>
        </p:txBody>
      </p:sp>
    </p:spTree>
    <p:extLst>
      <p:ext uri="{BB962C8B-B14F-4D97-AF65-F5344CB8AC3E}">
        <p14:creationId xmlns:p14="http://schemas.microsoft.com/office/powerpoint/2010/main" val="1536679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D6EC2D3-F3A6-10EE-9969-3E640F12E44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40B9825A-5F8F-18C3-F002-8CFE81D18D80}"/>
              </a:ext>
            </a:extLst>
          </p:cNvPr>
          <p:cNvSpPr>
            <a:spLocks noGrp="1"/>
          </p:cNvSpPr>
          <p:nvPr>
            <p:ph idx="1"/>
          </p:nvPr>
        </p:nvSpPr>
        <p:spPr/>
        <p:txBody>
          <a:bodyPr>
            <a:normAutofit/>
          </a:bodyPr>
          <a:lstStyle/>
          <a:p>
            <a:r>
              <a:rPr lang="en-US" altLang="zh-TW" dirty="0"/>
              <a:t>CLONALG vs. Genetic Algorithms (GA):</a:t>
            </a:r>
          </a:p>
          <a:p>
            <a:pPr lvl="1"/>
            <a:r>
              <a:rPr lang="en-US" altLang="zh-TW" dirty="0"/>
              <a:t>Mutation-based, but no crossover operation.</a:t>
            </a:r>
          </a:p>
          <a:p>
            <a:pPr lvl="1"/>
            <a:r>
              <a:rPr lang="en-US" altLang="zh-TW" dirty="0"/>
              <a:t>Proportionate selection and inverse-affinity hypermutation.</a:t>
            </a:r>
          </a:p>
          <a:p>
            <a:pPr lvl="1"/>
            <a:r>
              <a:rPr lang="en-US" altLang="zh-TW" dirty="0"/>
              <a:t>Unique cloning step and elitism mechanism.</a:t>
            </a:r>
          </a:p>
          <a:p>
            <a:pPr lvl="1"/>
            <a:r>
              <a:rPr lang="en-US" altLang="zh-TW" dirty="0"/>
              <a:t>Binary representation in antibodies.</a:t>
            </a:r>
          </a:p>
          <a:p>
            <a:pPr lvl="1"/>
            <a:r>
              <a:rPr lang="en-US" altLang="zh-TW" dirty="0"/>
              <a:t>Maintains multiple optima, unlike GA, which converges toward a single best solution.</a:t>
            </a:r>
          </a:p>
          <a:p>
            <a:pPr lvl="1"/>
            <a:r>
              <a:rPr lang="en-US" altLang="zh-TW" dirty="0"/>
              <a:t>Parallel optimization, similar to (1 + round(βNP)-ES) with adaptive mutation control, where β is the clone factor and NP is the population size.</a:t>
            </a:r>
          </a:p>
          <a:p>
            <a:endParaRPr lang="zh-TW" altLang="en-US" dirty="0"/>
          </a:p>
        </p:txBody>
      </p:sp>
    </p:spTree>
    <p:extLst>
      <p:ext uri="{BB962C8B-B14F-4D97-AF65-F5344CB8AC3E}">
        <p14:creationId xmlns:p14="http://schemas.microsoft.com/office/powerpoint/2010/main" val="1863828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93000F-7B92-2ED6-5170-5F88BB270CC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94322F2-75EF-4D9B-A913-FA6ADF2EC834}"/>
              </a:ext>
            </a:extLst>
          </p:cNvPr>
          <p:cNvSpPr>
            <a:spLocks noGrp="1"/>
          </p:cNvSpPr>
          <p:nvPr>
            <p:ph idx="1"/>
          </p:nvPr>
        </p:nvSpPr>
        <p:spPr/>
        <p:txBody>
          <a:bodyPr>
            <a:normAutofit/>
          </a:bodyPr>
          <a:lstStyle/>
          <a:p>
            <a:r>
              <a:rPr lang="en-US" altLang="zh-TW" dirty="0"/>
              <a:t>CLONALG favors high-affinity antibodies, making it well-suited for high-peak problems. Algorithmic parameters must be user-defined, though they have been evolved in later studies.</a:t>
            </a:r>
          </a:p>
          <a:p>
            <a:r>
              <a:rPr lang="en-US" altLang="zh-TW" dirty="0"/>
              <a:t>Several enhancements have been introduced:</a:t>
            </a:r>
          </a:p>
          <a:p>
            <a:pPr lvl="1"/>
            <a:r>
              <a:rPr lang="en-US" altLang="zh-TW" dirty="0"/>
              <a:t>Antibody clustering expands a single population into multiple subpopulations, with competition selection ensuring the best antibody represents each cluster. Gaussian mutation aids local search, while Cauchy mutation explores new areas</a:t>
            </a:r>
          </a:p>
          <a:p>
            <a:pPr lvl="1"/>
            <a:r>
              <a:rPr lang="en-US" altLang="zh-TW" dirty="0"/>
              <a:t>Aging mechanisms assign age values to search points, allowing equal opportunity for exploration. Aging can be replaced by restart strategies for improved performance.</a:t>
            </a:r>
          </a:p>
          <a:p>
            <a:endParaRPr lang="zh-TW" altLang="en-US" dirty="0"/>
          </a:p>
        </p:txBody>
      </p:sp>
    </p:spTree>
    <p:extLst>
      <p:ext uri="{BB962C8B-B14F-4D97-AF65-F5344CB8AC3E}">
        <p14:creationId xmlns:p14="http://schemas.microsoft.com/office/powerpoint/2010/main" val="913234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427CBF-183E-DFD6-9F5B-03B3A73E1F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061403B-4E47-C377-834D-E39A76035286}"/>
              </a:ext>
            </a:extLst>
          </p:cNvPr>
          <p:cNvSpPr>
            <a:spLocks noGrp="1"/>
          </p:cNvSpPr>
          <p:nvPr>
            <p:ph idx="1"/>
          </p:nvPr>
        </p:nvSpPr>
        <p:spPr/>
        <p:txBody>
          <a:bodyPr/>
          <a:lstStyle/>
          <a:p>
            <a:r>
              <a:rPr lang="en-US" altLang="zh-TW" dirty="0"/>
              <a:t>The immune system helps maintain diversity in Genetic Algorithms (GA) for multimodal optimization problems by constructing populations of antigens and antibodies. Matching occurs when an antibody’s bit string is complementary to an antigen’s bit string, and fitness values are assigned based on this matching.</a:t>
            </a:r>
          </a:p>
          <a:p>
            <a:r>
              <a:rPr lang="en-US" altLang="zh-TW" dirty="0"/>
              <a:t>A simple GA then replicates antibodies that best match the antigens, allowing GA to evolve and sustain a diverse, cooperative population. This process is similar to fitness sharing in GA, ensuring pattern-matching antibodies effectively recognize antigen patterns while maintaining population diversity.</a:t>
            </a:r>
          </a:p>
          <a:p>
            <a:endParaRPr lang="zh-TW" altLang="en-US" dirty="0"/>
          </a:p>
        </p:txBody>
      </p:sp>
    </p:spTree>
    <p:extLst>
      <p:ext uri="{BB962C8B-B14F-4D97-AF65-F5344CB8AC3E}">
        <p14:creationId xmlns:p14="http://schemas.microsoft.com/office/powerpoint/2010/main" val="3187000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124C42-8088-A743-1BDB-EDB354F8D7ED}"/>
              </a:ext>
            </a:extLst>
          </p:cNvPr>
          <p:cNvSpPr>
            <a:spLocks noGrp="1"/>
          </p:cNvSpPr>
          <p:nvPr>
            <p:ph type="title"/>
          </p:nvPr>
        </p:nvSpPr>
        <p:spPr/>
        <p:txBody>
          <a:bodyPr/>
          <a:lstStyle/>
          <a:p>
            <a:r>
              <a:rPr lang="en-US" altLang="zh-TW" dirty="0"/>
              <a:t>10.3.2 Artificial Immune Network</a:t>
            </a:r>
            <a:endParaRPr lang="zh-TW" altLang="en-US" dirty="0"/>
          </a:p>
        </p:txBody>
      </p:sp>
      <p:sp>
        <p:nvSpPr>
          <p:cNvPr id="3" name="內容版面配置區 2">
            <a:extLst>
              <a:ext uri="{FF2B5EF4-FFF2-40B4-BE49-F238E27FC236}">
                <a16:creationId xmlns:a16="http://schemas.microsoft.com/office/drawing/2014/main" id="{D9BF3437-CED2-38A3-6C6B-F079360A1191}"/>
              </a:ext>
            </a:extLst>
          </p:cNvPr>
          <p:cNvSpPr>
            <a:spLocks noGrp="1"/>
          </p:cNvSpPr>
          <p:nvPr>
            <p:ph idx="1"/>
          </p:nvPr>
        </p:nvSpPr>
        <p:spPr/>
        <p:txBody>
          <a:bodyPr>
            <a:normAutofit/>
          </a:bodyPr>
          <a:lstStyle/>
          <a:p>
            <a:r>
              <a:rPr lang="en-US" altLang="zh-TW" dirty="0" err="1"/>
              <a:t>aiNet</a:t>
            </a:r>
            <a:r>
              <a:rPr lang="en-US" altLang="zh-TW" dirty="0"/>
              <a:t> (Artificial Immune Network) combines CLONALG with immune network theory for optimization problems. It is a competitive, constructive network, where antibodies act as network nodes, with concentration and affinity as their states. Learning adjusts antibody concentration and affinity, determining which nodes are cloned, suppressed, or maintained based on affinity interactions. The goal is to build a memory set that represents antigenic spatial distribution.</a:t>
            </a:r>
          </a:p>
          <a:p>
            <a:endParaRPr lang="zh-TW" altLang="en-US" dirty="0"/>
          </a:p>
        </p:txBody>
      </p:sp>
    </p:spTree>
    <p:extLst>
      <p:ext uri="{BB962C8B-B14F-4D97-AF65-F5344CB8AC3E}">
        <p14:creationId xmlns:p14="http://schemas.microsoft.com/office/powerpoint/2010/main" val="2713164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A09CFE-999B-9C2C-87A1-11CA74BC99CB}"/>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4E43B757-9279-E857-5A36-1B3A5926AD1C}"/>
              </a:ext>
            </a:extLst>
          </p:cNvPr>
          <p:cNvPicPr>
            <a:picLocks noGrp="1" noChangeAspect="1"/>
          </p:cNvPicPr>
          <p:nvPr>
            <p:ph idx="1"/>
          </p:nvPr>
        </p:nvPicPr>
        <p:blipFill>
          <a:blip r:embed="rId2"/>
          <a:stretch>
            <a:fillRect/>
          </a:stretch>
        </p:blipFill>
        <p:spPr>
          <a:xfrm>
            <a:off x="2938111" y="1825625"/>
            <a:ext cx="6315777" cy="4351338"/>
          </a:xfrm>
        </p:spPr>
      </p:pic>
    </p:spTree>
    <p:extLst>
      <p:ext uri="{BB962C8B-B14F-4D97-AF65-F5344CB8AC3E}">
        <p14:creationId xmlns:p14="http://schemas.microsoft.com/office/powerpoint/2010/main" val="2608323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10CA3-E36F-B3AD-DA91-FDC9F658F01F}"/>
              </a:ext>
            </a:extLst>
          </p:cNvPr>
          <p:cNvSpPr>
            <a:spLocks noGrp="1"/>
          </p:cNvSpPr>
          <p:nvPr>
            <p:ph type="title"/>
          </p:nvPr>
        </p:nvSpPr>
        <p:spPr/>
        <p:txBody>
          <a:bodyPr/>
          <a:lstStyle/>
          <a:p>
            <a:r>
              <a:rPr lang="en-US" altLang="zh-TW" dirty="0"/>
              <a:t>10.1 Introduction</a:t>
            </a:r>
            <a:endParaRPr lang="zh-TW" altLang="en-US" dirty="0"/>
          </a:p>
        </p:txBody>
      </p:sp>
      <p:sp>
        <p:nvSpPr>
          <p:cNvPr id="3" name="內容版面配置區 2">
            <a:extLst>
              <a:ext uri="{FF2B5EF4-FFF2-40B4-BE49-F238E27FC236}">
                <a16:creationId xmlns:a16="http://schemas.microsoft.com/office/drawing/2014/main" id="{D9644DDD-4223-1E38-F637-19F4B4318C69}"/>
              </a:ext>
            </a:extLst>
          </p:cNvPr>
          <p:cNvSpPr>
            <a:spLocks noGrp="1"/>
          </p:cNvSpPr>
          <p:nvPr>
            <p:ph idx="1"/>
          </p:nvPr>
        </p:nvSpPr>
        <p:spPr/>
        <p:txBody>
          <a:bodyPr>
            <a:normAutofit/>
          </a:bodyPr>
          <a:lstStyle/>
          <a:p>
            <a:r>
              <a:rPr lang="en-US" altLang="zh-TW" dirty="0"/>
              <a:t>An Artificial Immune System (AIS) is inspired by the biological immune system, which protects the body by detecting and eliminating pathogens, tumor cells, and malfunctioning cells. The immune system distinguishes between self and </a:t>
            </a:r>
            <a:r>
              <a:rPr lang="en-US" altLang="zh-TW" dirty="0" err="1"/>
              <a:t>nonself</a:t>
            </a:r>
            <a:r>
              <a:rPr lang="en-US" altLang="zh-TW" dirty="0"/>
              <a:t> molecules and maintains diversity in its immune repertoire.</a:t>
            </a:r>
          </a:p>
        </p:txBody>
      </p:sp>
    </p:spTree>
    <p:extLst>
      <p:ext uri="{BB962C8B-B14F-4D97-AF65-F5344CB8AC3E}">
        <p14:creationId xmlns:p14="http://schemas.microsoft.com/office/powerpoint/2010/main" val="1772639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C4B372-8033-1505-D2C7-B87B9343E66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8D93C05-4C9C-8E6B-05F2-609200EC77EF}"/>
              </a:ext>
            </a:extLst>
          </p:cNvPr>
          <p:cNvSpPr>
            <a:spLocks noGrp="1"/>
          </p:cNvSpPr>
          <p:nvPr>
            <p:ph idx="1"/>
          </p:nvPr>
        </p:nvSpPr>
        <p:spPr/>
        <p:txBody>
          <a:bodyPr>
            <a:normAutofit lnSpcReduction="10000"/>
          </a:bodyPr>
          <a:lstStyle/>
          <a:p>
            <a:r>
              <a:rPr lang="en-US" altLang="zh-TW" dirty="0"/>
              <a:t>Variants of </a:t>
            </a:r>
            <a:r>
              <a:rPr lang="en-US" altLang="zh-TW" dirty="0" err="1"/>
              <a:t>aiNet</a:t>
            </a:r>
            <a:r>
              <a:rPr lang="en-US" altLang="zh-TW" dirty="0"/>
              <a:t>:</a:t>
            </a:r>
          </a:p>
          <a:p>
            <a:pPr lvl="1"/>
            <a:r>
              <a:rPr lang="en-US" altLang="zh-TW" dirty="0"/>
              <a:t>Optimized </a:t>
            </a:r>
            <a:r>
              <a:rPr lang="en-US" altLang="zh-TW" dirty="0" err="1"/>
              <a:t>aiNet</a:t>
            </a:r>
            <a:r>
              <a:rPr lang="en-US" altLang="zh-TW" dirty="0"/>
              <a:t> (opt-</a:t>
            </a:r>
            <a:r>
              <a:rPr lang="en-US" altLang="zh-TW" dirty="0" err="1"/>
              <a:t>aiNet</a:t>
            </a:r>
            <a:r>
              <a:rPr lang="en-US" altLang="zh-TW" dirty="0"/>
              <a:t>): Designed for multimodal optimization, maintaining multiple optimal solutions and dynamically adjusting population size. It selects elitist antibodies from clones, eliminates redundant cells, and introduces new antibodies for exploration. Affinity is measured by Euclidean distance, and the algorithm has quadratic complexity.</a:t>
            </a:r>
          </a:p>
          <a:p>
            <a:pPr lvl="1"/>
            <a:r>
              <a:rPr lang="en-US" altLang="zh-TW" dirty="0"/>
              <a:t>Omni-</a:t>
            </a:r>
            <a:r>
              <a:rPr lang="en-US" altLang="zh-TW" dirty="0" err="1"/>
              <a:t>aiNet</a:t>
            </a:r>
            <a:r>
              <a:rPr lang="en-US" altLang="zh-TW" dirty="0"/>
              <a:t>: Ensures self-maintenance of diversity, simultaneous search for multiple high-quality solutions, and adaptive population adjustment.</a:t>
            </a:r>
          </a:p>
          <a:p>
            <a:pPr lvl="1"/>
            <a:r>
              <a:rPr lang="en-US" altLang="zh-TW" dirty="0" err="1"/>
              <a:t>dopt-aiNet</a:t>
            </a:r>
            <a:r>
              <a:rPr lang="en-US" altLang="zh-TW" dirty="0"/>
              <a:t>: Enhances population diversity and solution refinement for dynamic optimization, using golden section line search and two mutation operators (one-dimensional mutation and gene duplication).</a:t>
            </a:r>
          </a:p>
          <a:p>
            <a:pPr lvl="1"/>
            <a:r>
              <a:rPr lang="en-US" altLang="zh-TW" dirty="0"/>
              <a:t>dt-</a:t>
            </a:r>
            <a:r>
              <a:rPr lang="en-US" altLang="zh-TW" dirty="0" err="1"/>
              <a:t>aiNet</a:t>
            </a:r>
            <a:r>
              <a:rPr lang="en-US" altLang="zh-TW" dirty="0"/>
              <a:t>: Integrates danger theory into </a:t>
            </a:r>
            <a:r>
              <a:rPr lang="en-US" altLang="zh-TW" dirty="0" err="1"/>
              <a:t>aiNet</a:t>
            </a:r>
            <a:r>
              <a:rPr lang="en-US" altLang="zh-TW" dirty="0"/>
              <a:t>, improving solution quality and population diversity.</a:t>
            </a:r>
          </a:p>
          <a:p>
            <a:endParaRPr lang="en-US" altLang="zh-TW" dirty="0"/>
          </a:p>
          <a:p>
            <a:endParaRPr lang="zh-TW" altLang="en-US" dirty="0"/>
          </a:p>
        </p:txBody>
      </p:sp>
    </p:spTree>
    <p:extLst>
      <p:ext uri="{BB962C8B-B14F-4D97-AF65-F5344CB8AC3E}">
        <p14:creationId xmlns:p14="http://schemas.microsoft.com/office/powerpoint/2010/main" val="4140925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E61A3B3-687C-EE13-477C-97FB1CD0E66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E1833EDC-E94E-C2C4-F5D9-F4B640B64ACC}"/>
              </a:ext>
            </a:extLst>
          </p:cNvPr>
          <p:cNvSpPr>
            <a:spLocks noGrp="1"/>
          </p:cNvSpPr>
          <p:nvPr>
            <p:ph idx="1"/>
          </p:nvPr>
        </p:nvSpPr>
        <p:spPr/>
        <p:txBody>
          <a:bodyPr/>
          <a:lstStyle/>
          <a:p>
            <a:pPr lvl="1"/>
            <a:r>
              <a:rPr lang="en-US" altLang="zh-TW" dirty="0"/>
              <a:t>Bayesian AIS, inspired by Estimation of Distribution Algorithms (EDAs), replaces mutation and cloning with a Bayesian network, dynamically adjusting population size for multimodal optimization.</a:t>
            </a:r>
          </a:p>
          <a:p>
            <a:pPr lvl="1"/>
            <a:r>
              <a:rPr lang="en-US" altLang="zh-TW" dirty="0"/>
              <a:t>Vaccine-enhanced AIS promotes exploration by introducing weak antigens as vaccines, enabling parallel searches across subpopulations.</a:t>
            </a:r>
          </a:p>
          <a:p>
            <a:pPr lvl="1"/>
            <a:r>
              <a:rPr lang="en-US" altLang="zh-TW" dirty="0"/>
              <a:t>Immune mechanisms can be integrated into Genetic Algorithms (GA) as genetic operators, improving crossover and mutation by vaccination and immune selection, ensuring steady fitness improvement</a:t>
            </a:r>
          </a:p>
          <a:p>
            <a:endParaRPr lang="zh-TW" altLang="en-US" dirty="0"/>
          </a:p>
        </p:txBody>
      </p:sp>
    </p:spTree>
    <p:extLst>
      <p:ext uri="{BB962C8B-B14F-4D97-AF65-F5344CB8AC3E}">
        <p14:creationId xmlns:p14="http://schemas.microsoft.com/office/powerpoint/2010/main" val="3128232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BC27BA-BC4F-1E50-AEAC-D19BF9A737C0}"/>
              </a:ext>
            </a:extLst>
          </p:cNvPr>
          <p:cNvSpPr>
            <a:spLocks noGrp="1"/>
          </p:cNvSpPr>
          <p:nvPr>
            <p:ph type="title"/>
          </p:nvPr>
        </p:nvSpPr>
        <p:spPr/>
        <p:txBody>
          <a:bodyPr/>
          <a:lstStyle/>
          <a:p>
            <a:r>
              <a:rPr lang="en-US" altLang="zh-TW" dirty="0"/>
              <a:t>10.3.3 Negative Selection Algorithm</a:t>
            </a:r>
            <a:endParaRPr lang="zh-TW" altLang="en-US" dirty="0"/>
          </a:p>
        </p:txBody>
      </p:sp>
      <p:sp>
        <p:nvSpPr>
          <p:cNvPr id="3" name="內容版面配置區 2">
            <a:extLst>
              <a:ext uri="{FF2B5EF4-FFF2-40B4-BE49-F238E27FC236}">
                <a16:creationId xmlns:a16="http://schemas.microsoft.com/office/drawing/2014/main" id="{965E8854-8E3F-2E43-F6CE-3972B0879DA4}"/>
              </a:ext>
            </a:extLst>
          </p:cNvPr>
          <p:cNvSpPr>
            <a:spLocks noGrp="1"/>
          </p:cNvSpPr>
          <p:nvPr>
            <p:ph idx="1"/>
          </p:nvPr>
        </p:nvSpPr>
        <p:spPr/>
        <p:txBody>
          <a:bodyPr>
            <a:normAutofit/>
          </a:bodyPr>
          <a:lstStyle/>
          <a:p>
            <a:r>
              <a:rPr lang="en-US" altLang="zh-TW" dirty="0"/>
              <a:t>The Negative Selection Algorithm (NSA) is inspired by the negative selection mechanism in the immune system, enabling the detection of unknown antigens. It efficiently operates in linear time for binary strings.</a:t>
            </a:r>
          </a:p>
          <a:p>
            <a:endParaRPr lang="zh-TW" altLang="en-US" dirty="0"/>
          </a:p>
        </p:txBody>
      </p:sp>
    </p:spTree>
    <p:extLst>
      <p:ext uri="{BB962C8B-B14F-4D97-AF65-F5344CB8AC3E}">
        <p14:creationId xmlns:p14="http://schemas.microsoft.com/office/powerpoint/2010/main" val="2618758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12C900-7102-1352-5B68-FDE5D4E0C9A1}"/>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B86FD5A-E493-4CD8-5563-2A7839C1CBAD}"/>
              </a:ext>
            </a:extLst>
          </p:cNvPr>
          <p:cNvSpPr>
            <a:spLocks noGrp="1"/>
          </p:cNvSpPr>
          <p:nvPr>
            <p:ph idx="1"/>
          </p:nvPr>
        </p:nvSpPr>
        <p:spPr/>
        <p:txBody>
          <a:bodyPr>
            <a:normAutofit/>
          </a:bodyPr>
          <a:lstStyle/>
          <a:p>
            <a:r>
              <a:rPr lang="en-US" altLang="zh-TW" dirty="0"/>
              <a:t>NSA Process:</a:t>
            </a:r>
          </a:p>
          <a:p>
            <a:pPr lvl="1"/>
            <a:r>
              <a:rPr lang="en-US" altLang="zh-TW" dirty="0"/>
              <a:t>Self-pattern profiling: Normal patterns are treated as self-patterns, representing typical data properties.</a:t>
            </a:r>
          </a:p>
          <a:p>
            <a:pPr lvl="1"/>
            <a:r>
              <a:rPr lang="en-US" altLang="zh-TW" dirty="0"/>
              <a:t>Detector generation: Random detector patterns are created and compared against self-patterns. If a detector matches a self-pattern, it is discarded; otherwise, it is retained.</a:t>
            </a:r>
          </a:p>
          <a:p>
            <a:pPr lvl="1"/>
            <a:r>
              <a:rPr lang="en-US" altLang="zh-TW" dirty="0"/>
              <a:t>Anomaly detection: During monitoring, if a detector matches a new pattern, an anomaly is detected, indicating data corruption or alteration.</a:t>
            </a:r>
          </a:p>
          <a:p>
            <a:pPr marL="0" indent="0">
              <a:buNone/>
            </a:pPr>
            <a:endParaRPr lang="en-US" altLang="zh-TW" dirty="0"/>
          </a:p>
          <a:p>
            <a:endParaRPr lang="zh-TW" altLang="en-US" dirty="0"/>
          </a:p>
        </p:txBody>
      </p:sp>
    </p:spTree>
    <p:extLst>
      <p:ext uri="{BB962C8B-B14F-4D97-AF65-F5344CB8AC3E}">
        <p14:creationId xmlns:p14="http://schemas.microsoft.com/office/powerpoint/2010/main" val="3879432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2CA8F3-8D29-3D4B-3DEB-6E67E845E95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9E6C36A3-BF8D-C439-008D-0532B36A2E5D}"/>
              </a:ext>
            </a:extLst>
          </p:cNvPr>
          <p:cNvSpPr>
            <a:spLocks noGrp="1"/>
          </p:cNvSpPr>
          <p:nvPr>
            <p:ph idx="1"/>
          </p:nvPr>
        </p:nvSpPr>
        <p:spPr/>
        <p:txBody>
          <a:bodyPr/>
          <a:lstStyle/>
          <a:p>
            <a:r>
              <a:rPr lang="en-US" altLang="zh-TW" dirty="0"/>
              <a:t>Applications:</a:t>
            </a:r>
          </a:p>
          <a:p>
            <a:pPr lvl="1"/>
            <a:r>
              <a:rPr lang="en-US" altLang="zh-TW" dirty="0"/>
              <a:t>Anomaly detection, including computer security and network intrusion detection systems.</a:t>
            </a:r>
          </a:p>
          <a:p>
            <a:pPr lvl="1"/>
            <a:r>
              <a:rPr lang="en-US" altLang="zh-TW" dirty="0"/>
              <a:t>Receptor Density Algorithm, inspired by T-cell receptor mechanisms, detects anomalies by placing receptors at discretized locations and classifying inputs as normal or anomalous using stochastic analysis.</a:t>
            </a:r>
          </a:p>
          <a:p>
            <a:endParaRPr lang="zh-TW" altLang="en-US" dirty="0"/>
          </a:p>
        </p:txBody>
      </p:sp>
    </p:spTree>
    <p:extLst>
      <p:ext uri="{BB962C8B-B14F-4D97-AF65-F5344CB8AC3E}">
        <p14:creationId xmlns:p14="http://schemas.microsoft.com/office/powerpoint/2010/main" val="39901082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5E7D30-BB82-348B-BC1E-18C861EA74F8}"/>
              </a:ext>
            </a:extLst>
          </p:cNvPr>
          <p:cNvSpPr>
            <a:spLocks noGrp="1"/>
          </p:cNvSpPr>
          <p:nvPr>
            <p:ph type="title"/>
          </p:nvPr>
        </p:nvSpPr>
        <p:spPr/>
        <p:txBody>
          <a:bodyPr/>
          <a:lstStyle/>
          <a:p>
            <a:r>
              <a:rPr lang="en-US" altLang="zh-TW" dirty="0"/>
              <a:t>10.3.4 Dendritic Cell Algorithm</a:t>
            </a:r>
            <a:endParaRPr lang="zh-TW" altLang="en-US" dirty="0"/>
          </a:p>
        </p:txBody>
      </p:sp>
      <p:sp>
        <p:nvSpPr>
          <p:cNvPr id="3" name="內容版面配置區 2">
            <a:extLst>
              <a:ext uri="{FF2B5EF4-FFF2-40B4-BE49-F238E27FC236}">
                <a16:creationId xmlns:a16="http://schemas.microsoft.com/office/drawing/2014/main" id="{73883097-0FB5-0895-FD26-794E0EA506BD}"/>
              </a:ext>
            </a:extLst>
          </p:cNvPr>
          <p:cNvSpPr>
            <a:spLocks noGrp="1"/>
          </p:cNvSpPr>
          <p:nvPr>
            <p:ph idx="1"/>
          </p:nvPr>
        </p:nvSpPr>
        <p:spPr/>
        <p:txBody>
          <a:bodyPr>
            <a:normAutofit lnSpcReduction="10000"/>
          </a:bodyPr>
          <a:lstStyle/>
          <a:p>
            <a:r>
              <a:rPr lang="en-US" altLang="zh-TW" dirty="0"/>
              <a:t>Danger theory inspires a robust, distributed, adaptive, and autonomous detection mechanism for early outbreak notification with high detection accuracy.</a:t>
            </a:r>
          </a:p>
          <a:p>
            <a:r>
              <a:rPr lang="en-US" altLang="zh-TW" dirty="0"/>
              <a:t>Dendritic Cell Algorithm (DCA):</a:t>
            </a:r>
          </a:p>
          <a:p>
            <a:pPr lvl="1"/>
            <a:r>
              <a:rPr lang="en-US" altLang="zh-TW" dirty="0"/>
              <a:t>Population-based algorithm inspired by dendritic cells in the human immune system.</a:t>
            </a:r>
          </a:p>
          <a:p>
            <a:pPr lvl="1"/>
            <a:r>
              <a:rPr lang="en-US" altLang="zh-TW" dirty="0"/>
              <a:t>Applies danger theory for anomaly detection in time-series datasets.</a:t>
            </a:r>
          </a:p>
          <a:p>
            <a:pPr lvl="1"/>
            <a:r>
              <a:rPr lang="en-US" altLang="zh-TW" dirty="0"/>
              <a:t>No training phase required; normality and anomaly are determined through statistical analysis.</a:t>
            </a:r>
          </a:p>
          <a:p>
            <a:pPr lvl="1"/>
            <a:r>
              <a:rPr lang="en-US" altLang="zh-TW" dirty="0"/>
              <a:t>Linear computational complexity, making it fast and efficient for anomaly detection.</a:t>
            </a:r>
          </a:p>
          <a:p>
            <a:pPr lvl="1"/>
            <a:r>
              <a:rPr lang="en-US" altLang="zh-TW" dirty="0"/>
              <a:t>High detection rate with low false alarm rate.</a:t>
            </a:r>
          </a:p>
        </p:txBody>
      </p:sp>
    </p:spTree>
    <p:extLst>
      <p:ext uri="{BB962C8B-B14F-4D97-AF65-F5344CB8AC3E}">
        <p14:creationId xmlns:p14="http://schemas.microsoft.com/office/powerpoint/2010/main" val="2224928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610E8B-DE2E-15BF-1AE9-9F5FE3EFA01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01CDB31-FFAB-94AC-9F54-89DCF68E14FA}"/>
              </a:ext>
            </a:extLst>
          </p:cNvPr>
          <p:cNvSpPr>
            <a:spLocks noGrp="1"/>
          </p:cNvSpPr>
          <p:nvPr>
            <p:ph idx="1"/>
          </p:nvPr>
        </p:nvSpPr>
        <p:spPr/>
        <p:txBody>
          <a:bodyPr>
            <a:normAutofit/>
          </a:bodyPr>
          <a:lstStyle/>
          <a:p>
            <a:r>
              <a:rPr lang="en-US" altLang="zh-TW" dirty="0"/>
              <a:t>Mechanism:</a:t>
            </a:r>
          </a:p>
          <a:p>
            <a:pPr lvl="1"/>
            <a:r>
              <a:rPr lang="en-US" altLang="zh-TW" dirty="0"/>
              <a:t>Each dendritic cell follows specific instructions, performing antigen sampling and signal collection.</a:t>
            </a:r>
          </a:p>
          <a:p>
            <a:pPr lvl="1"/>
            <a:r>
              <a:rPr lang="en-US" altLang="zh-TW" dirty="0"/>
              <a:t>Fusion of multiple data streams allows contextual anomaly detection.</a:t>
            </a:r>
          </a:p>
          <a:p>
            <a:pPr lvl="1"/>
            <a:r>
              <a:rPr lang="en-US" altLang="zh-TW" dirty="0"/>
              <a:t>Diversity is introduced through cell migration.</a:t>
            </a:r>
          </a:p>
          <a:p>
            <a:pPr lvl="1"/>
            <a:r>
              <a:rPr lang="en-US" altLang="zh-TW" dirty="0"/>
              <a:t>Three signal types:</a:t>
            </a:r>
          </a:p>
          <a:p>
            <a:pPr lvl="2"/>
            <a:r>
              <a:rPr lang="en-US" altLang="zh-TW" dirty="0"/>
              <a:t>PAMP signal → Strong indicator of anomaly.</a:t>
            </a:r>
          </a:p>
          <a:p>
            <a:pPr lvl="2"/>
            <a:r>
              <a:rPr lang="en-US" altLang="zh-TW" dirty="0"/>
              <a:t>Danger signal → Potential abnormality.</a:t>
            </a:r>
          </a:p>
          <a:p>
            <a:pPr lvl="2"/>
            <a:r>
              <a:rPr lang="en-US" altLang="zh-TW" dirty="0"/>
              <a:t>Safe signal → Normal, steady-state behavior.</a:t>
            </a:r>
          </a:p>
          <a:p>
            <a:pPr lvl="1"/>
            <a:r>
              <a:rPr lang="en-US" altLang="zh-TW" dirty="0"/>
              <a:t>Predefined signal weights help evaluate system status.</a:t>
            </a:r>
          </a:p>
          <a:p>
            <a:pPr lvl="1"/>
            <a:r>
              <a:rPr lang="en-US" altLang="zh-TW" dirty="0"/>
              <a:t>Danger zones adjust antibody concentrations, triggering immune responses.</a:t>
            </a:r>
          </a:p>
          <a:p>
            <a:pPr lvl="1"/>
            <a:endParaRPr lang="en-US" altLang="zh-TW" dirty="0"/>
          </a:p>
          <a:p>
            <a:endParaRPr lang="zh-TW" altLang="en-US" dirty="0"/>
          </a:p>
          <a:p>
            <a:endParaRPr lang="zh-TW" altLang="en-US" dirty="0"/>
          </a:p>
        </p:txBody>
      </p:sp>
    </p:spTree>
    <p:extLst>
      <p:ext uri="{BB962C8B-B14F-4D97-AF65-F5344CB8AC3E}">
        <p14:creationId xmlns:p14="http://schemas.microsoft.com/office/powerpoint/2010/main" val="7533052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AD51EE8-E488-BD9F-AC24-65468B306CA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B5572DB-8E05-D25B-BD7B-C678F015FD04}"/>
              </a:ext>
            </a:extLst>
          </p:cNvPr>
          <p:cNvSpPr>
            <a:spLocks noGrp="1"/>
          </p:cNvSpPr>
          <p:nvPr>
            <p:ph idx="1"/>
          </p:nvPr>
        </p:nvSpPr>
        <p:spPr/>
        <p:txBody>
          <a:bodyPr>
            <a:normAutofit/>
          </a:bodyPr>
          <a:lstStyle/>
          <a:p>
            <a:r>
              <a:rPr lang="en-US" altLang="zh-TW" dirty="0"/>
              <a:t>Process:</a:t>
            </a:r>
          </a:p>
          <a:p>
            <a:pPr marL="914400" lvl="1" indent="-457200">
              <a:buFont typeface="+mj-lt"/>
              <a:buAutoNum type="arabicPeriod"/>
            </a:pPr>
            <a:r>
              <a:rPr lang="en-US" altLang="zh-TW" dirty="0"/>
              <a:t>Input data mapped to the problem domain.</a:t>
            </a:r>
          </a:p>
          <a:p>
            <a:pPr marL="914400" lvl="1" indent="-457200">
              <a:buFont typeface="+mj-lt"/>
              <a:buAutoNum type="arabicPeriod"/>
            </a:pPr>
            <a:r>
              <a:rPr lang="en-US" altLang="zh-TW" dirty="0"/>
              <a:t>Signals represented as real-valued vectors.</a:t>
            </a:r>
          </a:p>
          <a:p>
            <a:pPr marL="914400" lvl="1" indent="-457200">
              <a:buFont typeface="+mj-lt"/>
              <a:buAutoNum type="arabicPeriod"/>
            </a:pPr>
            <a:r>
              <a:rPr lang="en-US" altLang="zh-TW" dirty="0"/>
              <a:t>Antigens classified as categorical values.</a:t>
            </a:r>
          </a:p>
          <a:p>
            <a:pPr marL="914400" lvl="1" indent="-457200">
              <a:buFont typeface="+mj-lt"/>
              <a:buAutoNum type="arabicPeriod"/>
            </a:pPr>
            <a:r>
              <a:rPr lang="en-US" altLang="zh-TW" dirty="0"/>
              <a:t>Algorithm identifies past anomalies based on input data.</a:t>
            </a:r>
          </a:p>
          <a:p>
            <a:pPr marL="914400" lvl="1" indent="-457200">
              <a:buFont typeface="+mj-lt"/>
              <a:buAutoNum type="arabicPeriod"/>
            </a:pPr>
            <a:r>
              <a:rPr lang="en-US" altLang="zh-TW" dirty="0"/>
              <a:t>Correlates anomalies with potential causes, generating an anomaly scene per suspect.</a:t>
            </a:r>
          </a:p>
          <a:p>
            <a:endParaRPr lang="zh-TW" altLang="en-US" dirty="0"/>
          </a:p>
        </p:txBody>
      </p:sp>
    </p:spTree>
    <p:extLst>
      <p:ext uri="{BB962C8B-B14F-4D97-AF65-F5344CB8AC3E}">
        <p14:creationId xmlns:p14="http://schemas.microsoft.com/office/powerpoint/2010/main" val="1671036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12DABB-6300-4701-D0BE-E77C0F32C960}"/>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980BF8E4-260A-4D64-4965-8B91737A069A}"/>
              </a:ext>
            </a:extLst>
          </p:cNvPr>
          <p:cNvPicPr>
            <a:picLocks noGrp="1" noChangeAspect="1"/>
          </p:cNvPicPr>
          <p:nvPr>
            <p:ph idx="1"/>
          </p:nvPr>
        </p:nvPicPr>
        <p:blipFill>
          <a:blip r:embed="rId2"/>
          <a:stretch>
            <a:fillRect/>
          </a:stretch>
        </p:blipFill>
        <p:spPr>
          <a:xfrm>
            <a:off x="1494783" y="2096028"/>
            <a:ext cx="9202434" cy="3810532"/>
          </a:xfrm>
        </p:spPr>
      </p:pic>
    </p:spTree>
    <p:extLst>
      <p:ext uri="{BB962C8B-B14F-4D97-AF65-F5344CB8AC3E}">
        <p14:creationId xmlns:p14="http://schemas.microsoft.com/office/powerpoint/2010/main" val="1031197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97D8F5-E138-466F-43B2-737D0808047D}"/>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7AB890D-15E0-22A6-B350-5470383C4E18}"/>
              </a:ext>
            </a:extLst>
          </p:cNvPr>
          <p:cNvSpPr>
            <a:spLocks noGrp="1"/>
          </p:cNvSpPr>
          <p:nvPr>
            <p:ph idx="1"/>
          </p:nvPr>
        </p:nvSpPr>
        <p:spPr/>
        <p:txBody>
          <a:bodyPr/>
          <a:lstStyle/>
          <a:p>
            <a:r>
              <a:rPr lang="en-US" altLang="zh-TW" dirty="0"/>
              <a:t>The dendritic cell samples input signals and antigens multiple times, similar to how dendritic cells in the human body hold suspected antigens until maturation. The sampling process increases the cell’s experience, documented in three output signals:</a:t>
            </a:r>
          </a:p>
          <a:p>
            <a:pPr lvl="1"/>
            <a:r>
              <a:rPr lang="en-US" altLang="zh-TW" dirty="0"/>
              <a:t>Immature (O1)</a:t>
            </a:r>
          </a:p>
          <a:p>
            <a:pPr lvl="1"/>
            <a:r>
              <a:rPr lang="en-US" altLang="zh-TW" dirty="0"/>
              <a:t>Mature (O2)</a:t>
            </a:r>
          </a:p>
          <a:p>
            <a:pPr lvl="1"/>
            <a:r>
              <a:rPr lang="en-US" altLang="zh-TW" dirty="0"/>
              <a:t>Semi-mature (O3)</a:t>
            </a: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2069288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0849D8B-F659-5D60-3047-A79DA4662FE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FB429D84-6A9A-E5E3-94C4-E8B67535C64A}"/>
              </a:ext>
            </a:extLst>
          </p:cNvPr>
          <p:cNvSpPr>
            <a:spLocks noGrp="1"/>
          </p:cNvSpPr>
          <p:nvPr>
            <p:ph idx="1"/>
          </p:nvPr>
        </p:nvSpPr>
        <p:spPr/>
        <p:txBody>
          <a:bodyPr>
            <a:normAutofit/>
          </a:bodyPr>
          <a:lstStyle/>
          <a:p>
            <a:r>
              <a:rPr lang="en-US" altLang="zh-TW" dirty="0"/>
              <a:t>Vertebrate immune systems defend against viruses, bacteria, parasites, and fungi without prior knowledge of specific pathogens. Memory cells store information about previously encountered threats, enabling rapid responses to future infections. This adaptive, distributed, and self-organized nature makes the immune system a valuable model for computer science applications, such as intrusion detection systems.</a:t>
            </a:r>
          </a:p>
          <a:p>
            <a:endParaRPr lang="zh-TW" altLang="en-US" dirty="0"/>
          </a:p>
        </p:txBody>
      </p:sp>
    </p:spTree>
    <p:extLst>
      <p:ext uri="{BB962C8B-B14F-4D97-AF65-F5344CB8AC3E}">
        <p14:creationId xmlns:p14="http://schemas.microsoft.com/office/powerpoint/2010/main" val="3873101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2914C9-AA42-1569-FD14-E0D3F1C6ECA9}"/>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1314C2B-39CB-70BD-0476-0B8F04917256}"/>
              </a:ext>
            </a:extLst>
          </p:cNvPr>
          <p:cNvSpPr>
            <a:spLocks noGrp="1"/>
          </p:cNvSpPr>
          <p:nvPr>
            <p:ph idx="1"/>
          </p:nvPr>
        </p:nvSpPr>
        <p:spPr/>
        <p:txBody>
          <a:bodyPr>
            <a:normAutofit fontScale="92500" lnSpcReduction="10000"/>
          </a:bodyPr>
          <a:lstStyle/>
          <a:p>
            <a:r>
              <a:rPr lang="en-US" altLang="zh-TW" dirty="0"/>
              <a:t>Process:</a:t>
            </a:r>
          </a:p>
          <a:p>
            <a:pPr marL="514350" indent="-514350">
              <a:buFont typeface="+mj-lt"/>
              <a:buAutoNum type="arabicPeriod"/>
            </a:pPr>
            <a:r>
              <a:rPr lang="en-US" altLang="zh-TW" dirty="0"/>
              <a:t>Sampling continues until O1 reaches the migration threshold, triggering cell migration for antigen presentation.</a:t>
            </a:r>
          </a:p>
          <a:p>
            <a:pPr marL="514350" indent="-514350">
              <a:buFont typeface="+mj-lt"/>
              <a:buAutoNum type="arabicPeriod"/>
            </a:pPr>
            <a:r>
              <a:rPr lang="en-US" altLang="zh-TW" dirty="0"/>
              <a:t>After migration, O2 and O3 are compared to determine the antigen’s context:</a:t>
            </a:r>
          </a:p>
          <a:p>
            <a:pPr lvl="1"/>
            <a:r>
              <a:rPr lang="en-US" altLang="zh-TW" dirty="0"/>
              <a:t>Mature antigen → If O2 &gt; O3.</a:t>
            </a:r>
          </a:p>
          <a:p>
            <a:pPr lvl="1"/>
            <a:r>
              <a:rPr lang="en-US" altLang="zh-TW" dirty="0"/>
              <a:t>Semi-mature antigen → If O2 &lt; O3.</a:t>
            </a:r>
          </a:p>
          <a:p>
            <a:pPr marL="514350" indent="-514350">
              <a:buFont typeface="+mj-lt"/>
              <a:buAutoNum type="arabicPeriod"/>
            </a:pPr>
            <a:r>
              <a:rPr lang="en-US" altLang="zh-TW" dirty="0"/>
              <a:t>The migrated dendritic cell is replaced with a new cell, restarting sampling.</a:t>
            </a:r>
          </a:p>
          <a:p>
            <a:pPr marL="514350" indent="-514350">
              <a:buFont typeface="+mj-lt"/>
              <a:buAutoNum type="arabicPeriod"/>
            </a:pPr>
            <a:r>
              <a:rPr lang="en-US" altLang="zh-TW" dirty="0"/>
              <a:t>This iterative process ensures continuous antigen detection and classification.</a:t>
            </a: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3884629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093782-2A93-A460-6162-241831793BEB}"/>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5A9E7520-D98C-3761-B747-AC48DD70B7D5}"/>
              </a:ext>
            </a:extLst>
          </p:cNvPr>
          <p:cNvSpPr>
            <a:spLocks noGrp="1"/>
          </p:cNvSpPr>
          <p:nvPr>
            <p:ph idx="1"/>
          </p:nvPr>
        </p:nvSpPr>
        <p:spPr/>
        <p:txBody>
          <a:bodyPr/>
          <a:lstStyle/>
          <a:p>
            <a:r>
              <a:rPr lang="en-US" altLang="zh-TW" dirty="0"/>
              <a:t>Applications:</a:t>
            </a:r>
          </a:p>
          <a:p>
            <a:pPr lvl="1"/>
            <a:r>
              <a:rPr lang="en-US" altLang="zh-TW" dirty="0"/>
              <a:t>Prototype dendritic cell algorithm applied to binary classification, using time stamps as antigens and features forming signal categories.</a:t>
            </a:r>
          </a:p>
          <a:p>
            <a:pPr lvl="1"/>
            <a:r>
              <a:rPr lang="en-US" altLang="zh-TW" dirty="0"/>
              <a:t>Deterministic dendritic cell algorithm removes randomness, providing a more controllable system.</a:t>
            </a:r>
          </a:p>
          <a:p>
            <a:pPr marL="0" indent="0">
              <a:buNone/>
            </a:pPr>
            <a:endParaRPr lang="en-US" altLang="zh-TW" dirty="0"/>
          </a:p>
        </p:txBody>
      </p:sp>
    </p:spTree>
    <p:extLst>
      <p:ext uri="{BB962C8B-B14F-4D97-AF65-F5344CB8AC3E}">
        <p14:creationId xmlns:p14="http://schemas.microsoft.com/office/powerpoint/2010/main" val="2991032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343A502-62C5-CAA7-6B8A-F8E60F594B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6AA5A40-648D-BCF9-B07F-2D75C16601A4}"/>
              </a:ext>
            </a:extLst>
          </p:cNvPr>
          <p:cNvSpPr>
            <a:spLocks noGrp="1"/>
          </p:cNvSpPr>
          <p:nvPr>
            <p:ph idx="1"/>
          </p:nvPr>
        </p:nvSpPr>
        <p:spPr/>
        <p:txBody>
          <a:bodyPr/>
          <a:lstStyle/>
          <a:p>
            <a:r>
              <a:rPr lang="en-US" altLang="zh-TW" dirty="0"/>
              <a:t>The immune system consists of organs like the thymus, spleen, and lymph nodes, along with a vast number of immune cells. Like the neural system, it exhibits high robustness. Its two fundamental components are B lymphocytes (B cells) and T lymphocytes (T cells), which play crucial roles in immune defense.</a:t>
            </a:r>
          </a:p>
          <a:p>
            <a:endParaRPr lang="zh-TW" altLang="en-US" dirty="0"/>
          </a:p>
        </p:txBody>
      </p:sp>
    </p:spTree>
    <p:extLst>
      <p:ext uri="{BB962C8B-B14F-4D97-AF65-F5344CB8AC3E}">
        <p14:creationId xmlns:p14="http://schemas.microsoft.com/office/powerpoint/2010/main" val="3752721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B48FB46-C70C-4861-6EBF-407369F9429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760CC420-1600-FD29-B7BC-9F8D3E62BE6E}"/>
              </a:ext>
            </a:extLst>
          </p:cNvPr>
          <p:cNvSpPr>
            <a:spLocks noGrp="1"/>
          </p:cNvSpPr>
          <p:nvPr>
            <p:ph idx="1"/>
          </p:nvPr>
        </p:nvSpPr>
        <p:spPr/>
        <p:txBody>
          <a:bodyPr>
            <a:normAutofit/>
          </a:bodyPr>
          <a:lstStyle/>
          <a:p>
            <a:r>
              <a:rPr lang="en-US" altLang="zh-TW" dirty="0"/>
              <a:t>B lymphocytes and T lymphocytes originate in the bone marrow, but B cells mature in the spleen, while T cells mature in the thymus. Both encounter antigens, proliferate, and evolve into fully functional immune cells. Cell-mediated immunity is driven by T lymphocytes, while humoral immunity is mediated by antibodies secreted by B lymphocytes.</a:t>
            </a:r>
          </a:p>
          <a:p>
            <a:endParaRPr lang="zh-TW" altLang="en-US" dirty="0"/>
          </a:p>
        </p:txBody>
      </p:sp>
    </p:spTree>
    <p:extLst>
      <p:ext uri="{BB962C8B-B14F-4D97-AF65-F5344CB8AC3E}">
        <p14:creationId xmlns:p14="http://schemas.microsoft.com/office/powerpoint/2010/main" val="3978740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3EB4E3-C109-381B-F9A5-F6BB1A5E025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445A80E-E442-A235-2FCE-232504CEBD2A}"/>
              </a:ext>
            </a:extLst>
          </p:cNvPr>
          <p:cNvSpPr>
            <a:spLocks noGrp="1"/>
          </p:cNvSpPr>
          <p:nvPr>
            <p:ph idx="1"/>
          </p:nvPr>
        </p:nvSpPr>
        <p:spPr/>
        <p:txBody>
          <a:bodyPr>
            <a:normAutofit/>
          </a:bodyPr>
          <a:lstStyle/>
          <a:p>
            <a:r>
              <a:rPr lang="en-US" altLang="zh-TW" dirty="0"/>
              <a:t>B cells recognize antigens using immunoglobulin (Ig) receptors and, upon activation, differentiate into plasma cells, which produce antibodies that bind to antigens and trigger their destruction by phagocytes. T lymphocytes regulate B cell antibody production and proliferate upon encountering antigens with major histocompatibility complex (MHC) molecules, forming memory cells.</a:t>
            </a:r>
          </a:p>
          <a:p>
            <a:endParaRPr lang="zh-TW" altLang="en-US" dirty="0"/>
          </a:p>
        </p:txBody>
      </p:sp>
    </p:spTree>
    <p:extLst>
      <p:ext uri="{BB962C8B-B14F-4D97-AF65-F5344CB8AC3E}">
        <p14:creationId xmlns:p14="http://schemas.microsoft.com/office/powerpoint/2010/main" val="114737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3A0C1D-3913-533C-017D-A3B43F35C003}"/>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B59A048D-04C5-033D-EC3C-501A1EAA1F51}"/>
              </a:ext>
            </a:extLst>
          </p:cNvPr>
          <p:cNvSpPr>
            <a:spLocks noGrp="1"/>
          </p:cNvSpPr>
          <p:nvPr>
            <p:ph idx="1"/>
          </p:nvPr>
        </p:nvSpPr>
        <p:spPr/>
        <p:txBody>
          <a:bodyPr/>
          <a:lstStyle/>
          <a:p>
            <a:r>
              <a:rPr lang="en-US" altLang="zh-TW" dirty="0"/>
              <a:t>Lymphocytes remain passive until encountering antigens, after which they develop immunological memory, allowing rapid response to future infections. Some B cells differentiate into memory cells, which persist in circulation. Upon antigen exposure, B cells undergo somatic hypermutation, enhancing antibody affinity. Macrophages eliminate damaged antigens.</a:t>
            </a:r>
          </a:p>
          <a:p>
            <a:endParaRPr lang="zh-TW" altLang="en-US" dirty="0"/>
          </a:p>
        </p:txBody>
      </p:sp>
    </p:spTree>
    <p:extLst>
      <p:ext uri="{BB962C8B-B14F-4D97-AF65-F5344CB8AC3E}">
        <p14:creationId xmlns:p14="http://schemas.microsoft.com/office/powerpoint/2010/main" val="1612124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84E58D-9EA7-76F8-511F-72E83917B09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69C3D87-FB22-421C-1AA1-6D04E35F48B5}"/>
              </a:ext>
            </a:extLst>
          </p:cNvPr>
          <p:cNvSpPr>
            <a:spLocks noGrp="1"/>
          </p:cNvSpPr>
          <p:nvPr>
            <p:ph idx="1"/>
          </p:nvPr>
        </p:nvSpPr>
        <p:spPr/>
        <p:txBody>
          <a:bodyPr/>
          <a:lstStyle/>
          <a:p>
            <a:r>
              <a:rPr lang="en-US" altLang="zh-TW" dirty="0"/>
              <a:t>The immune system distinguishes self from </a:t>
            </a:r>
            <a:r>
              <a:rPr lang="en-US" altLang="zh-TW" dirty="0" err="1"/>
              <a:t>nonself</a:t>
            </a:r>
            <a:r>
              <a:rPr lang="en-US" altLang="zh-TW" dirty="0"/>
              <a:t>. Vaccination artificially induces immune memory by exposing the body to attenuated or dead pathogens, enabling rapid defense against real infections.</a:t>
            </a:r>
          </a:p>
          <a:p>
            <a:endParaRPr lang="zh-TW" altLang="en-US" dirty="0"/>
          </a:p>
        </p:txBody>
      </p:sp>
    </p:spTree>
    <p:extLst>
      <p:ext uri="{BB962C8B-B14F-4D97-AF65-F5344CB8AC3E}">
        <p14:creationId xmlns:p14="http://schemas.microsoft.com/office/powerpoint/2010/main" val="351337736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2657</Words>
  <Application>Microsoft Office PowerPoint</Application>
  <PresentationFormat>寬螢幕</PresentationFormat>
  <Paragraphs>136</Paragraphs>
  <Slides>41</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41</vt:i4>
      </vt:variant>
    </vt:vector>
  </HeadingPairs>
  <TitlesOfParts>
    <vt:vector size="45" baseType="lpstr">
      <vt:lpstr>Arial</vt:lpstr>
      <vt:lpstr>Calibri</vt:lpstr>
      <vt:lpstr>Calibri Light</vt:lpstr>
      <vt:lpstr>Office 佈景主題</vt:lpstr>
      <vt:lpstr>10 Artificial Immune Systems Ke-Lin Du and M.N.S. Swamy, Search and Optimization by Metaheuristics - Techniques and Algorithms Inspired by Nature, Springer, 2016</vt:lpstr>
      <vt:lpstr>PowerPoint 簡報</vt:lpstr>
      <vt:lpstr>10.1 Introduction</vt:lpstr>
      <vt:lpstr>PowerPoint 簡報</vt:lpstr>
      <vt:lpstr>PowerPoint 簡報</vt:lpstr>
      <vt:lpstr>PowerPoint 簡報</vt:lpstr>
      <vt:lpstr>PowerPoint 簡報</vt:lpstr>
      <vt:lpstr>PowerPoint 簡報</vt:lpstr>
      <vt:lpstr>PowerPoint 簡報</vt:lpstr>
      <vt:lpstr>PowerPoint 簡報</vt:lpstr>
      <vt:lpstr>PowerPoint 簡報</vt:lpstr>
      <vt:lpstr>10.2 Immunological Theories</vt:lpstr>
      <vt:lpstr>PowerPoint 簡報</vt:lpstr>
      <vt:lpstr>Clonal Selection Theory</vt:lpstr>
      <vt:lpstr>Immune Networks</vt:lpstr>
      <vt:lpstr>Negative Selection</vt:lpstr>
      <vt:lpstr>Danger Theory</vt:lpstr>
      <vt:lpstr>PowerPoint 簡報</vt:lpstr>
      <vt:lpstr>10.3 Immune Algorithms</vt:lpstr>
      <vt:lpstr>PowerPoint 簡報</vt:lpstr>
      <vt:lpstr>10.3.1 Clonal Selection Algorithm</vt:lpstr>
      <vt:lpstr>PowerPoint 簡報</vt:lpstr>
      <vt:lpstr>PowerPoint 簡報</vt:lpstr>
      <vt:lpstr>PowerPoint 簡報</vt:lpstr>
      <vt:lpstr>PowerPoint 簡報</vt:lpstr>
      <vt:lpstr>PowerPoint 簡報</vt:lpstr>
      <vt:lpstr>PowerPoint 簡報</vt:lpstr>
      <vt:lpstr>10.3.2 Artificial Immune Network</vt:lpstr>
      <vt:lpstr>PowerPoint 簡報</vt:lpstr>
      <vt:lpstr>PowerPoint 簡報</vt:lpstr>
      <vt:lpstr>PowerPoint 簡報</vt:lpstr>
      <vt:lpstr>10.3.3 Negative Selection Algorithm</vt:lpstr>
      <vt:lpstr>PowerPoint 簡報</vt:lpstr>
      <vt:lpstr>PowerPoint 簡報</vt:lpstr>
      <vt:lpstr>10.3.4 Dendritic Cell Algorithm</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Artificial Immune Systems Ke-Lin Du and M.N.S. Swamy, Search and Optimization by Metaheuristics - Techniques and Algorithms Inspired by Nature, Springer, 2016</dc:title>
  <dc:creator>謝欽旭</dc:creator>
  <cp:lastModifiedBy>謝欽旭</cp:lastModifiedBy>
  <cp:revision>10</cp:revision>
  <dcterms:created xsi:type="dcterms:W3CDTF">2025-05-06T11:48:39Z</dcterms:created>
  <dcterms:modified xsi:type="dcterms:W3CDTF">2025-05-06T13:08:35Z</dcterms:modified>
</cp:coreProperties>
</file>