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 id="284" r:id="rId44"/>
    <p:sldId id="286" r:id="rId45"/>
    <p:sldId id="285" r:id="rId46"/>
    <p:sldId id="282"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31" r:id="rId65"/>
    <p:sldId id="329" r:id="rId66"/>
    <p:sldId id="330" r:id="rId67"/>
    <p:sldId id="332" r:id="rId68"/>
    <p:sldId id="287" r:id="rId69"/>
    <p:sldId id="288" r:id="rId70"/>
    <p:sldId id="289" r:id="rId71"/>
    <p:sldId id="333" r:id="rId72"/>
    <p:sldId id="334" r:id="rId73"/>
    <p:sldId id="335" r:id="rId74"/>
    <p:sldId id="336" r:id="rId75"/>
    <p:sldId id="337" r:id="rId76"/>
    <p:sldId id="338" r:id="rId77"/>
    <p:sldId id="339" r:id="rId78"/>
    <p:sldId id="341" r:id="rId79"/>
    <p:sldId id="342" r:id="rId80"/>
    <p:sldId id="340" r:id="rId81"/>
    <p:sldId id="343" r:id="rId82"/>
    <p:sldId id="290" r:id="rId83"/>
    <p:sldId id="291" r:id="rId84"/>
    <p:sldId id="292" r:id="rId85"/>
    <p:sldId id="293" r:id="rId86"/>
    <p:sldId id="294" r:id="rId87"/>
    <p:sldId id="295" r:id="rId88"/>
    <p:sldId id="296" r:id="rId89"/>
    <p:sldId id="344" r:id="rId90"/>
    <p:sldId id="345" r:id="rId91"/>
    <p:sldId id="346" r:id="rId92"/>
    <p:sldId id="347" r:id="rId93"/>
    <p:sldId id="348" r:id="rId94"/>
    <p:sldId id="349" r:id="rId95"/>
    <p:sldId id="352" r:id="rId96"/>
    <p:sldId id="350" r:id="rId97"/>
    <p:sldId id="353" r:id="rId98"/>
    <p:sldId id="351" r:id="rId99"/>
    <p:sldId id="354" r:id="rId100"/>
    <p:sldId id="355" r:id="rId101"/>
    <p:sldId id="356" r:id="rId102"/>
    <p:sldId id="357" r:id="rId103"/>
    <p:sldId id="358" r:id="rId104"/>
    <p:sldId id="359" r:id="rId105"/>
    <p:sldId id="360" r:id="rId106"/>
    <p:sldId id="361" r:id="rId10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321C58-D63A-565D-7EA2-8F4863FF8BE8}"/>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A644D4BA-F34A-5E2B-7939-D3BB22A216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EE74D7D0-6819-8DEF-57D4-A6BAF1AA8B8C}"/>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5" name="頁尾版面配置區 4">
            <a:extLst>
              <a:ext uri="{FF2B5EF4-FFF2-40B4-BE49-F238E27FC236}">
                <a16:creationId xmlns:a16="http://schemas.microsoft.com/office/drawing/2014/main" id="{86446AD2-71B4-B004-D069-93C70DF1C85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046F596-13C5-6CF2-2AF9-8B720A407C45}"/>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3874618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0391E19-8A69-5399-BE27-F7E1F79B7B2A}"/>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F7C96BD-BAE9-3209-6558-46897A4255B9}"/>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A4886BE-2A89-9FAB-8869-4AC168E6E089}"/>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5" name="頁尾版面配置區 4">
            <a:extLst>
              <a:ext uri="{FF2B5EF4-FFF2-40B4-BE49-F238E27FC236}">
                <a16:creationId xmlns:a16="http://schemas.microsoft.com/office/drawing/2014/main" id="{28A2BB15-CCDF-5ACC-E251-D6389E46899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18E0553-FC5B-3E0E-8A93-A68B575DAFEF}"/>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77746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CBEDFC74-94FE-48AD-569D-5382DB564C4C}"/>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E7C57088-EC66-2A39-21F8-241D474D59D8}"/>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4AF1414-C3E7-CA10-C2F7-4DB2ABD69D1E}"/>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5" name="頁尾版面配置區 4">
            <a:extLst>
              <a:ext uri="{FF2B5EF4-FFF2-40B4-BE49-F238E27FC236}">
                <a16:creationId xmlns:a16="http://schemas.microsoft.com/office/drawing/2014/main" id="{DBEC6CFB-8D87-1F84-2068-27C7B816B9E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B54AF00-07C0-AC3A-114B-CAA09304437F}"/>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426311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F15D55-A0A2-9255-19F8-F71CE514C131}"/>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EF791397-3974-0D09-86F8-AF0FA9F37702}"/>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6F2944F-5FAE-9D72-AA4F-E579D67068B7}"/>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5" name="頁尾版面配置區 4">
            <a:extLst>
              <a:ext uri="{FF2B5EF4-FFF2-40B4-BE49-F238E27FC236}">
                <a16:creationId xmlns:a16="http://schemas.microsoft.com/office/drawing/2014/main" id="{F9517AFA-A5C1-BAAB-061C-58824BA5925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C2328EC-9760-8179-9700-BCAD0C4E0E0E}"/>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62048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2761F79-6EA7-A9ED-AFC0-010356EA4C44}"/>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9D10C9AA-D132-70AC-58A0-CBEA3CFC9C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D00F083B-9392-E81D-0CE5-3AADAF49A943}"/>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5" name="頁尾版面配置區 4">
            <a:extLst>
              <a:ext uri="{FF2B5EF4-FFF2-40B4-BE49-F238E27FC236}">
                <a16:creationId xmlns:a16="http://schemas.microsoft.com/office/drawing/2014/main" id="{64E0E3D0-65ED-7FD9-460C-0C00FBB8777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4CF6EAE-19D6-000F-2A91-B9CF997FD2F9}"/>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342154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6E5A84-4AC8-E609-B90B-B969B8B2C29F}"/>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0DEE25E1-0C8D-453D-99AE-E59DA2F02A74}"/>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6ED2C475-EB18-DBA7-AEFF-31EA542B49C9}"/>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C4B056B-21FF-811C-A569-0F5752A0F2C7}"/>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6" name="頁尾版面配置區 5">
            <a:extLst>
              <a:ext uri="{FF2B5EF4-FFF2-40B4-BE49-F238E27FC236}">
                <a16:creationId xmlns:a16="http://schemas.microsoft.com/office/drawing/2014/main" id="{F0BA91AA-F5EE-1966-9B62-157DA89A5A3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D747C88-9C22-1E55-ABB7-FB7BD3E2DC77}"/>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97397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6B7A51A-94C1-02E0-E1E0-54C972C4CF1F}"/>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473950A3-ECD6-6F93-9E18-7A68B1A15D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8F1E08BE-33D3-3E09-1361-45157EBA4353}"/>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259492FC-AD57-284C-3E3D-5CA7C1A671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3968FE14-5AA2-D5A3-83AF-7D3115335464}"/>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725DA888-0789-9D26-7AD4-4D48DCD35C4B}"/>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8" name="頁尾版面配置區 7">
            <a:extLst>
              <a:ext uri="{FF2B5EF4-FFF2-40B4-BE49-F238E27FC236}">
                <a16:creationId xmlns:a16="http://schemas.microsoft.com/office/drawing/2014/main" id="{7819FDF1-769E-BD17-DEEC-36DAEEE80C7C}"/>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71B8A249-F65B-2D6A-BEFF-81A92041EDBA}"/>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259706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655714-7712-1D91-9099-D978C6E3F53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53D356A6-61DE-B041-9A98-4525EDA941C2}"/>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4" name="頁尾版面配置區 3">
            <a:extLst>
              <a:ext uri="{FF2B5EF4-FFF2-40B4-BE49-F238E27FC236}">
                <a16:creationId xmlns:a16="http://schemas.microsoft.com/office/drawing/2014/main" id="{530F9524-942E-9FD0-4699-FB0FDBA1027E}"/>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367A253D-AD1A-CD9E-5C01-7D0329F1D757}"/>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02011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12CB3FCB-6C31-0E44-9061-B31F8596ECD1}"/>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3" name="頁尾版面配置區 2">
            <a:extLst>
              <a:ext uri="{FF2B5EF4-FFF2-40B4-BE49-F238E27FC236}">
                <a16:creationId xmlns:a16="http://schemas.microsoft.com/office/drawing/2014/main" id="{39088A72-CD57-D6E9-1804-2F7B4C702179}"/>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FF09E207-B2B8-7A49-F493-9F657DE85317}"/>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624402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3CE2DD-37B2-2EF1-22B8-FB0014845E4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C97002E8-187B-8139-E1DB-FB45FB4DB5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BCF8E95C-3B83-E044-8A96-59AB932C2F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8901957C-FE56-8D30-3FFD-1DB1C0257987}"/>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6" name="頁尾版面配置區 5">
            <a:extLst>
              <a:ext uri="{FF2B5EF4-FFF2-40B4-BE49-F238E27FC236}">
                <a16:creationId xmlns:a16="http://schemas.microsoft.com/office/drawing/2014/main" id="{B4815725-1351-3CE3-262F-04DB7FDB64E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1D7B208-3F47-E3B5-9206-9B13395FD32B}"/>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970163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8E0C27F-7006-09C6-2BC2-E4A0BF18D26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712D3462-1283-128A-56F0-5998D384D3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5CD3B0AD-2E02-FAC8-DA6B-D633ADB767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7710118-376E-F1E5-EAEB-49EC08AFD21F}"/>
              </a:ext>
            </a:extLst>
          </p:cNvPr>
          <p:cNvSpPr>
            <a:spLocks noGrp="1"/>
          </p:cNvSpPr>
          <p:nvPr>
            <p:ph type="dt" sz="half" idx="10"/>
          </p:nvPr>
        </p:nvSpPr>
        <p:spPr/>
        <p:txBody>
          <a:bodyPr/>
          <a:lstStyle/>
          <a:p>
            <a:fld id="{89677FA2-4B27-4A54-A9B2-04A1B744AE08}" type="datetimeFigureOut">
              <a:rPr lang="zh-TW" altLang="en-US" smtClean="0"/>
              <a:t>2025/6/3</a:t>
            </a:fld>
            <a:endParaRPr lang="zh-TW" altLang="en-US"/>
          </a:p>
        </p:txBody>
      </p:sp>
      <p:sp>
        <p:nvSpPr>
          <p:cNvPr id="6" name="頁尾版面配置區 5">
            <a:extLst>
              <a:ext uri="{FF2B5EF4-FFF2-40B4-BE49-F238E27FC236}">
                <a16:creationId xmlns:a16="http://schemas.microsoft.com/office/drawing/2014/main" id="{F20A45C3-4C3F-5486-2F72-9884CFEBF08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839CF30-2926-8F82-F753-6C031232CD35}"/>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725086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5BA397D6-1E57-2FB8-64AB-FFE3B27966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95DED23C-7E13-F9A4-140A-2B902F7891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575CF69-7B9C-F749-88F9-9BF0861290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77FA2-4B27-4A54-A9B2-04A1B744AE08}" type="datetimeFigureOut">
              <a:rPr lang="zh-TW" altLang="en-US" smtClean="0"/>
              <a:t>2025/6/3</a:t>
            </a:fld>
            <a:endParaRPr lang="zh-TW" altLang="en-US"/>
          </a:p>
        </p:txBody>
      </p:sp>
      <p:sp>
        <p:nvSpPr>
          <p:cNvPr id="5" name="頁尾版面配置區 4">
            <a:extLst>
              <a:ext uri="{FF2B5EF4-FFF2-40B4-BE49-F238E27FC236}">
                <a16:creationId xmlns:a16="http://schemas.microsoft.com/office/drawing/2014/main" id="{67E488E6-C2E5-BEE9-7260-E286881A9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0878C3F-284D-F6ED-E5C7-A64B3FA965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3809732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552E5E5-CEAB-BB66-FD8F-6693C6627767}"/>
              </a:ext>
            </a:extLst>
          </p:cNvPr>
          <p:cNvSpPr>
            <a:spLocks noGrp="1"/>
          </p:cNvSpPr>
          <p:nvPr>
            <p:ph type="ctrTitle"/>
          </p:nvPr>
        </p:nvSpPr>
        <p:spPr/>
        <p:txBody>
          <a:bodyPr>
            <a:normAutofit/>
          </a:bodyPr>
          <a:lstStyle/>
          <a:p>
            <a:r>
              <a:rPr lang="en-US" altLang="zh-TW" dirty="0"/>
              <a:t>10</a:t>
            </a:r>
            <a:r>
              <a:rPr lang="zh-TW" altLang="en-US" dirty="0"/>
              <a:t> </a:t>
            </a:r>
            <a:r>
              <a:rPr lang="en-US" altLang="zh-TW" dirty="0"/>
              <a:t>Artificial Immune Systems</a:t>
            </a:r>
            <a:br>
              <a:rPr lang="en-US" altLang="zh-TW" dirty="0"/>
            </a:br>
            <a:r>
              <a:rPr lang="en-US" altLang="zh-TW" sz="2400" dirty="0" err="1"/>
              <a:t>Ke</a:t>
            </a:r>
            <a:r>
              <a:rPr lang="en-US" altLang="zh-TW" sz="2400" dirty="0"/>
              <a:t>-Lin Du and M.N.S. Swamy, Search and Optimization by Metaheuristics - Techniques and Algorithms Inspired by Nature, Springer, 2016</a:t>
            </a:r>
            <a:endParaRPr lang="zh-TW" altLang="en-US" dirty="0"/>
          </a:p>
        </p:txBody>
      </p:sp>
      <p:sp>
        <p:nvSpPr>
          <p:cNvPr id="3" name="副標題 2">
            <a:extLst>
              <a:ext uri="{FF2B5EF4-FFF2-40B4-BE49-F238E27FC236}">
                <a16:creationId xmlns:a16="http://schemas.microsoft.com/office/drawing/2014/main" id="{E526D1C5-9A81-B5D4-40E8-0C27285F614A}"/>
              </a:ext>
            </a:extLst>
          </p:cNvPr>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2784353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27FE5D-6D84-B76C-D144-8849B2A592C2}"/>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9B0B34E3-339D-7EEE-F737-3460019808F0}"/>
              </a:ext>
            </a:extLst>
          </p:cNvPr>
          <p:cNvPicPr>
            <a:picLocks noGrp="1" noChangeAspect="1"/>
          </p:cNvPicPr>
          <p:nvPr>
            <p:ph idx="1"/>
          </p:nvPr>
        </p:nvPicPr>
        <p:blipFill>
          <a:blip r:embed="rId2"/>
          <a:stretch>
            <a:fillRect/>
          </a:stretch>
        </p:blipFill>
        <p:spPr>
          <a:xfrm>
            <a:off x="1920540" y="1825625"/>
            <a:ext cx="8350920" cy="4351338"/>
          </a:xfrm>
        </p:spPr>
      </p:pic>
    </p:spTree>
    <p:extLst>
      <p:ext uri="{BB962C8B-B14F-4D97-AF65-F5344CB8AC3E}">
        <p14:creationId xmlns:p14="http://schemas.microsoft.com/office/powerpoint/2010/main" val="414769934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D2F7652-0701-6B26-A4F7-82F7C7A7DB2A}"/>
              </a:ext>
            </a:extLst>
          </p:cNvPr>
          <p:cNvSpPr>
            <a:spLocks noGrp="1"/>
          </p:cNvSpPr>
          <p:nvPr>
            <p:ph type="title"/>
          </p:nvPr>
        </p:nvSpPr>
        <p:spPr/>
        <p:txBody>
          <a:bodyPr/>
          <a:lstStyle/>
          <a:p>
            <a:r>
              <a:rPr lang="en-US" altLang="zh-TW" dirty="0"/>
              <a:t>4. Key Parameters and Considerations</a:t>
            </a:r>
            <a:br>
              <a:rPr lang="en-US" altLang="zh-TW" dirty="0"/>
            </a:br>
            <a:endParaRPr lang="zh-TW" altLang="en-US" dirty="0"/>
          </a:p>
        </p:txBody>
      </p:sp>
      <p:sp>
        <p:nvSpPr>
          <p:cNvPr id="3" name="內容版面配置區 2">
            <a:extLst>
              <a:ext uri="{FF2B5EF4-FFF2-40B4-BE49-F238E27FC236}">
                <a16:creationId xmlns:a16="http://schemas.microsoft.com/office/drawing/2014/main" id="{1D0A61AC-6EE4-53A5-AA1D-FFD08F1ED7BC}"/>
              </a:ext>
            </a:extLst>
          </p:cNvPr>
          <p:cNvSpPr>
            <a:spLocks noGrp="1"/>
          </p:cNvSpPr>
          <p:nvPr>
            <p:ph idx="1"/>
          </p:nvPr>
        </p:nvSpPr>
        <p:spPr/>
        <p:txBody>
          <a:bodyPr>
            <a:normAutofit/>
          </a:bodyPr>
          <a:lstStyle/>
          <a:p>
            <a:pPr>
              <a:buFont typeface="Arial" panose="020B0604020202020204" pitchFamily="34" charset="0"/>
              <a:buChar char="•"/>
            </a:pPr>
            <a:r>
              <a:rPr lang="en-US" altLang="zh-TW" b="1" dirty="0"/>
              <a:t>Number of Dendritic Cells:</a:t>
            </a:r>
            <a:r>
              <a:rPr lang="en-US" altLang="zh-TW" dirty="0"/>
              <a:t> Affects the granularity and coverage of the data sampling.</a:t>
            </a:r>
          </a:p>
          <a:p>
            <a:pPr>
              <a:buFont typeface="Arial" panose="020B0604020202020204" pitchFamily="34" charset="0"/>
              <a:buChar char="•"/>
            </a:pPr>
            <a:r>
              <a:rPr lang="en-US" altLang="zh-TW" b="1" dirty="0"/>
              <a:t>Signal Weights:</a:t>
            </a:r>
            <a:r>
              <a:rPr lang="en-US" altLang="zh-TW" dirty="0"/>
              <a:t> The weights used in the weighted sum functions for CSM and </a:t>
            </a:r>
            <a:r>
              <a:rPr lang="en-US" altLang="zh-TW" i="1" dirty="0"/>
              <a:t>k</a:t>
            </a:r>
            <a:r>
              <a:rPr lang="en-US" altLang="zh-TW" dirty="0"/>
              <a:t> are crucial and often tuned empirically or through optimization algorithms (like Genetic Algorithms).</a:t>
            </a:r>
          </a:p>
          <a:p>
            <a:pPr>
              <a:buFont typeface="Arial" panose="020B0604020202020204" pitchFamily="34" charset="0"/>
              <a:buChar char="•"/>
            </a:pPr>
            <a:r>
              <a:rPr lang="en-US" altLang="zh-TW" b="1" dirty="0"/>
              <a:t>Maturation Threshold:</a:t>
            </a:r>
            <a:r>
              <a:rPr lang="en-US" altLang="zh-TW" dirty="0"/>
              <a:t> The threshold for </a:t>
            </a:r>
            <a:r>
              <a:rPr lang="en-US" altLang="zh-TW" i="1" dirty="0"/>
              <a:t>k</a:t>
            </a:r>
            <a:r>
              <a:rPr lang="en-US" altLang="zh-TW" dirty="0"/>
              <a:t> that distinguishes between semi-mature and mature DCs. This impacts the sensitivity of the algorithm.</a:t>
            </a:r>
          </a:p>
          <a:p>
            <a:pPr>
              <a:buFont typeface="Arial" panose="020B0604020202020204" pitchFamily="34" charset="0"/>
              <a:buChar char="•"/>
            </a:pPr>
            <a:r>
              <a:rPr lang="en-US" altLang="zh-TW" b="1" dirty="0"/>
              <a:t>Lifespan:</a:t>
            </a:r>
            <a:r>
              <a:rPr lang="en-US" altLang="zh-TW" dirty="0"/>
              <a:t> The maximum amount of data an ADC processes before migrating.</a:t>
            </a:r>
          </a:p>
          <a:p>
            <a:endParaRPr lang="zh-TW" altLang="en-US" dirty="0"/>
          </a:p>
        </p:txBody>
      </p:sp>
    </p:spTree>
    <p:extLst>
      <p:ext uri="{BB962C8B-B14F-4D97-AF65-F5344CB8AC3E}">
        <p14:creationId xmlns:p14="http://schemas.microsoft.com/office/powerpoint/2010/main" val="325342212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0FC17E3-D58F-1478-3CB6-F1F08C2EDD4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EBCCFE6-5596-64CA-DF2A-00BF63852D76}"/>
              </a:ext>
            </a:extLst>
          </p:cNvPr>
          <p:cNvSpPr>
            <a:spLocks noGrp="1"/>
          </p:cNvSpPr>
          <p:nvPr>
            <p:ph idx="1"/>
          </p:nvPr>
        </p:nvSpPr>
        <p:spPr/>
        <p:txBody>
          <a:bodyPr/>
          <a:lstStyle/>
          <a:p>
            <a:pPr>
              <a:buFont typeface="Arial" panose="020B0604020202020204" pitchFamily="34" charset="0"/>
              <a:buChar char="•"/>
            </a:pPr>
            <a:r>
              <a:rPr lang="en-US" altLang="zh-TW" b="1" dirty="0"/>
              <a:t>Antigens Per Cell:</a:t>
            </a:r>
            <a:r>
              <a:rPr lang="en-US" altLang="zh-TW" dirty="0"/>
              <a:t> The maximum number of antigens an ADC can collect during its lifespan.</a:t>
            </a:r>
          </a:p>
          <a:p>
            <a:pPr>
              <a:buFont typeface="Arial" panose="020B0604020202020204" pitchFamily="34" charset="0"/>
              <a:buChar char="•"/>
            </a:pPr>
            <a:r>
              <a:rPr lang="en-US" altLang="zh-TW" b="1" dirty="0"/>
              <a:t>Data Preprocessing:</a:t>
            </a:r>
            <a:r>
              <a:rPr lang="en-US" altLang="zh-TW" dirty="0"/>
              <a:t> Proper normalization and mapping of features to signals are essential for effective performance.</a:t>
            </a:r>
          </a:p>
          <a:p>
            <a:pPr>
              <a:buFont typeface="Arial" panose="020B0604020202020204" pitchFamily="34" charset="0"/>
              <a:buChar char="•"/>
            </a:pPr>
            <a:r>
              <a:rPr lang="en-US" altLang="zh-TW" b="1" dirty="0"/>
              <a:t>Stochastic vs. Deterministic DCA:</a:t>
            </a:r>
            <a:r>
              <a:rPr lang="en-US" altLang="zh-TW" dirty="0"/>
              <a:t> Early versions of DCA were quite stochastic. More recent "Deterministic DCA" (</a:t>
            </a:r>
            <a:r>
              <a:rPr lang="en-US" altLang="zh-TW" dirty="0" err="1"/>
              <a:t>dDCA</a:t>
            </a:r>
            <a:r>
              <a:rPr lang="en-US" altLang="zh-TW" dirty="0"/>
              <a:t>) variants aim for more reproducibility by removing some random elements and streamlining signal processing.</a:t>
            </a:r>
          </a:p>
          <a:p>
            <a:endParaRPr lang="zh-TW" altLang="en-US" dirty="0"/>
          </a:p>
        </p:txBody>
      </p:sp>
    </p:spTree>
    <p:extLst>
      <p:ext uri="{BB962C8B-B14F-4D97-AF65-F5344CB8AC3E}">
        <p14:creationId xmlns:p14="http://schemas.microsoft.com/office/powerpoint/2010/main" val="2020433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FD1294-38C7-D5E6-2125-13C20441287D}"/>
              </a:ext>
            </a:extLst>
          </p:cNvPr>
          <p:cNvSpPr>
            <a:spLocks noGrp="1"/>
          </p:cNvSpPr>
          <p:nvPr>
            <p:ph type="title"/>
          </p:nvPr>
        </p:nvSpPr>
        <p:spPr/>
        <p:txBody>
          <a:bodyPr/>
          <a:lstStyle/>
          <a:p>
            <a:r>
              <a:rPr lang="en-US" altLang="zh-TW" dirty="0"/>
              <a:t>5. Applications</a:t>
            </a:r>
            <a:br>
              <a:rPr lang="en-US" altLang="zh-TW" dirty="0"/>
            </a:br>
            <a:endParaRPr lang="zh-TW" altLang="en-US" dirty="0"/>
          </a:p>
        </p:txBody>
      </p:sp>
      <p:sp>
        <p:nvSpPr>
          <p:cNvPr id="3" name="內容版面配置區 2">
            <a:extLst>
              <a:ext uri="{FF2B5EF4-FFF2-40B4-BE49-F238E27FC236}">
                <a16:creationId xmlns:a16="http://schemas.microsoft.com/office/drawing/2014/main" id="{A3245BE4-0582-216D-14AA-1011D790E032}"/>
              </a:ext>
            </a:extLst>
          </p:cNvPr>
          <p:cNvSpPr>
            <a:spLocks noGrp="1"/>
          </p:cNvSpPr>
          <p:nvPr>
            <p:ph idx="1"/>
          </p:nvPr>
        </p:nvSpPr>
        <p:spPr/>
        <p:txBody>
          <a:bodyPr>
            <a:normAutofit/>
          </a:bodyPr>
          <a:lstStyle/>
          <a:p>
            <a:r>
              <a:rPr lang="en-US" altLang="zh-TW" dirty="0"/>
              <a:t>The Dendritic Cell Algorithm has been successfully applied to various anomaly detection and classification problems, particularly in:</a:t>
            </a:r>
          </a:p>
          <a:p>
            <a:pPr lvl="1"/>
            <a:r>
              <a:rPr lang="en-US" altLang="zh-TW" b="1" dirty="0"/>
              <a:t>Network Intrusion Detection:</a:t>
            </a:r>
            <a:r>
              <a:rPr lang="en-US" altLang="zh-TW" dirty="0"/>
              <a:t> Identifying malicious network traffic (e.g., port scans, denial-of-service attacks).</a:t>
            </a:r>
          </a:p>
          <a:p>
            <a:pPr lvl="1"/>
            <a:r>
              <a:rPr lang="en-US" altLang="zh-TW" b="1" dirty="0"/>
              <a:t>Fault Detection in Industrial Control Systems:</a:t>
            </a:r>
            <a:r>
              <a:rPr lang="en-US" altLang="zh-TW" dirty="0"/>
              <a:t> Detecting unusual sensor readings or system behaviors.</a:t>
            </a:r>
          </a:p>
          <a:p>
            <a:pPr lvl="1"/>
            <a:r>
              <a:rPr lang="en-US" altLang="zh-TW" b="1" dirty="0"/>
              <a:t>Robotics:</a:t>
            </a:r>
            <a:r>
              <a:rPr lang="en-US" altLang="zh-TW" dirty="0"/>
              <a:t> For classification tasks where robots need to identify anomalous objects or situations.</a:t>
            </a:r>
          </a:p>
          <a:p>
            <a:pPr lvl="1"/>
            <a:r>
              <a:rPr lang="en-US" altLang="zh-TW" b="1" dirty="0"/>
              <a:t>Medical Diagnosis:</a:t>
            </a:r>
            <a:r>
              <a:rPr lang="en-US" altLang="zh-TW" dirty="0"/>
              <a:t> Potentially in identifying abnormal patterns in medical data.</a:t>
            </a:r>
          </a:p>
          <a:p>
            <a:endParaRPr lang="zh-TW" altLang="en-US" dirty="0"/>
          </a:p>
        </p:txBody>
      </p:sp>
    </p:spTree>
    <p:extLst>
      <p:ext uri="{BB962C8B-B14F-4D97-AF65-F5344CB8AC3E}">
        <p14:creationId xmlns:p14="http://schemas.microsoft.com/office/powerpoint/2010/main" val="5374847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172229-5A45-0442-577E-17DEA6DC333C}"/>
              </a:ext>
            </a:extLst>
          </p:cNvPr>
          <p:cNvSpPr>
            <a:spLocks noGrp="1"/>
          </p:cNvSpPr>
          <p:nvPr>
            <p:ph type="title"/>
          </p:nvPr>
        </p:nvSpPr>
        <p:spPr/>
        <p:txBody>
          <a:bodyPr/>
          <a:lstStyle/>
          <a:p>
            <a:r>
              <a:rPr lang="en-US" altLang="zh-TW" dirty="0"/>
              <a:t>6. Advantages and Disadvantages</a:t>
            </a:r>
            <a:br>
              <a:rPr lang="en-US" altLang="zh-TW" dirty="0"/>
            </a:br>
            <a:endParaRPr lang="zh-TW" altLang="en-US" dirty="0"/>
          </a:p>
        </p:txBody>
      </p:sp>
      <p:sp>
        <p:nvSpPr>
          <p:cNvPr id="3" name="內容版面配置區 2">
            <a:extLst>
              <a:ext uri="{FF2B5EF4-FFF2-40B4-BE49-F238E27FC236}">
                <a16:creationId xmlns:a16="http://schemas.microsoft.com/office/drawing/2014/main" id="{8997858B-31F1-29C4-D153-4C30AAADCBB2}"/>
              </a:ext>
            </a:extLst>
          </p:cNvPr>
          <p:cNvSpPr>
            <a:spLocks noGrp="1"/>
          </p:cNvSpPr>
          <p:nvPr>
            <p:ph idx="1"/>
          </p:nvPr>
        </p:nvSpPr>
        <p:spPr/>
        <p:txBody>
          <a:bodyPr>
            <a:normAutofit/>
          </a:bodyPr>
          <a:lstStyle/>
          <a:p>
            <a:r>
              <a:rPr lang="en-US" altLang="zh-TW" b="1" dirty="0"/>
              <a:t>Advantages:</a:t>
            </a:r>
            <a:endParaRPr lang="en-US" altLang="zh-TW" dirty="0"/>
          </a:p>
          <a:p>
            <a:pPr lvl="1"/>
            <a:r>
              <a:rPr lang="en-US" altLang="zh-TW" b="1" dirty="0"/>
              <a:t>Bio-inspired:</a:t>
            </a:r>
            <a:r>
              <a:rPr lang="en-US" altLang="zh-TW" dirty="0"/>
              <a:t> Leverages the robust and adaptive nature of the biological immune system.</a:t>
            </a:r>
          </a:p>
          <a:p>
            <a:pPr lvl="1"/>
            <a:r>
              <a:rPr lang="en-US" altLang="zh-TW" b="1" dirty="0"/>
              <a:t>Online/Real-time Processing:</a:t>
            </a:r>
            <a:r>
              <a:rPr lang="en-US" altLang="zh-TW" dirty="0"/>
              <a:t> Can process data streams and detect anomalies as they occur, without a separate training phase (though parameter tuning often requires an initial dataset).</a:t>
            </a:r>
          </a:p>
          <a:p>
            <a:pPr lvl="1"/>
            <a:r>
              <a:rPr lang="en-US" altLang="zh-TW" b="1" dirty="0"/>
              <a:t>Handles Complex and Noisy Data:</a:t>
            </a:r>
            <a:r>
              <a:rPr lang="en-US" altLang="zh-TW" dirty="0"/>
              <a:t> The population-based approach and signal fusion can provide resilience to noise.</a:t>
            </a:r>
          </a:p>
          <a:p>
            <a:pPr lvl="1"/>
            <a:r>
              <a:rPr lang="en-US" altLang="zh-TW" b="1" dirty="0"/>
              <a:t>Adaptability:</a:t>
            </a:r>
            <a:r>
              <a:rPr lang="en-US" altLang="zh-TW" dirty="0"/>
              <a:t> Can adapt to changing data patterns.</a:t>
            </a:r>
          </a:p>
          <a:p>
            <a:endParaRPr lang="zh-TW" altLang="en-US" dirty="0"/>
          </a:p>
        </p:txBody>
      </p:sp>
    </p:spTree>
    <p:extLst>
      <p:ext uri="{BB962C8B-B14F-4D97-AF65-F5344CB8AC3E}">
        <p14:creationId xmlns:p14="http://schemas.microsoft.com/office/powerpoint/2010/main" val="2398989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70ECF2-61FB-63F2-FD12-6CFFC340D2EE}"/>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37DBB8D-CAA4-B028-F01E-E55B67E9005D}"/>
              </a:ext>
            </a:extLst>
          </p:cNvPr>
          <p:cNvSpPr>
            <a:spLocks noGrp="1"/>
          </p:cNvSpPr>
          <p:nvPr>
            <p:ph idx="1"/>
          </p:nvPr>
        </p:nvSpPr>
        <p:spPr/>
        <p:txBody>
          <a:bodyPr>
            <a:normAutofit/>
          </a:bodyPr>
          <a:lstStyle/>
          <a:p>
            <a:r>
              <a:rPr lang="en-US" altLang="zh-TW" b="1" dirty="0"/>
              <a:t>Disadvantages:</a:t>
            </a:r>
            <a:endParaRPr lang="en-US" altLang="zh-TW" dirty="0"/>
          </a:p>
          <a:p>
            <a:pPr lvl="1"/>
            <a:r>
              <a:rPr lang="en-US" altLang="zh-TW" b="1" dirty="0"/>
              <a:t>Parameter Tuning:</a:t>
            </a:r>
            <a:r>
              <a:rPr lang="en-US" altLang="zh-TW" dirty="0"/>
              <a:t> Can be complex and require significant effort to find optimal parameters.</a:t>
            </a:r>
          </a:p>
          <a:p>
            <a:pPr lvl="1"/>
            <a:r>
              <a:rPr lang="en-US" altLang="zh-TW" b="1" dirty="0"/>
              <a:t>Interpretability:</a:t>
            </a:r>
            <a:r>
              <a:rPr lang="en-US" altLang="zh-TW" dirty="0"/>
              <a:t> The "black-box" nature of some internal computations can make it challenging to fully understand why a particular classification was made.</a:t>
            </a:r>
          </a:p>
          <a:p>
            <a:pPr lvl="1"/>
            <a:r>
              <a:rPr lang="en-US" altLang="zh-TW" b="1" dirty="0"/>
              <a:t>Computational Cost:</a:t>
            </a:r>
            <a:r>
              <a:rPr lang="en-US" altLang="zh-TW" dirty="0"/>
              <a:t> Can be computationally intensive, especially with a large number of ADCs and complex signal processing.</a:t>
            </a:r>
          </a:p>
          <a:p>
            <a:pPr lvl="1"/>
            <a:r>
              <a:rPr lang="en-US" altLang="zh-TW" b="1" dirty="0"/>
              <a:t>Signal Mapping:</a:t>
            </a:r>
            <a:r>
              <a:rPr lang="en-US" altLang="zh-TW" dirty="0"/>
              <a:t> The effectiveness heavily relies on how well domain-specific features are mapped to PAMP, Danger, and Safe signals.</a:t>
            </a:r>
          </a:p>
        </p:txBody>
      </p:sp>
    </p:spTree>
    <p:extLst>
      <p:ext uri="{BB962C8B-B14F-4D97-AF65-F5344CB8AC3E}">
        <p14:creationId xmlns:p14="http://schemas.microsoft.com/office/powerpoint/2010/main" val="289566895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9582F7-8EEF-54B0-0030-27D779B0C778}"/>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3A493167-BF8B-EBF1-DF52-E90FD6DB4198}"/>
              </a:ext>
            </a:extLst>
          </p:cNvPr>
          <p:cNvSpPr>
            <a:spLocks noGrp="1"/>
          </p:cNvSpPr>
          <p:nvPr>
            <p:ph idx="1"/>
          </p:nvPr>
        </p:nvSpPr>
        <p:spPr/>
        <p:txBody>
          <a:bodyPr/>
          <a:lstStyle/>
          <a:p>
            <a:r>
              <a:rPr lang="en-US" altLang="zh-TW" dirty="0"/>
              <a:t>This tutorial provides a foundational understanding of the Dendritic Cell Algorithm. For practical implementation, exploring specific deterministic DCA variants and existing codebases can be very beneficial.</a:t>
            </a:r>
          </a:p>
          <a:p>
            <a:endParaRPr lang="zh-TW" altLang="en-US" dirty="0"/>
          </a:p>
        </p:txBody>
      </p:sp>
    </p:spTree>
    <p:extLst>
      <p:ext uri="{BB962C8B-B14F-4D97-AF65-F5344CB8AC3E}">
        <p14:creationId xmlns:p14="http://schemas.microsoft.com/office/powerpoint/2010/main" val="25896104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3D62FC-8C85-1D41-37DE-F51F89DD5DCA}"/>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22E8EF7-78E3-EA05-B397-826522DA8C24}"/>
              </a:ext>
            </a:extLst>
          </p:cNvPr>
          <p:cNvSpPr>
            <a:spLocks noGrp="1"/>
          </p:cNvSpPr>
          <p:nvPr>
            <p:ph idx="1"/>
          </p:nvPr>
        </p:nvSpPr>
        <p:spPr/>
        <p:txBody>
          <a:bodyPr/>
          <a:lstStyle/>
          <a:p>
            <a:r>
              <a:rPr lang="en-US" altLang="zh-TW" dirty="0" err="1"/>
              <a:t>Dendritic_Cell_Algorithm.ipynb</a:t>
            </a:r>
            <a:br>
              <a:rPr lang="en-US" altLang="zh-TW"/>
            </a:br>
            <a:r>
              <a:rPr lang="en-US" altLang="zh-TW"/>
              <a:t>dendritic_cell_algorithm.py</a:t>
            </a:r>
            <a:endParaRPr lang="zh-TW" altLang="en-US"/>
          </a:p>
        </p:txBody>
      </p:sp>
    </p:spTree>
    <p:extLst>
      <p:ext uri="{BB962C8B-B14F-4D97-AF65-F5344CB8AC3E}">
        <p14:creationId xmlns:p14="http://schemas.microsoft.com/office/powerpoint/2010/main" val="2042871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0A7C8E1-4455-B04B-17DE-95FA36E4128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DD2A69E-23A0-FF19-BEE7-765C04D4C4CA}"/>
              </a:ext>
            </a:extLst>
          </p:cNvPr>
          <p:cNvSpPr>
            <a:spLocks noGrp="1"/>
          </p:cNvSpPr>
          <p:nvPr>
            <p:ph idx="1"/>
          </p:nvPr>
        </p:nvSpPr>
        <p:spPr/>
        <p:txBody>
          <a:bodyPr/>
          <a:lstStyle/>
          <a:p>
            <a:r>
              <a:rPr lang="en-US" altLang="zh-TW" dirty="0"/>
              <a:t>AIS has unique characteristics of pattern recognition, self-identity, optimization, and machine learning [6].</a:t>
            </a:r>
          </a:p>
          <a:p>
            <a:r>
              <a:rPr lang="en-US" altLang="zh-TW" dirty="0"/>
              <a:t>The adaptability of the immune system to diverse bacteria and viruses in the environment can conceptually be formulated as a multimodal function optimization problem, with the antibodies being points in the decision space and the antigens being the solutions.</a:t>
            </a:r>
            <a:endParaRPr lang="zh-TW" altLang="en-US" dirty="0"/>
          </a:p>
        </p:txBody>
      </p:sp>
    </p:spTree>
    <p:extLst>
      <p:ext uri="{BB962C8B-B14F-4D97-AF65-F5344CB8AC3E}">
        <p14:creationId xmlns:p14="http://schemas.microsoft.com/office/powerpoint/2010/main" val="1187718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AC7588-89D5-82F5-6099-5151351CFBBC}"/>
              </a:ext>
            </a:extLst>
          </p:cNvPr>
          <p:cNvSpPr>
            <a:spLocks noGrp="1"/>
          </p:cNvSpPr>
          <p:nvPr>
            <p:ph type="title"/>
          </p:nvPr>
        </p:nvSpPr>
        <p:spPr/>
        <p:txBody>
          <a:bodyPr/>
          <a:lstStyle/>
          <a:p>
            <a:r>
              <a:rPr lang="en-US" altLang="zh-TW" dirty="0"/>
              <a:t>10.2 Immunological Theories</a:t>
            </a:r>
            <a:endParaRPr lang="zh-TW" altLang="en-US" dirty="0"/>
          </a:p>
        </p:txBody>
      </p:sp>
      <p:sp>
        <p:nvSpPr>
          <p:cNvPr id="3" name="內容版面配置區 2">
            <a:extLst>
              <a:ext uri="{FF2B5EF4-FFF2-40B4-BE49-F238E27FC236}">
                <a16:creationId xmlns:a16="http://schemas.microsoft.com/office/drawing/2014/main" id="{46A753C4-0348-1F8C-AE85-00AE2E9BB90A}"/>
              </a:ext>
            </a:extLst>
          </p:cNvPr>
          <p:cNvSpPr>
            <a:spLocks noGrp="1"/>
          </p:cNvSpPr>
          <p:nvPr>
            <p:ph idx="1"/>
          </p:nvPr>
        </p:nvSpPr>
        <p:spPr/>
        <p:txBody>
          <a:bodyPr>
            <a:normAutofit/>
          </a:bodyPr>
          <a:lstStyle/>
          <a:p>
            <a:r>
              <a:rPr lang="en-US" altLang="zh-TW" dirty="0"/>
              <a:t>The four main immunological theories are clonal selection, immune networks, negative selection, and danger theory.</a:t>
            </a:r>
          </a:p>
          <a:p>
            <a:r>
              <a:rPr lang="en-US" altLang="zh-TW" dirty="0"/>
              <a:t>Clonal selection and immune network theories form the basis for learning and memory mechanisms, while negative selection theory is used for detecting anomalous entities. The biological immune system exhibits immunological memory and tolerance.</a:t>
            </a:r>
          </a:p>
          <a:p>
            <a:endParaRPr lang="zh-TW" altLang="en-US" dirty="0"/>
          </a:p>
        </p:txBody>
      </p:sp>
    </p:spTree>
    <p:extLst>
      <p:ext uri="{BB962C8B-B14F-4D97-AF65-F5344CB8AC3E}">
        <p14:creationId xmlns:p14="http://schemas.microsoft.com/office/powerpoint/2010/main" val="157779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B09494-1D6C-C052-00FE-8E5ACEBA9F7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F146ACF-97E7-0A94-7B10-167838F57541}"/>
              </a:ext>
            </a:extLst>
          </p:cNvPr>
          <p:cNvSpPr>
            <a:spLocks noGrp="1"/>
          </p:cNvSpPr>
          <p:nvPr>
            <p:ph idx="1"/>
          </p:nvPr>
        </p:nvSpPr>
        <p:spPr/>
        <p:txBody>
          <a:bodyPr/>
          <a:lstStyle/>
          <a:p>
            <a:r>
              <a:rPr lang="en-US" altLang="zh-TW" dirty="0"/>
              <a:t>Artificial immune networks operate through two types of dynamics:</a:t>
            </a:r>
          </a:p>
          <a:p>
            <a:pPr lvl="1"/>
            <a:r>
              <a:rPr lang="en-US" altLang="zh-TW" dirty="0"/>
              <a:t>Short-term dynamics, which regulate the concentration of lymphocyte clones and immunoglobulins, functioning as cooperating or competing agents.</a:t>
            </a:r>
          </a:p>
          <a:p>
            <a:pPr lvl="1"/>
            <a:r>
              <a:rPr lang="en-US" altLang="zh-TW" dirty="0" err="1"/>
              <a:t>Metadynamics</a:t>
            </a:r>
            <a:r>
              <a:rPr lang="en-US" altLang="zh-TW" dirty="0"/>
              <a:t>, which recruit new lymphocyte species from the bone marrow, refining the results of short-term dynamics.</a:t>
            </a:r>
          </a:p>
          <a:p>
            <a:r>
              <a:rPr lang="en-US" altLang="zh-TW" dirty="0"/>
              <a:t>In this framework, short-term dynamics resemble evolution, while </a:t>
            </a:r>
            <a:r>
              <a:rPr lang="en-US" altLang="zh-TW" dirty="0" err="1"/>
              <a:t>metadynamics</a:t>
            </a:r>
            <a:r>
              <a:rPr lang="en-US" altLang="zh-TW" dirty="0"/>
              <a:t> resemble learning.</a:t>
            </a:r>
          </a:p>
          <a:p>
            <a:endParaRPr lang="zh-TW" altLang="en-US" dirty="0"/>
          </a:p>
        </p:txBody>
      </p:sp>
    </p:spTree>
    <p:extLst>
      <p:ext uri="{BB962C8B-B14F-4D97-AF65-F5344CB8AC3E}">
        <p14:creationId xmlns:p14="http://schemas.microsoft.com/office/powerpoint/2010/main" val="996754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C75B2E-9AA2-15A4-4951-2469EE04372A}"/>
              </a:ext>
            </a:extLst>
          </p:cNvPr>
          <p:cNvSpPr>
            <a:spLocks noGrp="1"/>
          </p:cNvSpPr>
          <p:nvPr>
            <p:ph type="title"/>
          </p:nvPr>
        </p:nvSpPr>
        <p:spPr/>
        <p:txBody>
          <a:bodyPr/>
          <a:lstStyle/>
          <a:p>
            <a:r>
              <a:rPr lang="en-US" altLang="zh-TW" dirty="0"/>
              <a:t>Clonal Selection Theory</a:t>
            </a:r>
            <a:endParaRPr lang="zh-TW" altLang="en-US" dirty="0"/>
          </a:p>
        </p:txBody>
      </p:sp>
      <p:sp>
        <p:nvSpPr>
          <p:cNvPr id="3" name="內容版面配置區 2">
            <a:extLst>
              <a:ext uri="{FF2B5EF4-FFF2-40B4-BE49-F238E27FC236}">
                <a16:creationId xmlns:a16="http://schemas.microsoft.com/office/drawing/2014/main" id="{00D3E90C-005B-4B0E-A8E2-AC091FCA213F}"/>
              </a:ext>
            </a:extLst>
          </p:cNvPr>
          <p:cNvSpPr>
            <a:spLocks noGrp="1"/>
          </p:cNvSpPr>
          <p:nvPr>
            <p:ph idx="1"/>
          </p:nvPr>
        </p:nvSpPr>
        <p:spPr/>
        <p:txBody>
          <a:bodyPr>
            <a:normAutofit fontScale="92500" lnSpcReduction="10000"/>
          </a:bodyPr>
          <a:lstStyle/>
          <a:p>
            <a:r>
              <a:rPr lang="en-US" altLang="zh-TW" dirty="0"/>
              <a:t>Clonal selection theory explains how immune cells respond to antigens through clonal proliferation, generating effect cells and memory cells. Effect cells produce antibodies, which undergo duplication and mutation, gradually increasing their affinity until reaching affinity maturation.</a:t>
            </a:r>
          </a:p>
          <a:p>
            <a:r>
              <a:rPr lang="en-US" altLang="zh-TW" dirty="0"/>
              <a:t>This theory models the evolution of immune cells, enabling them to learn and memorize antigen patterns. High-affinity antibodies are selected as parents, proliferating asexually (mitosis) to produce offspring. These offspring undergo affinity maturation, replacing the parent only if their fitness value improves.</a:t>
            </a:r>
          </a:p>
          <a:p>
            <a:r>
              <a:rPr lang="en-US" altLang="zh-TW" dirty="0"/>
              <a:t>The clonal selection process consists of four steps: cloning, clonal crossover, clonal mutation, and clonal selection, forming a random antibody map based on affinity</a:t>
            </a:r>
          </a:p>
          <a:p>
            <a:endParaRPr lang="zh-TW" altLang="en-US" dirty="0"/>
          </a:p>
        </p:txBody>
      </p:sp>
    </p:spTree>
    <p:extLst>
      <p:ext uri="{BB962C8B-B14F-4D97-AF65-F5344CB8AC3E}">
        <p14:creationId xmlns:p14="http://schemas.microsoft.com/office/powerpoint/2010/main" val="3565374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0F339E5-13F3-84D0-5EE2-77D0E4015D55}"/>
              </a:ext>
            </a:extLst>
          </p:cNvPr>
          <p:cNvSpPr>
            <a:spLocks noGrp="1"/>
          </p:cNvSpPr>
          <p:nvPr>
            <p:ph type="title"/>
          </p:nvPr>
        </p:nvSpPr>
        <p:spPr/>
        <p:txBody>
          <a:bodyPr/>
          <a:lstStyle/>
          <a:p>
            <a:r>
              <a:rPr lang="en-US" altLang="zh-TW" dirty="0"/>
              <a:t>Immune Networks</a:t>
            </a:r>
            <a:endParaRPr lang="zh-TW" altLang="en-US" dirty="0"/>
          </a:p>
        </p:txBody>
      </p:sp>
      <p:sp>
        <p:nvSpPr>
          <p:cNvPr id="3" name="內容版面配置區 2">
            <a:extLst>
              <a:ext uri="{FF2B5EF4-FFF2-40B4-BE49-F238E27FC236}">
                <a16:creationId xmlns:a16="http://schemas.microsoft.com/office/drawing/2014/main" id="{E91BFEE9-AABD-52A0-2F55-02F74C91F116}"/>
              </a:ext>
            </a:extLst>
          </p:cNvPr>
          <p:cNvSpPr>
            <a:spLocks noGrp="1"/>
          </p:cNvSpPr>
          <p:nvPr>
            <p:ph idx="1"/>
          </p:nvPr>
        </p:nvSpPr>
        <p:spPr/>
        <p:txBody>
          <a:bodyPr>
            <a:normAutofit fontScale="85000" lnSpcReduction="10000"/>
          </a:bodyPr>
          <a:lstStyle/>
          <a:p>
            <a:r>
              <a:rPr lang="en-US" altLang="zh-TW" dirty="0"/>
              <a:t>Immune network theory describes how B cells form an interconnected network, complementing clonal selection theory. When a B cell is stimulated by an antigen, it activates other B cells through its paratopes, while similar cells are suppressed, and new cells replace lost ones, maintaining population diversity and equilibrium.</a:t>
            </a:r>
          </a:p>
          <a:p>
            <a:r>
              <a:rPr lang="en-US" altLang="zh-TW" dirty="0"/>
              <a:t>B cells can edit their receptors by random genetic changes, potentially increasing affinity between antigen epitopes and antibodies. Upon activation, a B cell proliferates, stimulating neighboring cells to suppress the initial antibody response. Differential equations model idiotypic interactions, considering antigen recognition, cell death, and new cell influx.</a:t>
            </a:r>
          </a:p>
          <a:p>
            <a:r>
              <a:rPr lang="en-US" altLang="zh-TW" dirty="0"/>
              <a:t>Idiotypic network theory, derived from immune network theory, suggests that immune interactions occur not only between antigens and antibodies but also between antibodies themselves, leading to stimulatory or suppressive responses. These interactions contribute to immune tolerance and memory formation.</a:t>
            </a:r>
          </a:p>
          <a:p>
            <a:endParaRPr lang="zh-TW" altLang="en-US" dirty="0"/>
          </a:p>
        </p:txBody>
      </p:sp>
    </p:spTree>
    <p:extLst>
      <p:ext uri="{BB962C8B-B14F-4D97-AF65-F5344CB8AC3E}">
        <p14:creationId xmlns:p14="http://schemas.microsoft.com/office/powerpoint/2010/main" val="4235851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6D6E923-9896-3DDB-F4C0-46C95C629E18}"/>
              </a:ext>
            </a:extLst>
          </p:cNvPr>
          <p:cNvSpPr>
            <a:spLocks noGrp="1"/>
          </p:cNvSpPr>
          <p:nvPr>
            <p:ph type="title"/>
          </p:nvPr>
        </p:nvSpPr>
        <p:spPr/>
        <p:txBody>
          <a:bodyPr/>
          <a:lstStyle/>
          <a:p>
            <a:r>
              <a:rPr lang="en-US" altLang="zh-TW" dirty="0"/>
              <a:t>Negative Selection</a:t>
            </a:r>
            <a:endParaRPr lang="zh-TW" altLang="en-US" dirty="0"/>
          </a:p>
        </p:txBody>
      </p:sp>
      <p:sp>
        <p:nvSpPr>
          <p:cNvPr id="3" name="內容版面配置區 2">
            <a:extLst>
              <a:ext uri="{FF2B5EF4-FFF2-40B4-BE49-F238E27FC236}">
                <a16:creationId xmlns:a16="http://schemas.microsoft.com/office/drawing/2014/main" id="{EE1B4FE1-A0F2-D2F6-A116-73985140013C}"/>
              </a:ext>
            </a:extLst>
          </p:cNvPr>
          <p:cNvSpPr>
            <a:spLocks noGrp="1"/>
          </p:cNvSpPr>
          <p:nvPr>
            <p:ph idx="1"/>
          </p:nvPr>
        </p:nvSpPr>
        <p:spPr/>
        <p:txBody>
          <a:bodyPr/>
          <a:lstStyle/>
          <a:p>
            <a:r>
              <a:rPr lang="en-US" altLang="zh-TW" dirty="0"/>
              <a:t>Negative selection is a mechanism for distinguishing self from </a:t>
            </a:r>
            <a:r>
              <a:rPr lang="en-US" altLang="zh-TW" dirty="0" err="1"/>
              <a:t>nonself</a:t>
            </a:r>
            <a:r>
              <a:rPr lang="en-US" altLang="zh-TW" dirty="0"/>
              <a:t> to prevent self-destructive immune responses. The immune system eliminates antibodies that closely resemble self-cells, ensuring only </a:t>
            </a:r>
            <a:r>
              <a:rPr lang="en-US" altLang="zh-TW" dirty="0" err="1"/>
              <a:t>nonself</a:t>
            </a:r>
            <a:r>
              <a:rPr lang="en-US" altLang="zh-TW" dirty="0"/>
              <a:t>-reactive immune cells remain.</a:t>
            </a:r>
          </a:p>
          <a:p>
            <a:r>
              <a:rPr lang="en-US" altLang="zh-TW" dirty="0"/>
              <a:t>This process occurs in the thymus, where T cells recognizing self-cells are excluded, while those with low affinity for self-cells are tolerated and released into circulation. The negative selection algorithm models this biological process, enabling the immune system to generate mature T cells and identify previously unseen harmful cells.</a:t>
            </a:r>
          </a:p>
          <a:p>
            <a:endParaRPr lang="zh-TW" altLang="en-US" dirty="0"/>
          </a:p>
        </p:txBody>
      </p:sp>
    </p:spTree>
    <p:extLst>
      <p:ext uri="{BB962C8B-B14F-4D97-AF65-F5344CB8AC3E}">
        <p14:creationId xmlns:p14="http://schemas.microsoft.com/office/powerpoint/2010/main" val="192154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9C811C-CBEB-8510-65F1-1ED32416A852}"/>
              </a:ext>
            </a:extLst>
          </p:cNvPr>
          <p:cNvSpPr>
            <a:spLocks noGrp="1"/>
          </p:cNvSpPr>
          <p:nvPr>
            <p:ph type="title"/>
          </p:nvPr>
        </p:nvSpPr>
        <p:spPr/>
        <p:txBody>
          <a:bodyPr/>
          <a:lstStyle/>
          <a:p>
            <a:r>
              <a:rPr lang="en-US" altLang="zh-TW" dirty="0"/>
              <a:t>Danger Theory</a:t>
            </a:r>
            <a:endParaRPr lang="zh-TW" altLang="en-US" dirty="0"/>
          </a:p>
        </p:txBody>
      </p:sp>
      <p:sp>
        <p:nvSpPr>
          <p:cNvPr id="3" name="內容版面配置區 2">
            <a:extLst>
              <a:ext uri="{FF2B5EF4-FFF2-40B4-BE49-F238E27FC236}">
                <a16:creationId xmlns:a16="http://schemas.microsoft.com/office/drawing/2014/main" id="{5F896D73-7C5D-9DC6-7008-6AED07E02390}"/>
              </a:ext>
            </a:extLst>
          </p:cNvPr>
          <p:cNvSpPr>
            <a:spLocks noGrp="1"/>
          </p:cNvSpPr>
          <p:nvPr>
            <p:ph idx="1"/>
          </p:nvPr>
        </p:nvSpPr>
        <p:spPr/>
        <p:txBody>
          <a:bodyPr/>
          <a:lstStyle/>
          <a:p>
            <a:r>
              <a:rPr lang="en-US" altLang="zh-TW" dirty="0"/>
              <a:t>Danger theory, proposed by </a:t>
            </a:r>
            <a:r>
              <a:rPr lang="en-US" altLang="zh-TW" dirty="0" err="1"/>
              <a:t>Matzinger</a:t>
            </a:r>
            <a:r>
              <a:rPr lang="en-US" altLang="zh-TW" dirty="0"/>
              <a:t> in 1994, suggests that the immune system does not simply differentiate self from </a:t>
            </a:r>
            <a:r>
              <a:rPr lang="en-US" altLang="zh-TW" dirty="0" err="1"/>
              <a:t>nonself</a:t>
            </a:r>
            <a:r>
              <a:rPr lang="en-US" altLang="zh-TW" dirty="0"/>
              <a:t>, but instead responds to signs of damage. It explains immune reactions to self-antigens and </a:t>
            </a:r>
            <a:r>
              <a:rPr lang="en-US" altLang="zh-TW" dirty="0" err="1"/>
              <a:t>nonself</a:t>
            </a:r>
            <a:r>
              <a:rPr lang="en-US" altLang="zh-TW" dirty="0"/>
              <a:t>-antigens, highlighting how danger signals arise from abnormal biochemical reactions.</a:t>
            </a:r>
          </a:p>
          <a:p>
            <a:r>
              <a:rPr lang="en-US" altLang="zh-TW" dirty="0"/>
              <a:t>The immune system is triggered by danger signals, such as those produced by necrotic cells that die unexpectedly due to infection. Dendritic cells, a type of macrophage, act as intrusion detectors, monitoring tissues for pathogens. These cells interpret molecular signals and regulate T cell activation in lymph nodes.</a:t>
            </a:r>
          </a:p>
          <a:p>
            <a:endParaRPr lang="zh-TW" altLang="en-US" dirty="0"/>
          </a:p>
        </p:txBody>
      </p:sp>
    </p:spTree>
    <p:extLst>
      <p:ext uri="{BB962C8B-B14F-4D97-AF65-F5344CB8AC3E}">
        <p14:creationId xmlns:p14="http://schemas.microsoft.com/office/powerpoint/2010/main" val="317828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3AE7EA9-A011-5DE4-C3C9-86DABC65B3AB}"/>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CC2F98B-4792-BE15-03F7-19B5E27C6BBE}"/>
              </a:ext>
            </a:extLst>
          </p:cNvPr>
          <p:cNvSpPr>
            <a:spLocks noGrp="1"/>
          </p:cNvSpPr>
          <p:nvPr>
            <p:ph idx="1"/>
          </p:nvPr>
        </p:nvSpPr>
        <p:spPr/>
        <p:txBody>
          <a:bodyPr>
            <a:normAutofit/>
          </a:bodyPr>
          <a:lstStyle/>
          <a:p>
            <a:r>
              <a:rPr lang="en-US" altLang="zh-TW" dirty="0"/>
              <a:t>Dendritic cells exist in three states:</a:t>
            </a:r>
          </a:p>
          <a:p>
            <a:pPr lvl="1"/>
            <a:r>
              <a:rPr lang="en-US" altLang="zh-TW" dirty="0"/>
              <a:t>Immature state (initial detection phase).</a:t>
            </a:r>
          </a:p>
          <a:p>
            <a:pPr lvl="1"/>
            <a:r>
              <a:rPr lang="en-US" altLang="zh-TW" dirty="0"/>
              <a:t>Semi-mature state (apoptotic death, normal cell function, no immune response).</a:t>
            </a:r>
          </a:p>
          <a:p>
            <a:pPr lvl="1"/>
            <a:r>
              <a:rPr lang="en-US" altLang="zh-TW" dirty="0"/>
              <a:t>Mature state (necrotic death, danger detected, immune response activated).</a:t>
            </a:r>
          </a:p>
          <a:p>
            <a:r>
              <a:rPr lang="en-US" altLang="zh-TW" dirty="0"/>
              <a:t>Danger zones form around infected cells, activating immune responses. Pathogen-associated molecular patterns (PAMPs) signal the presence of microorganisms, while safe signals indicate healthy tissue function. Apoptosis leads to immune tolerance, whereas necrosis triggers immune activation.</a:t>
            </a:r>
          </a:p>
          <a:p>
            <a:endParaRPr lang="zh-TW" altLang="en-US" dirty="0"/>
          </a:p>
        </p:txBody>
      </p:sp>
    </p:spTree>
    <p:extLst>
      <p:ext uri="{BB962C8B-B14F-4D97-AF65-F5344CB8AC3E}">
        <p14:creationId xmlns:p14="http://schemas.microsoft.com/office/powerpoint/2010/main" val="2263948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A8914E-3CDF-6F69-972B-BC80060031E8}"/>
              </a:ext>
            </a:extLst>
          </p:cNvPr>
          <p:cNvSpPr>
            <a:spLocks noGrp="1"/>
          </p:cNvSpPr>
          <p:nvPr>
            <p:ph type="title"/>
          </p:nvPr>
        </p:nvSpPr>
        <p:spPr/>
        <p:txBody>
          <a:bodyPr/>
          <a:lstStyle/>
          <a:p>
            <a:r>
              <a:rPr lang="en-US" altLang="zh-TW" dirty="0"/>
              <a:t>10.3 Immune Algorithms</a:t>
            </a:r>
            <a:endParaRPr lang="zh-TW" altLang="en-US" dirty="0"/>
          </a:p>
        </p:txBody>
      </p:sp>
      <p:sp>
        <p:nvSpPr>
          <p:cNvPr id="3" name="內容版面配置區 2">
            <a:extLst>
              <a:ext uri="{FF2B5EF4-FFF2-40B4-BE49-F238E27FC236}">
                <a16:creationId xmlns:a16="http://schemas.microsoft.com/office/drawing/2014/main" id="{5AA0242A-3BD6-814F-3F48-4887A47EC84B}"/>
              </a:ext>
            </a:extLst>
          </p:cNvPr>
          <p:cNvSpPr>
            <a:spLocks noGrp="1"/>
          </p:cNvSpPr>
          <p:nvPr>
            <p:ph idx="1"/>
          </p:nvPr>
        </p:nvSpPr>
        <p:spPr/>
        <p:txBody>
          <a:bodyPr>
            <a:normAutofit/>
          </a:bodyPr>
          <a:lstStyle/>
          <a:p>
            <a:r>
              <a:rPr lang="en-US" altLang="zh-TW" dirty="0"/>
              <a:t>An Artificial Immune System (AIS) incorporates key properties of natural immune systems, including diversity, distributed computation, error tolerance, dynamic learning, adaptation, and self-monitoring. The immune system learns to distinguish between dangerous and </a:t>
            </a:r>
            <a:r>
              <a:rPr lang="en-US" altLang="zh-TW" dirty="0" err="1"/>
              <a:t>nondangerous</a:t>
            </a:r>
            <a:r>
              <a:rPr lang="en-US" altLang="zh-TW" dirty="0"/>
              <a:t> pathogens, and clonal selection is commonly used in immune algorithms due to its self-organizing and learning capabilities.</a:t>
            </a:r>
          </a:p>
          <a:p>
            <a:endParaRPr lang="zh-TW" altLang="en-US" dirty="0"/>
          </a:p>
        </p:txBody>
      </p:sp>
    </p:spTree>
    <p:extLst>
      <p:ext uri="{BB962C8B-B14F-4D97-AF65-F5344CB8AC3E}">
        <p14:creationId xmlns:p14="http://schemas.microsoft.com/office/powerpoint/2010/main" val="1000901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A19F3F-FC8A-8EFF-D115-7D84D7D643E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D9A12A3-6E39-51EF-8598-752B352B95D1}"/>
              </a:ext>
            </a:extLst>
          </p:cNvPr>
          <p:cNvSpPr>
            <a:spLocks noGrp="1"/>
          </p:cNvSpPr>
          <p:nvPr>
            <p:ph idx="1"/>
          </p:nvPr>
        </p:nvSpPr>
        <p:spPr/>
        <p:txBody>
          <a:bodyPr/>
          <a:lstStyle/>
          <a:p>
            <a:r>
              <a:rPr lang="en-US" altLang="zh-TW" dirty="0"/>
              <a:t>AISs are based on</a:t>
            </a:r>
            <a:r>
              <a:rPr lang="zh-TW" altLang="en-US" dirty="0"/>
              <a:t> </a:t>
            </a:r>
            <a:r>
              <a:rPr lang="en-US" altLang="zh-TW" dirty="0"/>
              <a:t>four main immunological theories</a:t>
            </a:r>
          </a:p>
          <a:p>
            <a:pPr lvl="1"/>
            <a:r>
              <a:rPr lang="en-US" altLang="zh-TW" dirty="0"/>
              <a:t>clonal selection</a:t>
            </a:r>
          </a:p>
          <a:p>
            <a:pPr lvl="1"/>
            <a:r>
              <a:rPr lang="en-US" altLang="zh-TW" dirty="0"/>
              <a:t>immune networks</a:t>
            </a:r>
          </a:p>
          <a:p>
            <a:pPr lvl="1"/>
            <a:r>
              <a:rPr lang="en-US" altLang="zh-TW" dirty="0"/>
              <a:t>Negative</a:t>
            </a:r>
            <a:r>
              <a:rPr lang="zh-TW" altLang="en-US" dirty="0"/>
              <a:t> </a:t>
            </a:r>
            <a:r>
              <a:rPr lang="en-US" altLang="zh-TW" dirty="0"/>
              <a:t>selection</a:t>
            </a:r>
          </a:p>
          <a:p>
            <a:pPr lvl="1"/>
            <a:r>
              <a:rPr lang="en-US" altLang="zh-TW" dirty="0"/>
              <a:t>danger theory</a:t>
            </a:r>
          </a:p>
          <a:p>
            <a:r>
              <a:rPr lang="en-US" altLang="zh-TW" dirty="0"/>
              <a:t>This chapter introduces four immune algorithms</a:t>
            </a:r>
            <a:r>
              <a:rPr lang="zh-TW" altLang="en-US" dirty="0"/>
              <a:t> </a:t>
            </a:r>
            <a:r>
              <a:rPr lang="en-US" altLang="zh-TW" dirty="0"/>
              <a:t>inspired by the four immunological theories.</a:t>
            </a:r>
            <a:endParaRPr lang="zh-TW" altLang="en-US" dirty="0"/>
          </a:p>
        </p:txBody>
      </p:sp>
    </p:spTree>
    <p:extLst>
      <p:ext uri="{BB962C8B-B14F-4D97-AF65-F5344CB8AC3E}">
        <p14:creationId xmlns:p14="http://schemas.microsoft.com/office/powerpoint/2010/main" val="539505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4BC0481-6E9A-0DA1-2FBC-327FCC519A2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B1B42E3-2222-9563-E12B-465D3FFFCD3B}"/>
              </a:ext>
            </a:extLst>
          </p:cNvPr>
          <p:cNvSpPr>
            <a:spLocks noGrp="1"/>
          </p:cNvSpPr>
          <p:nvPr>
            <p:ph idx="1"/>
          </p:nvPr>
        </p:nvSpPr>
        <p:spPr/>
        <p:txBody>
          <a:bodyPr>
            <a:normAutofit/>
          </a:bodyPr>
          <a:lstStyle/>
          <a:p>
            <a:r>
              <a:rPr lang="en-US" altLang="zh-TW" dirty="0"/>
              <a:t>AIS is similar to Genetic Algorithms (GA):</a:t>
            </a:r>
          </a:p>
          <a:p>
            <a:pPr lvl="1"/>
            <a:r>
              <a:rPr lang="en-US" altLang="zh-TW" dirty="0"/>
              <a:t>Antigens/pathogens represent the problem to optimize.</a:t>
            </a:r>
          </a:p>
          <a:p>
            <a:pPr lvl="1"/>
            <a:r>
              <a:rPr lang="en-US" altLang="zh-TW" dirty="0"/>
              <a:t>Antibodies serve as candidate solutions.</a:t>
            </a:r>
          </a:p>
          <a:p>
            <a:pPr lvl="1"/>
            <a:r>
              <a:rPr lang="en-US" altLang="zh-TW" dirty="0"/>
              <a:t>Affinity between antibodies and antigens corresponds to solution quality.</a:t>
            </a:r>
          </a:p>
          <a:p>
            <a:pPr lvl="1"/>
            <a:r>
              <a:rPr lang="en-US" altLang="zh-TW" dirty="0" err="1"/>
              <a:t>Nonself</a:t>
            </a:r>
            <a:r>
              <a:rPr lang="en-US" altLang="zh-TW" dirty="0"/>
              <a:t>-antigens act as constraints.</a:t>
            </a:r>
          </a:p>
          <a:p>
            <a:r>
              <a:rPr lang="en-US" altLang="zh-TW" dirty="0"/>
              <a:t>Like Evolutionary Algorithms (EAs), immune algorithms evolve solutions through cloning, mutation, and selection cycles, refining the population of candidate solutions. Additionally, antigens can be defined as patterns to recognize or training data in learning-based applications.</a:t>
            </a:r>
          </a:p>
          <a:p>
            <a:endParaRPr lang="zh-TW" altLang="en-US" dirty="0"/>
          </a:p>
        </p:txBody>
      </p:sp>
    </p:spTree>
    <p:extLst>
      <p:ext uri="{BB962C8B-B14F-4D97-AF65-F5344CB8AC3E}">
        <p14:creationId xmlns:p14="http://schemas.microsoft.com/office/powerpoint/2010/main" val="3339214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75B9D2-F32A-C31C-857F-71454CB11AED}"/>
              </a:ext>
            </a:extLst>
          </p:cNvPr>
          <p:cNvSpPr>
            <a:spLocks noGrp="1"/>
          </p:cNvSpPr>
          <p:nvPr>
            <p:ph type="title"/>
          </p:nvPr>
        </p:nvSpPr>
        <p:spPr/>
        <p:txBody>
          <a:bodyPr/>
          <a:lstStyle/>
          <a:p>
            <a:r>
              <a:rPr lang="en-US" altLang="zh-TW" dirty="0"/>
              <a:t>10.3.1 Clonal Selection Algorithm</a:t>
            </a:r>
            <a:endParaRPr lang="zh-TW" altLang="en-US" dirty="0"/>
          </a:p>
        </p:txBody>
      </p:sp>
      <p:sp>
        <p:nvSpPr>
          <p:cNvPr id="3" name="內容版面配置區 2">
            <a:extLst>
              <a:ext uri="{FF2B5EF4-FFF2-40B4-BE49-F238E27FC236}">
                <a16:creationId xmlns:a16="http://schemas.microsoft.com/office/drawing/2014/main" id="{5AA025CD-8A95-8A4F-6A36-684AA50A6D71}"/>
              </a:ext>
            </a:extLst>
          </p:cNvPr>
          <p:cNvSpPr>
            <a:spLocks noGrp="1"/>
          </p:cNvSpPr>
          <p:nvPr>
            <p:ph idx="1"/>
          </p:nvPr>
        </p:nvSpPr>
        <p:spPr/>
        <p:txBody>
          <a:bodyPr>
            <a:normAutofit/>
          </a:bodyPr>
          <a:lstStyle/>
          <a:p>
            <a:r>
              <a:rPr lang="en-US" altLang="zh-TW" dirty="0"/>
              <a:t>The Clonal Selection Algorithm (CLONALG) simulates the activation process of immune cells, searching for global optimal solutions through cloning and high-frequency variation of immune cells that recognize antigens. It mimics learning and affinity maturation in B cells, using antibodies to represent immune cells.</a:t>
            </a:r>
          </a:p>
          <a:p>
            <a:r>
              <a:rPr lang="en-US" altLang="zh-TW" dirty="0"/>
              <a:t>CLONALG is based on clonal selection and affinity maturation, leveraging proliferation and differentiation to reproduce strong solutions while eliminating weak ones. Affinity maturation corresponds to learning from new patterns, with solution quality measured by affinity toward antigens (fitness).</a:t>
            </a:r>
          </a:p>
        </p:txBody>
      </p:sp>
    </p:spTree>
    <p:extLst>
      <p:ext uri="{BB962C8B-B14F-4D97-AF65-F5344CB8AC3E}">
        <p14:creationId xmlns:p14="http://schemas.microsoft.com/office/powerpoint/2010/main" val="2162890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6F03D1-1129-0299-0398-38B0F1B6D66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B6CAE00-3108-ECEE-5372-6C7FA87DDC74}"/>
              </a:ext>
            </a:extLst>
          </p:cNvPr>
          <p:cNvSpPr>
            <a:spLocks noGrp="1"/>
          </p:cNvSpPr>
          <p:nvPr>
            <p:ph idx="1"/>
          </p:nvPr>
        </p:nvSpPr>
        <p:spPr/>
        <p:txBody>
          <a:bodyPr>
            <a:normAutofit/>
          </a:bodyPr>
          <a:lstStyle/>
          <a:p>
            <a:r>
              <a:rPr lang="en-US" altLang="zh-TW" dirty="0"/>
              <a:t>Key processes include:</a:t>
            </a:r>
          </a:p>
          <a:p>
            <a:pPr lvl="1"/>
            <a:r>
              <a:rPr lang="en-US" altLang="zh-TW" dirty="0"/>
              <a:t>Selection: Only lymphocytes recognizing antigens proliferate.</a:t>
            </a:r>
          </a:p>
          <a:p>
            <a:pPr lvl="1"/>
            <a:r>
              <a:rPr lang="en-US" altLang="zh-TW" dirty="0"/>
              <a:t>Affinity maturation: Selected lymphocytes improve their affinity through hypermutation, refining local solutions.</a:t>
            </a:r>
          </a:p>
          <a:p>
            <a:pPr lvl="1"/>
            <a:r>
              <a:rPr lang="en-US" altLang="zh-TW" dirty="0"/>
              <a:t>Elimination and replacement: Low-affinity antibodies are removed or undergo receptor editing to enhance affinity.</a:t>
            </a:r>
          </a:p>
          <a:p>
            <a:pPr lvl="1"/>
            <a:r>
              <a:rPr lang="en-US" altLang="zh-TW" dirty="0"/>
              <a:t>Memory cells: Store candidate solutions and regulate antibody concentration through stimulation or suppression.</a:t>
            </a:r>
          </a:p>
          <a:p>
            <a:pPr lvl="1"/>
            <a:r>
              <a:rPr lang="en-US" altLang="zh-TW" dirty="0"/>
              <a:t>Genetic operators: Introduce antibody diversity to capture unknown antigens.</a:t>
            </a:r>
          </a:p>
          <a:p>
            <a:r>
              <a:rPr lang="en-US" altLang="zh-TW" dirty="0"/>
              <a:t>CLONALG ensures adaptive learning, refining solutions through recognition, affinity calculation, and controlled antibody dispersion</a:t>
            </a:r>
          </a:p>
        </p:txBody>
      </p:sp>
    </p:spTree>
    <p:extLst>
      <p:ext uri="{BB962C8B-B14F-4D97-AF65-F5344CB8AC3E}">
        <p14:creationId xmlns:p14="http://schemas.microsoft.com/office/powerpoint/2010/main" val="3760880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D2FFFF-6CCD-297D-F21D-0F8EA2FB9722}"/>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128F3EE9-019C-9BBD-4466-82C9D2CF499B}"/>
              </a:ext>
            </a:extLst>
          </p:cNvPr>
          <p:cNvPicPr>
            <a:picLocks noGrp="1" noChangeAspect="1"/>
          </p:cNvPicPr>
          <p:nvPr>
            <p:ph idx="1"/>
          </p:nvPr>
        </p:nvPicPr>
        <p:blipFill>
          <a:blip r:embed="rId2"/>
          <a:stretch>
            <a:fillRect/>
          </a:stretch>
        </p:blipFill>
        <p:spPr>
          <a:xfrm>
            <a:off x="2299680" y="1825625"/>
            <a:ext cx="7592640" cy="4351338"/>
          </a:xfrm>
        </p:spPr>
      </p:pic>
    </p:spTree>
    <p:extLst>
      <p:ext uri="{BB962C8B-B14F-4D97-AF65-F5344CB8AC3E}">
        <p14:creationId xmlns:p14="http://schemas.microsoft.com/office/powerpoint/2010/main" val="143018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D9F613-9D68-B7C4-59FF-3B4815AD151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CBC8F1B-CD5D-0210-AC9B-43A4FA840373}"/>
              </a:ext>
            </a:extLst>
          </p:cNvPr>
          <p:cNvSpPr>
            <a:spLocks noGrp="1"/>
          </p:cNvSpPr>
          <p:nvPr>
            <p:ph idx="1"/>
          </p:nvPr>
        </p:nvSpPr>
        <p:spPr/>
        <p:txBody>
          <a:bodyPr>
            <a:normAutofit/>
          </a:bodyPr>
          <a:lstStyle/>
          <a:p>
            <a:r>
              <a:rPr lang="en-US" altLang="zh-TW" dirty="0"/>
              <a:t>CLONALG, described in Algorithm 10.1, assigns lower mutation rates to higher-affinity cells to keep them near local optima, while lower-affinity cells undergo higher mutation rates to explore other regions. Lower-affinity cells also have a higher probability of being replaced.</a:t>
            </a:r>
          </a:p>
          <a:p>
            <a:r>
              <a:rPr lang="en-US" altLang="zh-TW" dirty="0"/>
              <a:t>For multimodal problems, multiple optima must be located within a single antibody population. In this case, all antibodies are cloned equally, rather than using affinity-proportionate cloning. Hypermutation rates remain proportional to affinity, ensuring adaptive search.</a:t>
            </a:r>
          </a:p>
          <a:p>
            <a:endParaRPr lang="zh-TW" altLang="en-US" dirty="0"/>
          </a:p>
        </p:txBody>
      </p:sp>
    </p:spTree>
    <p:extLst>
      <p:ext uri="{BB962C8B-B14F-4D97-AF65-F5344CB8AC3E}">
        <p14:creationId xmlns:p14="http://schemas.microsoft.com/office/powerpoint/2010/main" val="1536679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D6EC2D3-F3A6-10EE-9969-3E640F12E44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0B9825A-5F8F-18C3-F002-8CFE81D18D80}"/>
              </a:ext>
            </a:extLst>
          </p:cNvPr>
          <p:cNvSpPr>
            <a:spLocks noGrp="1"/>
          </p:cNvSpPr>
          <p:nvPr>
            <p:ph idx="1"/>
          </p:nvPr>
        </p:nvSpPr>
        <p:spPr/>
        <p:txBody>
          <a:bodyPr>
            <a:normAutofit/>
          </a:bodyPr>
          <a:lstStyle/>
          <a:p>
            <a:r>
              <a:rPr lang="en-US" altLang="zh-TW" dirty="0"/>
              <a:t>CLONALG vs. Genetic Algorithms (GA):</a:t>
            </a:r>
          </a:p>
          <a:p>
            <a:pPr lvl="1"/>
            <a:r>
              <a:rPr lang="en-US" altLang="zh-TW" dirty="0"/>
              <a:t>Mutation-based, but no crossover operation.</a:t>
            </a:r>
          </a:p>
          <a:p>
            <a:pPr lvl="1"/>
            <a:r>
              <a:rPr lang="en-US" altLang="zh-TW" dirty="0"/>
              <a:t>Proportionate selection and inverse-affinity hypermutation.</a:t>
            </a:r>
          </a:p>
          <a:p>
            <a:pPr lvl="1"/>
            <a:r>
              <a:rPr lang="en-US" altLang="zh-TW" dirty="0"/>
              <a:t>Unique cloning step and elitism mechanism.</a:t>
            </a:r>
          </a:p>
          <a:p>
            <a:pPr lvl="1"/>
            <a:r>
              <a:rPr lang="en-US" altLang="zh-TW" dirty="0"/>
              <a:t>Binary representation in antibodies.</a:t>
            </a:r>
          </a:p>
          <a:p>
            <a:pPr lvl="1"/>
            <a:r>
              <a:rPr lang="en-US" altLang="zh-TW" dirty="0"/>
              <a:t>Maintains multiple optima, unlike GA, which converges toward a single best solution.</a:t>
            </a:r>
          </a:p>
          <a:p>
            <a:pPr lvl="1"/>
            <a:r>
              <a:rPr lang="en-US" altLang="zh-TW" dirty="0"/>
              <a:t>Parallel optimization, similar to (1 + round(βNP)-ES) with adaptive mutation control, where β is the clone factor and NP is the population size.</a:t>
            </a:r>
          </a:p>
          <a:p>
            <a:endParaRPr lang="zh-TW" altLang="en-US" dirty="0"/>
          </a:p>
        </p:txBody>
      </p:sp>
    </p:spTree>
    <p:extLst>
      <p:ext uri="{BB962C8B-B14F-4D97-AF65-F5344CB8AC3E}">
        <p14:creationId xmlns:p14="http://schemas.microsoft.com/office/powerpoint/2010/main" val="1863828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93000F-7B92-2ED6-5170-5F88BB270CC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94322F2-75EF-4D9B-A913-FA6ADF2EC834}"/>
              </a:ext>
            </a:extLst>
          </p:cNvPr>
          <p:cNvSpPr>
            <a:spLocks noGrp="1"/>
          </p:cNvSpPr>
          <p:nvPr>
            <p:ph idx="1"/>
          </p:nvPr>
        </p:nvSpPr>
        <p:spPr/>
        <p:txBody>
          <a:bodyPr>
            <a:normAutofit/>
          </a:bodyPr>
          <a:lstStyle/>
          <a:p>
            <a:r>
              <a:rPr lang="en-US" altLang="zh-TW" dirty="0"/>
              <a:t>CLONALG favors high-affinity antibodies, making it well-suited for high-peak problems. Algorithmic parameters must be user-defined, though they have been evolved in later studies.</a:t>
            </a:r>
          </a:p>
          <a:p>
            <a:r>
              <a:rPr lang="en-US" altLang="zh-TW" dirty="0"/>
              <a:t>Several enhancements have been introduced:</a:t>
            </a:r>
          </a:p>
          <a:p>
            <a:pPr lvl="1"/>
            <a:r>
              <a:rPr lang="en-US" altLang="zh-TW" dirty="0"/>
              <a:t>Antibody clustering expands a single population into multiple subpopulations, with competition selection ensuring the best antibody represents each cluster. Gaussian mutation aids local search, while Cauchy mutation explores new areas</a:t>
            </a:r>
          </a:p>
          <a:p>
            <a:pPr lvl="1"/>
            <a:r>
              <a:rPr lang="en-US" altLang="zh-TW" dirty="0"/>
              <a:t>Aging mechanisms assign age values to search points, allowing equal opportunity for exploration. Aging can be replaced by restart strategies for improved performance.</a:t>
            </a:r>
          </a:p>
          <a:p>
            <a:endParaRPr lang="zh-TW" altLang="en-US" dirty="0"/>
          </a:p>
        </p:txBody>
      </p:sp>
    </p:spTree>
    <p:extLst>
      <p:ext uri="{BB962C8B-B14F-4D97-AF65-F5344CB8AC3E}">
        <p14:creationId xmlns:p14="http://schemas.microsoft.com/office/powerpoint/2010/main" val="913234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3427CBF-183E-DFD6-9F5B-03B3A73E1FE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061403B-4E47-C377-834D-E39A76035286}"/>
              </a:ext>
            </a:extLst>
          </p:cNvPr>
          <p:cNvSpPr>
            <a:spLocks noGrp="1"/>
          </p:cNvSpPr>
          <p:nvPr>
            <p:ph idx="1"/>
          </p:nvPr>
        </p:nvSpPr>
        <p:spPr/>
        <p:txBody>
          <a:bodyPr/>
          <a:lstStyle/>
          <a:p>
            <a:r>
              <a:rPr lang="en-US" altLang="zh-TW" dirty="0"/>
              <a:t>The immune system helps maintain diversity in Genetic Algorithms (GA) for multimodal optimization problems by constructing populations of antigens and antibodies. Matching occurs when an antibody’s bit string is complementary to an antigen’s bit string, and fitness values are assigned based on this matching.</a:t>
            </a:r>
          </a:p>
          <a:p>
            <a:r>
              <a:rPr lang="en-US" altLang="zh-TW" dirty="0"/>
              <a:t>A simple GA then replicates antibodies that best match the antigens, allowing GA to evolve and sustain a diverse, cooperative population. This process is similar to fitness sharing in GA, ensuring pattern-matching antibodies effectively recognize antigen patterns while maintaining population diversity.</a:t>
            </a:r>
          </a:p>
          <a:p>
            <a:endParaRPr lang="zh-TW" altLang="en-US" dirty="0"/>
          </a:p>
        </p:txBody>
      </p:sp>
    </p:spTree>
    <p:extLst>
      <p:ext uri="{BB962C8B-B14F-4D97-AF65-F5344CB8AC3E}">
        <p14:creationId xmlns:p14="http://schemas.microsoft.com/office/powerpoint/2010/main" val="3187000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0F1811-5178-5B61-193D-E07578561A33}"/>
              </a:ext>
            </a:extLst>
          </p:cNvPr>
          <p:cNvSpPr>
            <a:spLocks noGrp="1"/>
          </p:cNvSpPr>
          <p:nvPr>
            <p:ph type="title"/>
          </p:nvPr>
        </p:nvSpPr>
        <p:spPr/>
        <p:txBody>
          <a:bodyPr/>
          <a:lstStyle/>
          <a:p>
            <a:r>
              <a:rPr lang="en-US" altLang="zh-TW" dirty="0"/>
              <a:t>Clonal Selection Algorithm (CSA) Tutorial</a:t>
            </a:r>
            <a:endParaRPr lang="zh-TW" altLang="en-US" dirty="0"/>
          </a:p>
        </p:txBody>
      </p:sp>
      <p:sp>
        <p:nvSpPr>
          <p:cNvPr id="3" name="內容版面配置區 2">
            <a:extLst>
              <a:ext uri="{FF2B5EF4-FFF2-40B4-BE49-F238E27FC236}">
                <a16:creationId xmlns:a16="http://schemas.microsoft.com/office/drawing/2014/main" id="{935459D5-0074-A49C-88D1-FC3103529834}"/>
              </a:ext>
            </a:extLst>
          </p:cNvPr>
          <p:cNvSpPr>
            <a:spLocks noGrp="1"/>
          </p:cNvSpPr>
          <p:nvPr>
            <p:ph idx="1"/>
          </p:nvPr>
        </p:nvSpPr>
        <p:spPr/>
        <p:txBody>
          <a:bodyPr/>
          <a:lstStyle/>
          <a:p>
            <a:r>
              <a:rPr lang="en-US" altLang="zh-TW" dirty="0"/>
              <a:t>In artificial intelligence, the Clonal Selection Algorithm (CSA) is a metaheuristic optimization algorithm inspired by the clonal selection principle of the acquired immune system. It's particularly useful for problems involving pattern recognition, optimization, and machine learning.</a:t>
            </a:r>
            <a:endParaRPr lang="zh-TW" altLang="en-US" dirty="0"/>
          </a:p>
        </p:txBody>
      </p:sp>
    </p:spTree>
    <p:extLst>
      <p:ext uri="{BB962C8B-B14F-4D97-AF65-F5344CB8AC3E}">
        <p14:creationId xmlns:p14="http://schemas.microsoft.com/office/powerpoint/2010/main" val="1055989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A2A118-B743-BB4D-0659-19C561716F20}"/>
              </a:ext>
            </a:extLst>
          </p:cNvPr>
          <p:cNvSpPr>
            <a:spLocks noGrp="1"/>
          </p:cNvSpPr>
          <p:nvPr>
            <p:ph type="title"/>
          </p:nvPr>
        </p:nvSpPr>
        <p:spPr/>
        <p:txBody>
          <a:bodyPr/>
          <a:lstStyle/>
          <a:p>
            <a:r>
              <a:rPr lang="en-US" altLang="zh-TW" dirty="0"/>
              <a:t>1. Introduction to Artificial Immune Systems (AIS)</a:t>
            </a:r>
            <a:endParaRPr lang="zh-TW" altLang="en-US" dirty="0"/>
          </a:p>
        </p:txBody>
      </p:sp>
      <p:sp>
        <p:nvSpPr>
          <p:cNvPr id="3" name="內容版面配置區 2">
            <a:extLst>
              <a:ext uri="{FF2B5EF4-FFF2-40B4-BE49-F238E27FC236}">
                <a16:creationId xmlns:a16="http://schemas.microsoft.com/office/drawing/2014/main" id="{DFAE7123-0DAE-C8B3-F490-253C94214604}"/>
              </a:ext>
            </a:extLst>
          </p:cNvPr>
          <p:cNvSpPr>
            <a:spLocks noGrp="1"/>
          </p:cNvSpPr>
          <p:nvPr>
            <p:ph idx="1"/>
          </p:nvPr>
        </p:nvSpPr>
        <p:spPr/>
        <p:txBody>
          <a:bodyPr>
            <a:normAutofit/>
          </a:bodyPr>
          <a:lstStyle/>
          <a:p>
            <a:r>
              <a:rPr lang="en-US" altLang="zh-TW" dirty="0"/>
              <a:t>Before diving into CSA, it's helpful to understand the basic premise of Artificial Immune Systems (AIS). AIS are a class of computational intelligence systems inspired by the principles and processes of the vertebrate immune system. They leverage concepts like:</a:t>
            </a:r>
          </a:p>
          <a:p>
            <a:pPr lvl="1"/>
            <a:r>
              <a:rPr lang="en-US" altLang="zh-TW" dirty="0"/>
              <a:t>Diversity: The immune system maintains a diverse population of cells to recognize a wide range of pathogens.</a:t>
            </a:r>
          </a:p>
          <a:p>
            <a:pPr lvl="1"/>
            <a:r>
              <a:rPr lang="en-US" altLang="zh-TW" dirty="0"/>
              <a:t>Adaptation/Learning: It learns to recognize new threats and strengthens its response over time.</a:t>
            </a:r>
          </a:p>
          <a:p>
            <a:pPr lvl="1"/>
            <a:r>
              <a:rPr lang="en-US" altLang="zh-TW" dirty="0"/>
              <a:t>Memory: It remembers past encounters to provide faster and stronger responses to recurring threats.</a:t>
            </a:r>
          </a:p>
          <a:p>
            <a:pPr lvl="1"/>
            <a:r>
              <a:rPr lang="en-US" altLang="zh-TW" dirty="0"/>
              <a:t>Self-organization: It operates in a decentralized and self-organizing manner.</a:t>
            </a:r>
            <a:endParaRPr lang="zh-TW" altLang="en-US" dirty="0"/>
          </a:p>
        </p:txBody>
      </p:sp>
    </p:spTree>
    <p:extLst>
      <p:ext uri="{BB962C8B-B14F-4D97-AF65-F5344CB8AC3E}">
        <p14:creationId xmlns:p14="http://schemas.microsoft.com/office/powerpoint/2010/main" val="289945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10CA3-E36F-B3AD-DA91-FDC9F658F01F}"/>
              </a:ext>
            </a:extLst>
          </p:cNvPr>
          <p:cNvSpPr>
            <a:spLocks noGrp="1"/>
          </p:cNvSpPr>
          <p:nvPr>
            <p:ph type="title"/>
          </p:nvPr>
        </p:nvSpPr>
        <p:spPr/>
        <p:txBody>
          <a:bodyPr/>
          <a:lstStyle/>
          <a:p>
            <a:r>
              <a:rPr lang="en-US" altLang="zh-TW" dirty="0"/>
              <a:t>10.1 Introduction</a:t>
            </a:r>
            <a:endParaRPr lang="zh-TW" altLang="en-US" dirty="0"/>
          </a:p>
        </p:txBody>
      </p:sp>
      <p:sp>
        <p:nvSpPr>
          <p:cNvPr id="3" name="內容版面配置區 2">
            <a:extLst>
              <a:ext uri="{FF2B5EF4-FFF2-40B4-BE49-F238E27FC236}">
                <a16:creationId xmlns:a16="http://schemas.microsoft.com/office/drawing/2014/main" id="{D9644DDD-4223-1E38-F637-19F4B4318C69}"/>
              </a:ext>
            </a:extLst>
          </p:cNvPr>
          <p:cNvSpPr>
            <a:spLocks noGrp="1"/>
          </p:cNvSpPr>
          <p:nvPr>
            <p:ph idx="1"/>
          </p:nvPr>
        </p:nvSpPr>
        <p:spPr/>
        <p:txBody>
          <a:bodyPr>
            <a:normAutofit/>
          </a:bodyPr>
          <a:lstStyle/>
          <a:p>
            <a:r>
              <a:rPr lang="en-US" altLang="zh-TW" dirty="0"/>
              <a:t>An Artificial Immune System (AIS) is inspired by the biological immune system, which protects the body by detecting and eliminating pathogens, tumor cells, and malfunctioning cells. The immune system distinguishes between self and </a:t>
            </a:r>
            <a:r>
              <a:rPr lang="en-US" altLang="zh-TW" dirty="0" err="1"/>
              <a:t>nonself</a:t>
            </a:r>
            <a:r>
              <a:rPr lang="en-US" altLang="zh-TW" dirty="0"/>
              <a:t> molecules and maintains diversity in its immune repertoire.</a:t>
            </a:r>
          </a:p>
        </p:txBody>
      </p:sp>
    </p:spTree>
    <p:extLst>
      <p:ext uri="{BB962C8B-B14F-4D97-AF65-F5344CB8AC3E}">
        <p14:creationId xmlns:p14="http://schemas.microsoft.com/office/powerpoint/2010/main" val="1772639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C7DE22-7174-C009-7D71-E3E44DFEF909}"/>
              </a:ext>
            </a:extLst>
          </p:cNvPr>
          <p:cNvSpPr>
            <a:spLocks noGrp="1"/>
          </p:cNvSpPr>
          <p:nvPr>
            <p:ph type="title"/>
          </p:nvPr>
        </p:nvSpPr>
        <p:spPr/>
        <p:txBody>
          <a:bodyPr/>
          <a:lstStyle/>
          <a:p>
            <a:r>
              <a:rPr lang="en-US" altLang="zh-TW" dirty="0"/>
              <a:t>2. The Biological Inspiration: Clonal Selection Principle</a:t>
            </a:r>
            <a:endParaRPr lang="zh-TW" altLang="en-US" dirty="0"/>
          </a:p>
        </p:txBody>
      </p:sp>
      <p:sp>
        <p:nvSpPr>
          <p:cNvPr id="3" name="內容版面配置區 2">
            <a:extLst>
              <a:ext uri="{FF2B5EF4-FFF2-40B4-BE49-F238E27FC236}">
                <a16:creationId xmlns:a16="http://schemas.microsoft.com/office/drawing/2014/main" id="{3F316818-657A-ABD7-07ED-6DDA063C191F}"/>
              </a:ext>
            </a:extLst>
          </p:cNvPr>
          <p:cNvSpPr>
            <a:spLocks noGrp="1"/>
          </p:cNvSpPr>
          <p:nvPr>
            <p:ph idx="1"/>
          </p:nvPr>
        </p:nvSpPr>
        <p:spPr/>
        <p:txBody>
          <a:bodyPr>
            <a:normAutofit lnSpcReduction="10000"/>
          </a:bodyPr>
          <a:lstStyle/>
          <a:p>
            <a:r>
              <a:rPr lang="en-US" altLang="zh-TW" dirty="0"/>
              <a:t>The Clonal Selection Algorithm specifically draws inspiration from the clonal selection principle in immunology. This principle describes how B cells (a type of white blood cell) in the immune system respond to antigens (foreign substances):</a:t>
            </a:r>
          </a:p>
          <a:p>
            <a:pPr marL="914400" lvl="1" indent="-457200">
              <a:buFont typeface="+mj-lt"/>
              <a:buAutoNum type="arabicPeriod"/>
            </a:pPr>
            <a:r>
              <a:rPr lang="en-US" altLang="zh-TW" dirty="0"/>
              <a:t>Antigen Recognition: When a B cell encounters an antigen that it can bind to, it becomes activated.</a:t>
            </a:r>
          </a:p>
          <a:p>
            <a:pPr marL="914400" lvl="1" indent="-457200">
              <a:buFont typeface="+mj-lt"/>
              <a:buAutoNum type="arabicPeriod"/>
            </a:pPr>
            <a:r>
              <a:rPr lang="en-US" altLang="zh-TW" dirty="0"/>
              <a:t>Clonal Proliferation: The activated B cell rapidly proliferates (clones itself), creating a large number of identical copies.</a:t>
            </a:r>
          </a:p>
          <a:p>
            <a:pPr marL="914400" lvl="1" indent="-457200">
              <a:buFont typeface="+mj-lt"/>
              <a:buAutoNum type="arabicPeriod"/>
            </a:pPr>
            <a:r>
              <a:rPr lang="en-US" altLang="zh-TW" dirty="0"/>
              <a:t>Somatic Hypermutation: During this proliferation, a high rate of mutation occurs in the antibody-encoding genes of the B cells. This introduces variation in the affinity (binding strength) of the antibodies produced by the cloned cells.</a:t>
            </a:r>
          </a:p>
        </p:txBody>
      </p:sp>
    </p:spTree>
    <p:extLst>
      <p:ext uri="{BB962C8B-B14F-4D97-AF65-F5344CB8AC3E}">
        <p14:creationId xmlns:p14="http://schemas.microsoft.com/office/powerpoint/2010/main" val="214729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314DDE-DF19-4BDC-C3C3-64539DB4260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C0C188C-8D22-219C-BEE3-051DDDB3075F}"/>
              </a:ext>
            </a:extLst>
          </p:cNvPr>
          <p:cNvSpPr>
            <a:spLocks noGrp="1"/>
          </p:cNvSpPr>
          <p:nvPr>
            <p:ph idx="1"/>
          </p:nvPr>
        </p:nvSpPr>
        <p:spPr/>
        <p:txBody>
          <a:bodyPr/>
          <a:lstStyle/>
          <a:p>
            <a:pPr marL="914400" lvl="1" indent="-457200">
              <a:buFont typeface="+mj-lt"/>
              <a:buAutoNum type="arabicPeriod"/>
            </a:pPr>
            <a:r>
              <a:rPr lang="en-US" altLang="zh-TW" dirty="0"/>
              <a:t>Affinity Maturation &amp; Selection: B cells with higher affinity for the antigen are preferentially selected to continue proliferating and differentiating. This process is known as "affinity maturation."</a:t>
            </a:r>
          </a:p>
          <a:p>
            <a:pPr marL="914400" lvl="1" indent="-457200">
              <a:buFont typeface="+mj-lt"/>
              <a:buAutoNum type="arabicPeriod"/>
            </a:pPr>
            <a:r>
              <a:rPr lang="en-US" altLang="zh-TW" dirty="0"/>
              <a:t>Differentiation: Selected B cells differentiate into either:</a:t>
            </a:r>
          </a:p>
          <a:p>
            <a:pPr marL="914400" lvl="1" indent="-457200">
              <a:buFont typeface="+mj-lt"/>
              <a:buAutoNum type="arabicPeriod"/>
            </a:pPr>
            <a:r>
              <a:rPr lang="en-US" altLang="zh-TW" dirty="0"/>
              <a:t>Plasma Cells: Short-lived cells that produce large quantities of antibodies.</a:t>
            </a:r>
          </a:p>
          <a:p>
            <a:pPr marL="914400" lvl="1" indent="-457200">
              <a:buFont typeface="+mj-lt"/>
              <a:buAutoNum type="arabicPeriod"/>
            </a:pPr>
            <a:r>
              <a:rPr lang="en-US" altLang="zh-TW" dirty="0"/>
              <a:t>Memory Cells: Long-lived cells that provide immunological memory for future encounters with the same antigen.</a:t>
            </a:r>
          </a:p>
          <a:p>
            <a:r>
              <a:rPr lang="en-US" altLang="zh-TW" dirty="0"/>
              <a:t>The key takeaway is that the immune system refines its response by selecting and amplifying cells that are most effective against a particular threat.</a:t>
            </a:r>
            <a:endParaRPr lang="zh-TW" altLang="en-US" dirty="0"/>
          </a:p>
          <a:p>
            <a:endParaRPr lang="zh-TW" altLang="en-US" dirty="0"/>
          </a:p>
        </p:txBody>
      </p:sp>
    </p:spTree>
    <p:extLst>
      <p:ext uri="{BB962C8B-B14F-4D97-AF65-F5344CB8AC3E}">
        <p14:creationId xmlns:p14="http://schemas.microsoft.com/office/powerpoint/2010/main" val="5918363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4C0A82-314A-6D6C-BF58-857A40E489F7}"/>
              </a:ext>
            </a:extLst>
          </p:cNvPr>
          <p:cNvSpPr>
            <a:spLocks noGrp="1"/>
          </p:cNvSpPr>
          <p:nvPr>
            <p:ph type="title"/>
          </p:nvPr>
        </p:nvSpPr>
        <p:spPr/>
        <p:txBody>
          <a:bodyPr/>
          <a:lstStyle/>
          <a:p>
            <a:r>
              <a:rPr lang="en-US" altLang="zh-TW" dirty="0"/>
              <a:t>3. Core Concepts in CSA</a:t>
            </a:r>
            <a:endParaRPr lang="zh-TW" altLang="en-US" dirty="0"/>
          </a:p>
        </p:txBody>
      </p:sp>
      <p:sp>
        <p:nvSpPr>
          <p:cNvPr id="3" name="內容版面配置區 2">
            <a:extLst>
              <a:ext uri="{FF2B5EF4-FFF2-40B4-BE49-F238E27FC236}">
                <a16:creationId xmlns:a16="http://schemas.microsoft.com/office/drawing/2014/main" id="{344AEDA6-C924-F9B7-2E8D-A89F1FC2A6FC}"/>
              </a:ext>
            </a:extLst>
          </p:cNvPr>
          <p:cNvSpPr>
            <a:spLocks noGrp="1"/>
          </p:cNvSpPr>
          <p:nvPr>
            <p:ph idx="1"/>
          </p:nvPr>
        </p:nvSpPr>
        <p:spPr/>
        <p:txBody>
          <a:bodyPr>
            <a:normAutofit fontScale="92500" lnSpcReduction="20000"/>
          </a:bodyPr>
          <a:lstStyle/>
          <a:p>
            <a:r>
              <a:rPr lang="en-US" altLang="zh-TW" dirty="0"/>
              <a:t>Translating the biological principles into an algorithm, we define the following analogous concepts:</a:t>
            </a:r>
          </a:p>
          <a:p>
            <a:pPr lvl="1"/>
            <a:r>
              <a:rPr lang="en-US" altLang="zh-TW" dirty="0"/>
              <a:t>Antibodies (Solutions/Candidate Solutions): In CSA, an "antibody" represents a candidate solution to the optimization problem. Each antibody has a specific structure (e.g., a vector of real numbers, a bit string) that encodes a potential solution.</a:t>
            </a:r>
          </a:p>
          <a:p>
            <a:pPr lvl="1"/>
            <a:r>
              <a:rPr lang="en-US" altLang="zh-TW" dirty="0"/>
              <a:t>Antigens (Problem/Objective Function): The "antigen" represents the problem to be solved or the objective function to be optimized. The goal is to find antibodies that "match" or "bind" well to the antigen (i.e., provide good solutions to the problem).</a:t>
            </a:r>
          </a:p>
          <a:p>
            <a:pPr lvl="1"/>
            <a:r>
              <a:rPr lang="en-US" altLang="zh-TW" dirty="0"/>
              <a:t>Affinity (Fitness/Quality): "Affinity" measures how well an antibody matches an antigen. In an optimization context, it's equivalent to the fitness or quality of a candidate solution, typically evaluated by the objective function. Higher affinity means a better solution.</a:t>
            </a:r>
          </a:p>
          <a:p>
            <a:pPr lvl="1"/>
            <a:r>
              <a:rPr lang="en-US" altLang="zh-TW" dirty="0"/>
              <a:t>Cloning (Replication/Duplication): Good solutions (antibodies with high affinity) are "cloned" or replicated, generating multiple copies. The number of clones is usually proportional to their affinity.</a:t>
            </a:r>
          </a:p>
        </p:txBody>
      </p:sp>
    </p:spTree>
    <p:extLst>
      <p:ext uri="{BB962C8B-B14F-4D97-AF65-F5344CB8AC3E}">
        <p14:creationId xmlns:p14="http://schemas.microsoft.com/office/powerpoint/2010/main" val="3410421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D6D672-AA4F-703A-BD6C-51F31112F71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73BC2D12-B35F-98DA-913C-6A3E5464E4A2}"/>
              </a:ext>
            </a:extLst>
          </p:cNvPr>
          <p:cNvSpPr>
            <a:spLocks noGrp="1"/>
          </p:cNvSpPr>
          <p:nvPr>
            <p:ph idx="1"/>
          </p:nvPr>
        </p:nvSpPr>
        <p:spPr/>
        <p:txBody>
          <a:bodyPr>
            <a:normAutofit fontScale="92500" lnSpcReduction="10000"/>
          </a:bodyPr>
          <a:lstStyle/>
          <a:p>
            <a:pPr lvl="1"/>
            <a:r>
              <a:rPr lang="en-US" altLang="zh-TW" dirty="0"/>
              <a:t>Somatic Hypermutation (Mutation): Cloned antibodies undergo "somatic hypermutation," which is a process of introducing random changes to their structure. The mutation rate is often inversely proportional to affinity (i.e., less mutation for high-affinity clones, more for low-affinity clones). This helps in local search around good solutions and exploring new regions.</a:t>
            </a:r>
          </a:p>
          <a:p>
            <a:pPr lvl="1"/>
            <a:r>
              <a:rPr lang="en-US" altLang="zh-TW" dirty="0"/>
              <a:t>Selection (Environmental Selection): After mutation, the mutated clones are evaluated, and only the "best" (highest affinity) ones are selected to survive and potentially contribute to the next generation.</a:t>
            </a:r>
          </a:p>
          <a:p>
            <a:pPr lvl="1"/>
            <a:r>
              <a:rPr lang="en-US" altLang="zh-TW" dirty="0"/>
              <a:t>Memory Cells (Elite Solutions/Best Solutions): A set of "memory cells" can be maintained to store the best solutions found so far, preventing their loss and aiding in convergence.</a:t>
            </a:r>
          </a:p>
          <a:p>
            <a:pPr lvl="1"/>
            <a:r>
              <a:rPr lang="en-US" altLang="zh-TW" dirty="0"/>
              <a:t>Diversity (Receptor editing/Population Replacement): Mechanisms to maintain diversity in the population are crucial to avoid premature convergence to local optima. This can involve replacing low-affinity antibodies with newly generated random ones.</a:t>
            </a:r>
            <a:endParaRPr lang="zh-TW" altLang="en-US" dirty="0"/>
          </a:p>
          <a:p>
            <a:endParaRPr lang="zh-TW" altLang="en-US" dirty="0"/>
          </a:p>
        </p:txBody>
      </p:sp>
    </p:spTree>
    <p:extLst>
      <p:ext uri="{BB962C8B-B14F-4D97-AF65-F5344CB8AC3E}">
        <p14:creationId xmlns:p14="http://schemas.microsoft.com/office/powerpoint/2010/main" val="7766957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FC1D50-D7F3-5190-BD60-F217F6D04165}"/>
              </a:ext>
            </a:extLst>
          </p:cNvPr>
          <p:cNvSpPr>
            <a:spLocks noGrp="1"/>
          </p:cNvSpPr>
          <p:nvPr>
            <p:ph type="title"/>
          </p:nvPr>
        </p:nvSpPr>
        <p:spPr/>
        <p:txBody>
          <a:bodyPr/>
          <a:lstStyle/>
          <a:p>
            <a:r>
              <a:rPr lang="en-US" altLang="zh-TW" dirty="0"/>
              <a:t>4. The Clonal Selection Algorithm Steps</a:t>
            </a:r>
            <a:endParaRPr lang="zh-TW" altLang="en-US" dirty="0"/>
          </a:p>
        </p:txBody>
      </p:sp>
      <p:sp>
        <p:nvSpPr>
          <p:cNvPr id="3" name="內容版面配置區 2">
            <a:extLst>
              <a:ext uri="{FF2B5EF4-FFF2-40B4-BE49-F238E27FC236}">
                <a16:creationId xmlns:a16="http://schemas.microsoft.com/office/drawing/2014/main" id="{023C37AD-0469-9B70-73A8-52778E13F5DE}"/>
              </a:ext>
            </a:extLst>
          </p:cNvPr>
          <p:cNvSpPr>
            <a:spLocks noGrp="1"/>
          </p:cNvSpPr>
          <p:nvPr>
            <p:ph idx="1"/>
          </p:nvPr>
        </p:nvSpPr>
        <p:spPr/>
        <p:txBody>
          <a:bodyPr>
            <a:normAutofit fontScale="62500" lnSpcReduction="20000"/>
          </a:bodyPr>
          <a:lstStyle/>
          <a:p>
            <a:r>
              <a:rPr lang="en-US" altLang="zh-TW" dirty="0"/>
              <a:t>The general steps of a basic Clonal Selection Algorithm are as follows:</a:t>
            </a:r>
          </a:p>
          <a:p>
            <a:pPr marL="514350" indent="-514350">
              <a:buFont typeface="+mj-lt"/>
              <a:buAutoNum type="arabicPeriod"/>
            </a:pPr>
            <a:r>
              <a:rPr lang="en-US" altLang="zh-TW" dirty="0"/>
              <a:t>Initialization:</a:t>
            </a:r>
          </a:p>
          <a:p>
            <a:pPr lvl="1"/>
            <a:r>
              <a:rPr lang="en-US" altLang="zh-TW" dirty="0"/>
              <a:t>Generate an initial population of random antibodies (candidate solutions). This population should be diverse.</a:t>
            </a:r>
          </a:p>
          <a:p>
            <a:pPr lvl="1"/>
            <a:r>
              <a:rPr lang="en-US" altLang="zh-TW" dirty="0"/>
              <a:t>Initialize a set of memory cells (optional, but recommended for storing best solutions).</a:t>
            </a:r>
          </a:p>
          <a:p>
            <a:pPr marL="514350" indent="-514350">
              <a:buFont typeface="+mj-lt"/>
              <a:buAutoNum type="arabicPeriod"/>
            </a:pPr>
            <a:r>
              <a:rPr lang="en-US" altLang="zh-TW" dirty="0"/>
              <a:t>Evaluation:</a:t>
            </a:r>
          </a:p>
          <a:p>
            <a:pPr lvl="1"/>
            <a:r>
              <a:rPr lang="en-US" altLang="zh-TW" dirty="0"/>
              <a:t>Evaluate the affinity (fitness) of each antibody in the current population against the antigen (objective function).</a:t>
            </a:r>
          </a:p>
          <a:p>
            <a:pPr marL="514350" indent="-514350">
              <a:buFont typeface="+mj-lt"/>
              <a:buAutoNum type="arabicPeriod"/>
            </a:pPr>
            <a:r>
              <a:rPr lang="en-US" altLang="zh-TW" dirty="0"/>
              <a:t>Selection for Cloning:</a:t>
            </a:r>
          </a:p>
          <a:p>
            <a:pPr lvl="1"/>
            <a:r>
              <a:rPr lang="en-US" altLang="zh-TW" dirty="0"/>
              <a:t>Select a subset of the best antibodies (highest affinity) from the current population for cloning. The number of selected antibodies can be a fixed percentage or based on a threshold.</a:t>
            </a:r>
          </a:p>
          <a:p>
            <a:pPr marL="514350" indent="-514350">
              <a:buFont typeface="+mj-lt"/>
              <a:buAutoNum type="arabicPeriod"/>
            </a:pPr>
            <a:r>
              <a:rPr lang="en-US" altLang="zh-TW" dirty="0"/>
              <a:t>Cloning:</a:t>
            </a:r>
          </a:p>
          <a:p>
            <a:pPr lvl="1"/>
            <a:r>
              <a:rPr lang="en-US" altLang="zh-TW" dirty="0"/>
              <a:t>Generate a number of clones for each selected antibody. The number of clones for an antibody is typically proportional to its affinity (better antibodies get more clones).</a:t>
            </a:r>
          </a:p>
          <a:p>
            <a:pPr marL="514350" indent="-514350">
              <a:buFont typeface="+mj-lt"/>
              <a:buAutoNum type="arabicPeriod"/>
            </a:pPr>
            <a:r>
              <a:rPr lang="en-US" altLang="zh-TW" dirty="0"/>
              <a:t>Somatic Hypermutation:</a:t>
            </a:r>
          </a:p>
          <a:p>
            <a:pPr lvl="1"/>
            <a:r>
              <a:rPr lang="en-US" altLang="zh-TW" dirty="0"/>
              <a:t>Mutate each of the cloned antibodies. The mutation rate is often inversely proportional to the antibody's affinity. This means that highly fit antibodies undergo smaller mutations (local search), while less fit antibodies undergo larger mutations (exploration).</a:t>
            </a:r>
          </a:p>
        </p:txBody>
      </p:sp>
    </p:spTree>
    <p:extLst>
      <p:ext uri="{BB962C8B-B14F-4D97-AF65-F5344CB8AC3E}">
        <p14:creationId xmlns:p14="http://schemas.microsoft.com/office/powerpoint/2010/main" val="24836947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969704-C644-1354-A3A6-FC00113F904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2D672CF-17A0-B3EA-6A37-A38A800FFB28}"/>
              </a:ext>
            </a:extLst>
          </p:cNvPr>
          <p:cNvSpPr>
            <a:spLocks noGrp="1"/>
          </p:cNvSpPr>
          <p:nvPr>
            <p:ph idx="1"/>
          </p:nvPr>
        </p:nvSpPr>
        <p:spPr/>
        <p:txBody>
          <a:bodyPr>
            <a:normAutofit fontScale="70000" lnSpcReduction="20000"/>
          </a:bodyPr>
          <a:lstStyle/>
          <a:p>
            <a:pPr marL="514350" indent="-514350">
              <a:buFont typeface="+mj-lt"/>
              <a:buAutoNum type="arabicPeriod"/>
            </a:pPr>
            <a:r>
              <a:rPr lang="en-US" altLang="zh-TW" dirty="0"/>
              <a:t>Re-evaluation of Clones:</a:t>
            </a:r>
          </a:p>
          <a:p>
            <a:pPr lvl="1"/>
            <a:r>
              <a:rPr lang="en-US" altLang="zh-TW" dirty="0"/>
              <a:t>Evaluate the affinity of all the mutated clones.</a:t>
            </a:r>
          </a:p>
          <a:p>
            <a:pPr marL="514350" indent="-514350">
              <a:buFont typeface="+mj-lt"/>
              <a:buAutoNum type="arabicPeriod"/>
            </a:pPr>
            <a:r>
              <a:rPr lang="en-US" altLang="zh-TW" dirty="0"/>
              <a:t>Clonal Selection (Environmental Selection):</a:t>
            </a:r>
          </a:p>
          <a:p>
            <a:pPr lvl="1"/>
            <a:r>
              <a:rPr lang="en-US" altLang="zh-TW" dirty="0"/>
              <a:t>From the original selected antibodies and their mutated clones, select the best (highest affinity) ones to form a new temporary population. This ensures that only improved or equally good solutions are retained.</a:t>
            </a:r>
          </a:p>
          <a:p>
            <a:pPr marL="514350" indent="-514350">
              <a:buFont typeface="+mj-lt"/>
              <a:buAutoNum type="arabicPeriod"/>
            </a:pPr>
            <a:r>
              <a:rPr lang="en-US" altLang="zh-TW" dirty="0"/>
              <a:t>Memory Cell Update (Optional but Recommended):</a:t>
            </a:r>
          </a:p>
          <a:p>
            <a:pPr lvl="1"/>
            <a:r>
              <a:rPr lang="en-US" altLang="zh-TW" dirty="0"/>
              <a:t>Update the memory cell set with the best antibody found in the current generation. If the new best antibody is better than any in the memory, it replaces the worst one or is added if there's space.</a:t>
            </a:r>
          </a:p>
          <a:p>
            <a:pPr marL="514350" indent="-514350">
              <a:buFont typeface="+mj-lt"/>
              <a:buAutoNum type="arabicPeriod"/>
            </a:pPr>
            <a:r>
              <a:rPr lang="en-US" altLang="zh-TW" dirty="0"/>
              <a:t>Diversity Introduction (Replacement/Immigration):</a:t>
            </a:r>
          </a:p>
          <a:p>
            <a:pPr lvl="1"/>
            <a:r>
              <a:rPr lang="en-US" altLang="zh-TW" dirty="0"/>
              <a:t>To maintain diversity and prevent premature convergence, replace a certain percentage of the lowest-affinity antibodies in the current population with newly generated random antibodies. This simulates the continuous generation of new B cells in the immune system.</a:t>
            </a:r>
          </a:p>
          <a:p>
            <a:pPr marL="514350" indent="-514350">
              <a:buFont typeface="+mj-lt"/>
              <a:buAutoNum type="arabicPeriod"/>
            </a:pPr>
            <a:r>
              <a:rPr lang="en-US" altLang="zh-TW" dirty="0"/>
              <a:t>Termination Criteria:</a:t>
            </a:r>
          </a:p>
          <a:p>
            <a:pPr lvl="1"/>
            <a:r>
              <a:rPr lang="en-US" altLang="zh-TW" dirty="0"/>
              <a:t>Repeat steps 2-9 until a termination criterion is met (e.g., maximum number of generations, satisfactory solution found, no significant improvement for a certain number of generations).</a:t>
            </a:r>
            <a:endParaRPr lang="zh-TW" altLang="en-US" dirty="0"/>
          </a:p>
          <a:p>
            <a:endParaRPr lang="zh-TW" altLang="en-US" dirty="0"/>
          </a:p>
        </p:txBody>
      </p:sp>
    </p:spTree>
    <p:extLst>
      <p:ext uri="{BB962C8B-B14F-4D97-AF65-F5344CB8AC3E}">
        <p14:creationId xmlns:p14="http://schemas.microsoft.com/office/powerpoint/2010/main" val="759315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C44911-4DCD-00F3-2647-8534A957330A}"/>
              </a:ext>
            </a:extLst>
          </p:cNvPr>
          <p:cNvSpPr>
            <a:spLocks noGrp="1"/>
          </p:cNvSpPr>
          <p:nvPr>
            <p:ph type="title"/>
          </p:nvPr>
        </p:nvSpPr>
        <p:spPr/>
        <p:txBody>
          <a:bodyPr/>
          <a:lstStyle/>
          <a:p>
            <a:r>
              <a:rPr lang="en-US" altLang="zh-TW" dirty="0"/>
              <a:t>5. Pseudocode Example</a:t>
            </a:r>
            <a:endParaRPr lang="zh-TW" altLang="en-US" dirty="0"/>
          </a:p>
        </p:txBody>
      </p:sp>
      <p:sp>
        <p:nvSpPr>
          <p:cNvPr id="3" name="內容版面配置區 2">
            <a:extLst>
              <a:ext uri="{FF2B5EF4-FFF2-40B4-BE49-F238E27FC236}">
                <a16:creationId xmlns:a16="http://schemas.microsoft.com/office/drawing/2014/main" id="{5C2D26E8-7E88-8933-4830-B7B308F45D13}"/>
              </a:ext>
            </a:extLst>
          </p:cNvPr>
          <p:cNvSpPr>
            <a:spLocks noGrp="1"/>
          </p:cNvSpPr>
          <p:nvPr>
            <p:ph idx="1"/>
          </p:nvPr>
        </p:nvSpPr>
        <p:spPr/>
        <p:txBody>
          <a:bodyPr>
            <a:normAutofit fontScale="85000" lnSpcReduction="20000"/>
          </a:bodyPr>
          <a:lstStyle/>
          <a:p>
            <a:pPr marL="0" indent="0">
              <a:buNone/>
            </a:pPr>
            <a:r>
              <a:rPr lang="en-US" altLang="zh-TW" dirty="0"/>
              <a:t>Algorithm </a:t>
            </a:r>
            <a:r>
              <a:rPr lang="en-US" altLang="zh-TW" dirty="0" err="1"/>
              <a:t>ClonalSelectionAlgorithm</a:t>
            </a:r>
            <a:r>
              <a:rPr lang="en-US" altLang="zh-TW" dirty="0"/>
              <a:t>:</a:t>
            </a:r>
          </a:p>
          <a:p>
            <a:pPr marL="0" indent="0">
              <a:buNone/>
            </a:pPr>
            <a:r>
              <a:rPr lang="en-US" altLang="zh-TW" dirty="0"/>
              <a:t>  Input: Objective Function F, Population Size N, Number of Clones Nc, Mutation Rate M, Replacement Rate R, Max Generations G</a:t>
            </a:r>
          </a:p>
          <a:p>
            <a:pPr marL="0" indent="0">
              <a:buNone/>
            </a:pPr>
            <a:r>
              <a:rPr lang="en-US" altLang="zh-TW" dirty="0"/>
              <a:t>  Output: Best Solution found</a:t>
            </a:r>
          </a:p>
          <a:p>
            <a:pPr marL="0" indent="0">
              <a:buNone/>
            </a:pPr>
            <a:endParaRPr lang="en-US" altLang="zh-TW" dirty="0"/>
          </a:p>
          <a:p>
            <a:pPr marL="0" indent="0">
              <a:buNone/>
            </a:pPr>
            <a:r>
              <a:rPr lang="en-US" altLang="zh-TW" dirty="0"/>
              <a:t>  1. Initialize Population P with N random antibodies (solutions).</a:t>
            </a:r>
          </a:p>
          <a:p>
            <a:pPr marL="0" indent="0">
              <a:buNone/>
            </a:pPr>
            <a:r>
              <a:rPr lang="en-US" altLang="zh-TW" dirty="0"/>
              <a:t>  2. Initialize </a:t>
            </a:r>
            <a:r>
              <a:rPr lang="en-US" altLang="zh-TW" dirty="0" err="1"/>
              <a:t>Memory_Cells</a:t>
            </a:r>
            <a:r>
              <a:rPr lang="en-US" altLang="zh-TW" dirty="0"/>
              <a:t> (empty or with initial best solutions).</a:t>
            </a:r>
          </a:p>
          <a:p>
            <a:pPr marL="0" indent="0">
              <a:buNone/>
            </a:pPr>
            <a:r>
              <a:rPr lang="en-US" altLang="zh-TW" dirty="0"/>
              <a:t>  3. For generation = 1 to G:</a:t>
            </a:r>
          </a:p>
          <a:p>
            <a:pPr marL="0" indent="0">
              <a:buNone/>
            </a:pPr>
            <a:r>
              <a:rPr lang="en-US" altLang="zh-TW" dirty="0"/>
              <a:t>      a. Evaluate affinity of each antibody in P using F.</a:t>
            </a:r>
          </a:p>
          <a:p>
            <a:pPr marL="0" indent="0">
              <a:buNone/>
            </a:pPr>
            <a:r>
              <a:rPr lang="en-US" altLang="zh-TW" dirty="0"/>
              <a:t>      b. Sort P by affinity (descending).</a:t>
            </a:r>
          </a:p>
          <a:p>
            <a:pPr marL="0" indent="0">
              <a:buNone/>
            </a:pPr>
            <a:r>
              <a:rPr lang="en-US" altLang="zh-TW" dirty="0"/>
              <a:t>      c. Select top 'k' antibodies (e.g., a percentage of N) for cloning, let this set be </a:t>
            </a:r>
            <a:r>
              <a:rPr lang="en-US" altLang="zh-TW" dirty="0" err="1"/>
              <a:t>P_selected</a:t>
            </a:r>
            <a:r>
              <a:rPr lang="en-US" altLang="zh-TW" dirty="0"/>
              <a:t>.</a:t>
            </a:r>
          </a:p>
        </p:txBody>
      </p:sp>
    </p:spTree>
    <p:extLst>
      <p:ext uri="{BB962C8B-B14F-4D97-AF65-F5344CB8AC3E}">
        <p14:creationId xmlns:p14="http://schemas.microsoft.com/office/powerpoint/2010/main" val="9655928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374EA6-4DBE-9737-508C-435BDF4E2AD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04C2597-C561-4795-A434-972797983A55}"/>
              </a:ext>
            </a:extLst>
          </p:cNvPr>
          <p:cNvSpPr>
            <a:spLocks noGrp="1"/>
          </p:cNvSpPr>
          <p:nvPr>
            <p:ph idx="1"/>
          </p:nvPr>
        </p:nvSpPr>
        <p:spPr/>
        <p:txBody>
          <a:bodyPr>
            <a:normAutofit fontScale="62500" lnSpcReduction="20000"/>
          </a:bodyPr>
          <a:lstStyle/>
          <a:p>
            <a:pPr marL="0" indent="0">
              <a:buNone/>
            </a:pPr>
            <a:r>
              <a:rPr lang="en-US" altLang="zh-TW" dirty="0"/>
              <a:t> d. For each antibody A in </a:t>
            </a:r>
            <a:r>
              <a:rPr lang="en-US" altLang="zh-TW" dirty="0" err="1"/>
              <a:t>P_selected</a:t>
            </a:r>
            <a:r>
              <a:rPr lang="en-US" altLang="zh-TW" dirty="0"/>
              <a:t>:</a:t>
            </a:r>
          </a:p>
          <a:p>
            <a:pPr marL="0" indent="0">
              <a:buNone/>
            </a:pPr>
            <a:r>
              <a:rPr lang="en-US" altLang="zh-TW" dirty="0"/>
              <a:t>          </a:t>
            </a:r>
            <a:r>
              <a:rPr lang="en-US" altLang="zh-TW" dirty="0" err="1"/>
              <a:t>i</a:t>
            </a:r>
            <a:r>
              <a:rPr lang="en-US" altLang="zh-TW" dirty="0"/>
              <a:t>. Calculate number of clones for A (proportional to its affinity).</a:t>
            </a:r>
          </a:p>
          <a:p>
            <a:pPr marL="0" indent="0">
              <a:buNone/>
            </a:pPr>
            <a:r>
              <a:rPr lang="en-US" altLang="zh-TW" dirty="0"/>
              <a:t>          ii. Generate </a:t>
            </a:r>
            <a:r>
              <a:rPr lang="en-US" altLang="zh-TW" dirty="0" err="1"/>
              <a:t>clones_A</a:t>
            </a:r>
            <a:r>
              <a:rPr lang="en-US" altLang="zh-TW" dirty="0"/>
              <a:t> by replicating A.</a:t>
            </a:r>
          </a:p>
          <a:p>
            <a:pPr marL="0" indent="0">
              <a:buNone/>
            </a:pPr>
            <a:r>
              <a:rPr lang="en-US" altLang="zh-TW" dirty="0"/>
              <a:t>          iii. Mutate each clone in </a:t>
            </a:r>
            <a:r>
              <a:rPr lang="en-US" altLang="zh-TW" dirty="0" err="1"/>
              <a:t>clones_A</a:t>
            </a:r>
            <a:r>
              <a:rPr lang="en-US" altLang="zh-TW" dirty="0"/>
              <a:t>: apply mutation operator with rate inversely proportional to A's affinity.</a:t>
            </a:r>
          </a:p>
          <a:p>
            <a:pPr marL="0" indent="0">
              <a:buNone/>
            </a:pPr>
            <a:r>
              <a:rPr lang="en-US" altLang="zh-TW" dirty="0"/>
              <a:t>      e. Combine all mutated clones into a temporary population </a:t>
            </a:r>
            <a:r>
              <a:rPr lang="en-US" altLang="zh-TW" dirty="0" err="1"/>
              <a:t>P_clones</a:t>
            </a:r>
            <a:r>
              <a:rPr lang="en-US" altLang="zh-TW" dirty="0"/>
              <a:t>.</a:t>
            </a:r>
          </a:p>
          <a:p>
            <a:pPr marL="0" indent="0">
              <a:buNone/>
            </a:pPr>
            <a:r>
              <a:rPr lang="en-US" altLang="zh-TW" dirty="0"/>
              <a:t>      f. Evaluate affinity of each antibody in </a:t>
            </a:r>
            <a:r>
              <a:rPr lang="en-US" altLang="zh-TW" dirty="0" err="1"/>
              <a:t>P_clones</a:t>
            </a:r>
            <a:r>
              <a:rPr lang="en-US" altLang="zh-TW" dirty="0"/>
              <a:t>.</a:t>
            </a:r>
          </a:p>
          <a:p>
            <a:pPr marL="0" indent="0">
              <a:buNone/>
            </a:pPr>
            <a:r>
              <a:rPr lang="en-US" altLang="zh-TW" dirty="0"/>
              <a:t>      g. Select the best 'N' antibodies from (</a:t>
            </a:r>
            <a:r>
              <a:rPr lang="en-US" altLang="zh-TW" dirty="0" err="1"/>
              <a:t>P_selected</a:t>
            </a:r>
            <a:r>
              <a:rPr lang="en-US" altLang="zh-TW" dirty="0"/>
              <a:t> U </a:t>
            </a:r>
            <a:r>
              <a:rPr lang="en-US" altLang="zh-TW" dirty="0" err="1"/>
              <a:t>P_clones</a:t>
            </a:r>
            <a:r>
              <a:rPr lang="en-US" altLang="zh-TW" dirty="0"/>
              <a:t>) to form the new population P. (This ensures that if mutated clones are better, they replace their parents; otherwise, parents are retained).</a:t>
            </a:r>
          </a:p>
          <a:p>
            <a:pPr marL="0" indent="0">
              <a:buNone/>
            </a:pPr>
            <a:r>
              <a:rPr lang="en-US" altLang="zh-TW" dirty="0"/>
              <a:t>      h. Update </a:t>
            </a:r>
            <a:r>
              <a:rPr lang="en-US" altLang="zh-TW" dirty="0" err="1"/>
              <a:t>Memory_Cells</a:t>
            </a:r>
            <a:r>
              <a:rPr lang="en-US" altLang="zh-TW" dirty="0"/>
              <a:t>: Add the best antibody from P to </a:t>
            </a:r>
            <a:r>
              <a:rPr lang="en-US" altLang="zh-TW" dirty="0" err="1"/>
              <a:t>Memory_Cells</a:t>
            </a:r>
            <a:r>
              <a:rPr lang="en-US" altLang="zh-TW" dirty="0"/>
              <a:t> (e.g., replace the worst if it's better).</a:t>
            </a:r>
          </a:p>
          <a:p>
            <a:pPr marL="0" indent="0">
              <a:buNone/>
            </a:pPr>
            <a:r>
              <a:rPr lang="en-US" altLang="zh-TW" dirty="0"/>
              <a:t>      </a:t>
            </a:r>
            <a:r>
              <a:rPr lang="en-US" altLang="zh-TW" dirty="0" err="1"/>
              <a:t>i</a:t>
            </a:r>
            <a:r>
              <a:rPr lang="en-US" altLang="zh-TW" dirty="0"/>
              <a:t>. Introduce Diversity: Replace the lowest 'R' percentage of antibodies in P with newly generated random antibodies.</a:t>
            </a:r>
          </a:p>
          <a:p>
            <a:pPr marL="0" indent="0">
              <a:buNone/>
            </a:pPr>
            <a:r>
              <a:rPr lang="en-US" altLang="zh-TW" dirty="0"/>
              <a:t>  4. Return the best solution from </a:t>
            </a:r>
            <a:r>
              <a:rPr lang="en-US" altLang="zh-TW" dirty="0" err="1"/>
              <a:t>Memory_Cells</a:t>
            </a:r>
            <a:r>
              <a:rPr lang="en-US" altLang="zh-TW" dirty="0"/>
              <a:t>.</a:t>
            </a:r>
            <a:endParaRPr lang="zh-TW" altLang="en-US" dirty="0"/>
          </a:p>
        </p:txBody>
      </p:sp>
    </p:spTree>
    <p:extLst>
      <p:ext uri="{BB962C8B-B14F-4D97-AF65-F5344CB8AC3E}">
        <p14:creationId xmlns:p14="http://schemas.microsoft.com/office/powerpoint/2010/main" val="999714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CA154B-21A3-0BD0-FC5F-89724B66A4E6}"/>
              </a:ext>
            </a:extLst>
          </p:cNvPr>
          <p:cNvSpPr>
            <a:spLocks noGrp="1"/>
          </p:cNvSpPr>
          <p:nvPr>
            <p:ph type="title"/>
          </p:nvPr>
        </p:nvSpPr>
        <p:spPr/>
        <p:txBody>
          <a:bodyPr/>
          <a:lstStyle/>
          <a:p>
            <a:r>
              <a:rPr lang="en-US" altLang="zh-TW" dirty="0"/>
              <a:t>6. Parameters and Considerations</a:t>
            </a:r>
            <a:endParaRPr lang="zh-TW" altLang="en-US" dirty="0"/>
          </a:p>
        </p:txBody>
      </p:sp>
      <p:sp>
        <p:nvSpPr>
          <p:cNvPr id="3" name="內容版面配置區 2">
            <a:extLst>
              <a:ext uri="{FF2B5EF4-FFF2-40B4-BE49-F238E27FC236}">
                <a16:creationId xmlns:a16="http://schemas.microsoft.com/office/drawing/2014/main" id="{BBE7FBD9-C2E5-35B9-3FE0-26AC73252920}"/>
              </a:ext>
            </a:extLst>
          </p:cNvPr>
          <p:cNvSpPr>
            <a:spLocks noGrp="1"/>
          </p:cNvSpPr>
          <p:nvPr>
            <p:ph idx="1"/>
          </p:nvPr>
        </p:nvSpPr>
        <p:spPr/>
        <p:txBody>
          <a:bodyPr>
            <a:normAutofit fontScale="85000" lnSpcReduction="20000"/>
          </a:bodyPr>
          <a:lstStyle/>
          <a:p>
            <a:r>
              <a:rPr lang="en-US" altLang="zh-TW" dirty="0"/>
              <a:t>Population Size (N): Affects exploration and exploitation. Larger populations can explore more, but at a higher computational cost.</a:t>
            </a:r>
          </a:p>
          <a:p>
            <a:r>
              <a:rPr lang="en-US" altLang="zh-TW" dirty="0"/>
              <a:t>Number of Clones (Nc): Controls the intensity of local search around good solutions.</a:t>
            </a:r>
          </a:p>
          <a:p>
            <a:r>
              <a:rPr lang="en-US" altLang="zh-TW" dirty="0"/>
              <a:t>Mutation Rate (M): Crucial for balancing exploration and exploitation. A common strategy is to make it inversely proportional to affinity.</a:t>
            </a:r>
          </a:p>
          <a:p>
            <a:r>
              <a:rPr lang="en-US" altLang="zh-TW" dirty="0"/>
              <a:t>Replacement Rate (R): Controls the amount of diversity introduced. Too high, and the algorithm becomes too random; too low, and it might get stuck in local optima.</a:t>
            </a:r>
          </a:p>
          <a:p>
            <a:r>
              <a:rPr lang="en-US" altLang="zh-TW" dirty="0"/>
              <a:t>Selection Strategy: How the "best" antibodies are selected for cloning.</a:t>
            </a:r>
          </a:p>
          <a:p>
            <a:r>
              <a:rPr lang="en-US" altLang="zh-TW" dirty="0"/>
              <a:t>Mutation Operator: Depends on the problem representation (e.g., Gaussian mutation for real-valued, bit-flip for binary).</a:t>
            </a:r>
          </a:p>
          <a:p>
            <a:r>
              <a:rPr lang="en-US" altLang="zh-TW" dirty="0"/>
              <a:t>Affinity Function: Directly related to the objective function of the problem.</a:t>
            </a:r>
            <a:endParaRPr lang="zh-TW" altLang="en-US" dirty="0"/>
          </a:p>
        </p:txBody>
      </p:sp>
    </p:spTree>
    <p:extLst>
      <p:ext uri="{BB962C8B-B14F-4D97-AF65-F5344CB8AC3E}">
        <p14:creationId xmlns:p14="http://schemas.microsoft.com/office/powerpoint/2010/main" val="2798678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1EA7DFD-2A3A-8C53-5ACA-A3DD3D62799C}"/>
              </a:ext>
            </a:extLst>
          </p:cNvPr>
          <p:cNvSpPr>
            <a:spLocks noGrp="1"/>
          </p:cNvSpPr>
          <p:nvPr>
            <p:ph type="title"/>
          </p:nvPr>
        </p:nvSpPr>
        <p:spPr/>
        <p:txBody>
          <a:bodyPr/>
          <a:lstStyle/>
          <a:p>
            <a:r>
              <a:rPr lang="en-US" altLang="zh-TW" dirty="0"/>
              <a:t>7. Advantages of CSA</a:t>
            </a:r>
            <a:endParaRPr lang="zh-TW" altLang="en-US" dirty="0"/>
          </a:p>
        </p:txBody>
      </p:sp>
      <p:sp>
        <p:nvSpPr>
          <p:cNvPr id="3" name="內容版面配置區 2">
            <a:extLst>
              <a:ext uri="{FF2B5EF4-FFF2-40B4-BE49-F238E27FC236}">
                <a16:creationId xmlns:a16="http://schemas.microsoft.com/office/drawing/2014/main" id="{EBA63E92-D498-DBBC-C66E-BAE8D1C47B2E}"/>
              </a:ext>
            </a:extLst>
          </p:cNvPr>
          <p:cNvSpPr>
            <a:spLocks noGrp="1"/>
          </p:cNvSpPr>
          <p:nvPr>
            <p:ph idx="1"/>
          </p:nvPr>
        </p:nvSpPr>
        <p:spPr/>
        <p:txBody>
          <a:bodyPr/>
          <a:lstStyle/>
          <a:p>
            <a:r>
              <a:rPr lang="en-US" altLang="zh-TW" dirty="0"/>
              <a:t>Good for multimodal problems: The diversity introduction and mutation strategies help escape local optima.</a:t>
            </a:r>
          </a:p>
          <a:p>
            <a:r>
              <a:rPr lang="en-US" altLang="zh-TW" dirty="0"/>
              <a:t>Robustness: Can handle noisy environments due to its inherent selection mechanisms.</a:t>
            </a:r>
          </a:p>
          <a:p>
            <a:r>
              <a:rPr lang="en-US" altLang="zh-TW" dirty="0"/>
              <a:t>Implicit parallelism: Explores multiple regions of the search space simultaneously.</a:t>
            </a:r>
          </a:p>
          <a:p>
            <a:r>
              <a:rPr lang="en-US" altLang="zh-TW" dirty="0"/>
              <a:t>Inspired by a natural process: Offers an intuitive understanding.</a:t>
            </a:r>
            <a:endParaRPr lang="zh-TW" altLang="en-US" dirty="0"/>
          </a:p>
        </p:txBody>
      </p:sp>
    </p:spTree>
    <p:extLst>
      <p:ext uri="{BB962C8B-B14F-4D97-AF65-F5344CB8AC3E}">
        <p14:creationId xmlns:p14="http://schemas.microsoft.com/office/powerpoint/2010/main" val="2814005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0849D8B-F659-5D60-3047-A79DA4662FE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B429D84-6A9A-E5E3-94C4-E8B67535C64A}"/>
              </a:ext>
            </a:extLst>
          </p:cNvPr>
          <p:cNvSpPr>
            <a:spLocks noGrp="1"/>
          </p:cNvSpPr>
          <p:nvPr>
            <p:ph idx="1"/>
          </p:nvPr>
        </p:nvSpPr>
        <p:spPr/>
        <p:txBody>
          <a:bodyPr>
            <a:normAutofit/>
          </a:bodyPr>
          <a:lstStyle/>
          <a:p>
            <a:r>
              <a:rPr lang="en-US" altLang="zh-TW" dirty="0"/>
              <a:t>Vertebrate immune systems defend against viruses, bacteria, parasites, and fungi without prior knowledge of specific pathogens. Memory cells store information about previously encountered threats, enabling rapid responses to future infections. This adaptive, distributed, and self-organized nature makes the immune system a valuable model for computer science applications, such as intrusion detection systems.</a:t>
            </a:r>
          </a:p>
          <a:p>
            <a:endParaRPr lang="zh-TW" altLang="en-US" dirty="0"/>
          </a:p>
        </p:txBody>
      </p:sp>
    </p:spTree>
    <p:extLst>
      <p:ext uri="{BB962C8B-B14F-4D97-AF65-F5344CB8AC3E}">
        <p14:creationId xmlns:p14="http://schemas.microsoft.com/office/powerpoint/2010/main" val="3873101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27BBCA-3897-9C8A-14DD-63442CC459A2}"/>
              </a:ext>
            </a:extLst>
          </p:cNvPr>
          <p:cNvSpPr>
            <a:spLocks noGrp="1"/>
          </p:cNvSpPr>
          <p:nvPr>
            <p:ph type="title"/>
          </p:nvPr>
        </p:nvSpPr>
        <p:spPr/>
        <p:txBody>
          <a:bodyPr/>
          <a:lstStyle/>
          <a:p>
            <a:r>
              <a:rPr lang="en-US" altLang="zh-TW" dirty="0"/>
              <a:t>8. Limitations of CSA</a:t>
            </a:r>
            <a:endParaRPr lang="zh-TW" altLang="en-US" dirty="0"/>
          </a:p>
        </p:txBody>
      </p:sp>
      <p:sp>
        <p:nvSpPr>
          <p:cNvPr id="3" name="內容版面配置區 2">
            <a:extLst>
              <a:ext uri="{FF2B5EF4-FFF2-40B4-BE49-F238E27FC236}">
                <a16:creationId xmlns:a16="http://schemas.microsoft.com/office/drawing/2014/main" id="{702EF759-F428-731A-307F-2EBFD5F38891}"/>
              </a:ext>
            </a:extLst>
          </p:cNvPr>
          <p:cNvSpPr>
            <a:spLocks noGrp="1"/>
          </p:cNvSpPr>
          <p:nvPr>
            <p:ph idx="1"/>
          </p:nvPr>
        </p:nvSpPr>
        <p:spPr/>
        <p:txBody>
          <a:bodyPr/>
          <a:lstStyle/>
          <a:p>
            <a:r>
              <a:rPr lang="en-US" altLang="zh-TW" dirty="0"/>
              <a:t>Parameter tuning: Like many metaheuristics, CSA can be sensitive to parameter settings.</a:t>
            </a:r>
          </a:p>
          <a:p>
            <a:r>
              <a:rPr lang="en-US" altLang="zh-TW" dirty="0"/>
              <a:t>Computational cost: Cloning and mutation can be computationally intensive, especially for large populations and many clones.</a:t>
            </a:r>
          </a:p>
          <a:p>
            <a:r>
              <a:rPr lang="en-US" altLang="zh-TW" dirty="0"/>
              <a:t>Convergence speed: May be slower than some other algorithms for certain problem types.</a:t>
            </a:r>
            <a:endParaRPr lang="zh-TW" altLang="en-US" dirty="0"/>
          </a:p>
        </p:txBody>
      </p:sp>
    </p:spTree>
    <p:extLst>
      <p:ext uri="{BB962C8B-B14F-4D97-AF65-F5344CB8AC3E}">
        <p14:creationId xmlns:p14="http://schemas.microsoft.com/office/powerpoint/2010/main" val="92206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CE702D-03C2-4F0B-30C8-E928D988FC0F}"/>
              </a:ext>
            </a:extLst>
          </p:cNvPr>
          <p:cNvSpPr>
            <a:spLocks noGrp="1"/>
          </p:cNvSpPr>
          <p:nvPr>
            <p:ph type="title"/>
          </p:nvPr>
        </p:nvSpPr>
        <p:spPr/>
        <p:txBody>
          <a:bodyPr/>
          <a:lstStyle/>
          <a:p>
            <a:r>
              <a:rPr lang="en-US" altLang="zh-TW" dirty="0"/>
              <a:t>9. Applications</a:t>
            </a:r>
            <a:endParaRPr lang="zh-TW" altLang="en-US" dirty="0"/>
          </a:p>
        </p:txBody>
      </p:sp>
      <p:sp>
        <p:nvSpPr>
          <p:cNvPr id="3" name="內容版面配置區 2">
            <a:extLst>
              <a:ext uri="{FF2B5EF4-FFF2-40B4-BE49-F238E27FC236}">
                <a16:creationId xmlns:a16="http://schemas.microsoft.com/office/drawing/2014/main" id="{EC8DAFF6-E762-D61F-4AE2-08C6EA36F8DE}"/>
              </a:ext>
            </a:extLst>
          </p:cNvPr>
          <p:cNvSpPr>
            <a:spLocks noGrp="1"/>
          </p:cNvSpPr>
          <p:nvPr>
            <p:ph idx="1"/>
          </p:nvPr>
        </p:nvSpPr>
        <p:spPr/>
        <p:txBody>
          <a:bodyPr/>
          <a:lstStyle/>
          <a:p>
            <a:r>
              <a:rPr lang="en-US" altLang="zh-TW" dirty="0"/>
              <a:t>CSA has been successfully applied to a wide range of problems, including:</a:t>
            </a:r>
          </a:p>
          <a:p>
            <a:pPr lvl="1"/>
            <a:r>
              <a:rPr lang="en-US" altLang="zh-TW" dirty="0"/>
              <a:t>Function optimization: Finding the global optimum of complex mathematical functions.</a:t>
            </a:r>
          </a:p>
          <a:p>
            <a:pPr lvl="1"/>
            <a:r>
              <a:rPr lang="en-US" altLang="zh-TW" dirty="0"/>
              <a:t>Pattern recognition: Image classification, data clustering.</a:t>
            </a:r>
          </a:p>
          <a:p>
            <a:pPr lvl="1"/>
            <a:r>
              <a:rPr lang="en-US" altLang="zh-TW" dirty="0"/>
              <a:t>Machine learning: Training neural networks, feature selection.</a:t>
            </a:r>
          </a:p>
          <a:p>
            <a:pPr lvl="1"/>
            <a:r>
              <a:rPr lang="en-US" altLang="zh-TW" dirty="0"/>
              <a:t>Robotics: Path planning.</a:t>
            </a:r>
          </a:p>
          <a:p>
            <a:pPr lvl="1"/>
            <a:r>
              <a:rPr lang="en-US" altLang="zh-TW" dirty="0"/>
              <a:t>Scheduling and resource allocation.</a:t>
            </a:r>
            <a:endParaRPr lang="zh-TW" altLang="en-US" dirty="0"/>
          </a:p>
        </p:txBody>
      </p:sp>
    </p:spTree>
    <p:extLst>
      <p:ext uri="{BB962C8B-B14F-4D97-AF65-F5344CB8AC3E}">
        <p14:creationId xmlns:p14="http://schemas.microsoft.com/office/powerpoint/2010/main" val="10462913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DA86CC-F6EB-95D1-5E77-16CA4BA5BCC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60AF07F-EDD5-FB2F-0965-7693DFB0919F}"/>
              </a:ext>
            </a:extLst>
          </p:cNvPr>
          <p:cNvSpPr>
            <a:spLocks noGrp="1"/>
          </p:cNvSpPr>
          <p:nvPr>
            <p:ph idx="1"/>
          </p:nvPr>
        </p:nvSpPr>
        <p:spPr/>
        <p:txBody>
          <a:bodyPr/>
          <a:lstStyle/>
          <a:p>
            <a:r>
              <a:rPr lang="en-US" altLang="zh-TW" dirty="0" err="1"/>
              <a:t>Clonal_Selection_Algorithm.ipynb</a:t>
            </a:r>
            <a:endParaRPr lang="en-US" altLang="zh-TW" dirty="0"/>
          </a:p>
          <a:p>
            <a:r>
              <a:rPr lang="en-US" altLang="zh-TW" dirty="0"/>
              <a:t>clonal_selection_algorithm.py</a:t>
            </a:r>
            <a:endParaRPr lang="zh-TW" altLang="en-US" dirty="0"/>
          </a:p>
        </p:txBody>
      </p:sp>
    </p:spTree>
    <p:extLst>
      <p:ext uri="{BB962C8B-B14F-4D97-AF65-F5344CB8AC3E}">
        <p14:creationId xmlns:p14="http://schemas.microsoft.com/office/powerpoint/2010/main" val="9760321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124C42-8088-A743-1BDB-EDB354F8D7ED}"/>
              </a:ext>
            </a:extLst>
          </p:cNvPr>
          <p:cNvSpPr>
            <a:spLocks noGrp="1"/>
          </p:cNvSpPr>
          <p:nvPr>
            <p:ph type="title"/>
          </p:nvPr>
        </p:nvSpPr>
        <p:spPr/>
        <p:txBody>
          <a:bodyPr/>
          <a:lstStyle/>
          <a:p>
            <a:r>
              <a:rPr lang="en-US" altLang="zh-TW" dirty="0"/>
              <a:t>10.3.2 Artificial Immune Network</a:t>
            </a:r>
            <a:endParaRPr lang="zh-TW" altLang="en-US" dirty="0"/>
          </a:p>
        </p:txBody>
      </p:sp>
      <p:sp>
        <p:nvSpPr>
          <p:cNvPr id="3" name="內容版面配置區 2">
            <a:extLst>
              <a:ext uri="{FF2B5EF4-FFF2-40B4-BE49-F238E27FC236}">
                <a16:creationId xmlns:a16="http://schemas.microsoft.com/office/drawing/2014/main" id="{D9BF3437-CED2-38A3-6C6B-F079360A1191}"/>
              </a:ext>
            </a:extLst>
          </p:cNvPr>
          <p:cNvSpPr>
            <a:spLocks noGrp="1"/>
          </p:cNvSpPr>
          <p:nvPr>
            <p:ph idx="1"/>
          </p:nvPr>
        </p:nvSpPr>
        <p:spPr/>
        <p:txBody>
          <a:bodyPr>
            <a:normAutofit/>
          </a:bodyPr>
          <a:lstStyle/>
          <a:p>
            <a:r>
              <a:rPr lang="en-US" altLang="zh-TW" dirty="0" err="1"/>
              <a:t>aiNet</a:t>
            </a:r>
            <a:r>
              <a:rPr lang="en-US" altLang="zh-TW" dirty="0"/>
              <a:t> (Artificial Immune Network) combines CLONALG with immune network theory for optimization problems. It is a competitive, constructive network, where antibodies act as network nodes, with concentration and affinity as their states. Learning adjusts antibody concentration and affinity, determining which nodes are cloned, suppressed, or maintained based on affinity interactions. The goal is to build a memory set that represents antigenic spatial distribution.</a:t>
            </a:r>
          </a:p>
          <a:p>
            <a:endParaRPr lang="zh-TW" altLang="en-US" dirty="0"/>
          </a:p>
        </p:txBody>
      </p:sp>
    </p:spTree>
    <p:extLst>
      <p:ext uri="{BB962C8B-B14F-4D97-AF65-F5344CB8AC3E}">
        <p14:creationId xmlns:p14="http://schemas.microsoft.com/office/powerpoint/2010/main" val="27131647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A09CFE-999B-9C2C-87A1-11CA74BC99CB}"/>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4E43B757-9279-E857-5A36-1B3A5926AD1C}"/>
              </a:ext>
            </a:extLst>
          </p:cNvPr>
          <p:cNvPicPr>
            <a:picLocks noGrp="1" noChangeAspect="1"/>
          </p:cNvPicPr>
          <p:nvPr>
            <p:ph idx="1"/>
          </p:nvPr>
        </p:nvPicPr>
        <p:blipFill>
          <a:blip r:embed="rId2"/>
          <a:stretch>
            <a:fillRect/>
          </a:stretch>
        </p:blipFill>
        <p:spPr>
          <a:xfrm>
            <a:off x="2938111" y="1825625"/>
            <a:ext cx="6315777" cy="4351338"/>
          </a:xfrm>
        </p:spPr>
      </p:pic>
    </p:spTree>
    <p:extLst>
      <p:ext uri="{BB962C8B-B14F-4D97-AF65-F5344CB8AC3E}">
        <p14:creationId xmlns:p14="http://schemas.microsoft.com/office/powerpoint/2010/main" val="26083230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BC4B372-8033-1505-D2C7-B87B9343E66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8D93C05-4C9C-8E6B-05F2-609200EC77EF}"/>
              </a:ext>
            </a:extLst>
          </p:cNvPr>
          <p:cNvSpPr>
            <a:spLocks noGrp="1"/>
          </p:cNvSpPr>
          <p:nvPr>
            <p:ph idx="1"/>
          </p:nvPr>
        </p:nvSpPr>
        <p:spPr/>
        <p:txBody>
          <a:bodyPr>
            <a:normAutofit lnSpcReduction="10000"/>
          </a:bodyPr>
          <a:lstStyle/>
          <a:p>
            <a:r>
              <a:rPr lang="en-US" altLang="zh-TW" dirty="0"/>
              <a:t>Variants of </a:t>
            </a:r>
            <a:r>
              <a:rPr lang="en-US" altLang="zh-TW" dirty="0" err="1"/>
              <a:t>aiNet</a:t>
            </a:r>
            <a:r>
              <a:rPr lang="en-US" altLang="zh-TW" dirty="0"/>
              <a:t>:</a:t>
            </a:r>
          </a:p>
          <a:p>
            <a:pPr lvl="1"/>
            <a:r>
              <a:rPr lang="en-US" altLang="zh-TW" dirty="0"/>
              <a:t>Optimized </a:t>
            </a:r>
            <a:r>
              <a:rPr lang="en-US" altLang="zh-TW" dirty="0" err="1"/>
              <a:t>aiNet</a:t>
            </a:r>
            <a:r>
              <a:rPr lang="en-US" altLang="zh-TW" dirty="0"/>
              <a:t> (opt-</a:t>
            </a:r>
            <a:r>
              <a:rPr lang="en-US" altLang="zh-TW" dirty="0" err="1"/>
              <a:t>aiNet</a:t>
            </a:r>
            <a:r>
              <a:rPr lang="en-US" altLang="zh-TW" dirty="0"/>
              <a:t>): Designed for multimodal optimization, maintaining multiple optimal solutions and dynamically adjusting population size. It selects elitist antibodies from clones, eliminates redundant cells, and introduces new antibodies for exploration. Affinity is measured by Euclidean distance, and the algorithm has quadratic complexity.</a:t>
            </a:r>
          </a:p>
          <a:p>
            <a:pPr lvl="1"/>
            <a:r>
              <a:rPr lang="en-US" altLang="zh-TW" dirty="0"/>
              <a:t>Omni-</a:t>
            </a:r>
            <a:r>
              <a:rPr lang="en-US" altLang="zh-TW" dirty="0" err="1"/>
              <a:t>aiNet</a:t>
            </a:r>
            <a:r>
              <a:rPr lang="en-US" altLang="zh-TW" dirty="0"/>
              <a:t>: Ensures self-maintenance of diversity, simultaneous search for multiple high-quality solutions, and adaptive population adjustment.</a:t>
            </a:r>
          </a:p>
          <a:p>
            <a:pPr lvl="1"/>
            <a:r>
              <a:rPr lang="en-US" altLang="zh-TW" dirty="0" err="1"/>
              <a:t>dopt-aiNet</a:t>
            </a:r>
            <a:r>
              <a:rPr lang="en-US" altLang="zh-TW" dirty="0"/>
              <a:t>: Enhances population diversity and solution refinement for dynamic optimization, using golden section line search and two mutation operators (one-dimensional mutation and gene duplication).</a:t>
            </a:r>
          </a:p>
          <a:p>
            <a:pPr lvl="1"/>
            <a:r>
              <a:rPr lang="en-US" altLang="zh-TW" dirty="0"/>
              <a:t>dt-</a:t>
            </a:r>
            <a:r>
              <a:rPr lang="en-US" altLang="zh-TW" dirty="0" err="1"/>
              <a:t>aiNet</a:t>
            </a:r>
            <a:r>
              <a:rPr lang="en-US" altLang="zh-TW" dirty="0"/>
              <a:t>: Integrates danger theory into </a:t>
            </a:r>
            <a:r>
              <a:rPr lang="en-US" altLang="zh-TW" dirty="0" err="1"/>
              <a:t>aiNet</a:t>
            </a:r>
            <a:r>
              <a:rPr lang="en-US" altLang="zh-TW" dirty="0"/>
              <a:t>, improving solution quality and population diversity.</a:t>
            </a:r>
          </a:p>
          <a:p>
            <a:endParaRPr lang="en-US" altLang="zh-TW" dirty="0"/>
          </a:p>
          <a:p>
            <a:endParaRPr lang="zh-TW" altLang="en-US" dirty="0"/>
          </a:p>
        </p:txBody>
      </p:sp>
    </p:spTree>
    <p:extLst>
      <p:ext uri="{BB962C8B-B14F-4D97-AF65-F5344CB8AC3E}">
        <p14:creationId xmlns:p14="http://schemas.microsoft.com/office/powerpoint/2010/main" val="41409254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E61A3B3-687C-EE13-477C-97FB1CD0E66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E1833EDC-E94E-C2C4-F5D9-F4B640B64ACC}"/>
              </a:ext>
            </a:extLst>
          </p:cNvPr>
          <p:cNvSpPr>
            <a:spLocks noGrp="1"/>
          </p:cNvSpPr>
          <p:nvPr>
            <p:ph idx="1"/>
          </p:nvPr>
        </p:nvSpPr>
        <p:spPr/>
        <p:txBody>
          <a:bodyPr/>
          <a:lstStyle/>
          <a:p>
            <a:pPr lvl="1"/>
            <a:r>
              <a:rPr lang="en-US" altLang="zh-TW" dirty="0"/>
              <a:t>Bayesian AIS, inspired by Estimation of Distribution Algorithms (EDAs), replaces mutation and cloning with a Bayesian network, dynamically adjusting population size for multimodal optimization.</a:t>
            </a:r>
          </a:p>
          <a:p>
            <a:pPr lvl="1"/>
            <a:r>
              <a:rPr lang="en-US" altLang="zh-TW" dirty="0"/>
              <a:t>Vaccine-enhanced AIS promotes exploration by introducing weak antigens as vaccines, enabling parallel searches across subpopulations.</a:t>
            </a:r>
          </a:p>
          <a:p>
            <a:pPr lvl="1"/>
            <a:r>
              <a:rPr lang="en-US" altLang="zh-TW" dirty="0"/>
              <a:t>Immune mechanisms can be integrated into Genetic Algorithms (GA) as genetic operators, improving crossover and mutation by vaccination and immune selection, ensuring steady fitness improvement</a:t>
            </a:r>
          </a:p>
          <a:p>
            <a:endParaRPr lang="zh-TW" altLang="en-US" dirty="0"/>
          </a:p>
        </p:txBody>
      </p:sp>
    </p:spTree>
    <p:extLst>
      <p:ext uri="{BB962C8B-B14F-4D97-AF65-F5344CB8AC3E}">
        <p14:creationId xmlns:p14="http://schemas.microsoft.com/office/powerpoint/2010/main" val="3128232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D69523A-73D8-E55B-FB91-79DA4E8138B3}"/>
              </a:ext>
            </a:extLst>
          </p:cNvPr>
          <p:cNvSpPr>
            <a:spLocks noGrp="1"/>
          </p:cNvSpPr>
          <p:nvPr>
            <p:ph type="title"/>
          </p:nvPr>
        </p:nvSpPr>
        <p:spPr/>
        <p:txBody>
          <a:bodyPr/>
          <a:lstStyle/>
          <a:p>
            <a:r>
              <a:rPr lang="en-US" altLang="zh-TW" dirty="0"/>
              <a:t>Artificial Immune Network Tutorial</a:t>
            </a:r>
            <a:endParaRPr lang="zh-TW" altLang="en-US" dirty="0"/>
          </a:p>
        </p:txBody>
      </p:sp>
      <p:sp>
        <p:nvSpPr>
          <p:cNvPr id="3" name="內容版面配置區 2">
            <a:extLst>
              <a:ext uri="{FF2B5EF4-FFF2-40B4-BE49-F238E27FC236}">
                <a16:creationId xmlns:a16="http://schemas.microsoft.com/office/drawing/2014/main" id="{8494A32B-B292-5A19-588B-E6DE68A151D4}"/>
              </a:ext>
            </a:extLst>
          </p:cNvPr>
          <p:cNvSpPr>
            <a:spLocks noGrp="1"/>
          </p:cNvSpPr>
          <p:nvPr>
            <p:ph idx="1"/>
          </p:nvPr>
        </p:nvSpPr>
        <p:spPr/>
        <p:txBody>
          <a:bodyPr/>
          <a:lstStyle/>
          <a:p>
            <a:r>
              <a:rPr lang="en-US" altLang="zh-TW" dirty="0"/>
              <a:t>Artificial Immune Networks (AINs) are a fascinating branch of Artificial Immune Systems (AIS), which are computational intelligence techniques inspired by the remarkable defense mechanisms of the biological immune system.</a:t>
            </a:r>
          </a:p>
          <a:p>
            <a:r>
              <a:rPr lang="en-US" altLang="zh-TW" dirty="0"/>
              <a:t>AINs, in particular, draw their inspiration from the idiotypic network theory proposed by Niels Jerne, suggesting that antibodies in the immune system don't just react to foreign invaders (antigens) but also interact with each other, forming a complex regulatory network of stimulation and suppression.</a:t>
            </a:r>
            <a:endParaRPr lang="zh-TW" altLang="en-US" dirty="0"/>
          </a:p>
        </p:txBody>
      </p:sp>
    </p:spTree>
    <p:extLst>
      <p:ext uri="{BB962C8B-B14F-4D97-AF65-F5344CB8AC3E}">
        <p14:creationId xmlns:p14="http://schemas.microsoft.com/office/powerpoint/2010/main" val="22551877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8A4627D-E26B-FC19-2A10-AF67ADAFBAE8}"/>
              </a:ext>
            </a:extLst>
          </p:cNvPr>
          <p:cNvSpPr>
            <a:spLocks noGrp="1"/>
          </p:cNvSpPr>
          <p:nvPr>
            <p:ph type="title"/>
          </p:nvPr>
        </p:nvSpPr>
        <p:spPr/>
        <p:txBody>
          <a:bodyPr/>
          <a:lstStyle/>
          <a:p>
            <a:r>
              <a:rPr lang="en-US" altLang="zh-TW" dirty="0"/>
              <a:t>1. The Biological Inspiration: Jerne's Idiotypic Network Theory</a:t>
            </a:r>
            <a:endParaRPr lang="zh-TW" altLang="en-US" dirty="0"/>
          </a:p>
        </p:txBody>
      </p:sp>
      <p:sp>
        <p:nvSpPr>
          <p:cNvPr id="3" name="內容版面配置區 2">
            <a:extLst>
              <a:ext uri="{FF2B5EF4-FFF2-40B4-BE49-F238E27FC236}">
                <a16:creationId xmlns:a16="http://schemas.microsoft.com/office/drawing/2014/main" id="{1E1B89F3-5801-3D52-9E0E-DB80481190AE}"/>
              </a:ext>
            </a:extLst>
          </p:cNvPr>
          <p:cNvSpPr>
            <a:spLocks noGrp="1"/>
          </p:cNvSpPr>
          <p:nvPr>
            <p:ph idx="1"/>
          </p:nvPr>
        </p:nvSpPr>
        <p:spPr/>
        <p:txBody>
          <a:bodyPr>
            <a:normAutofit/>
          </a:bodyPr>
          <a:lstStyle/>
          <a:p>
            <a:r>
              <a:rPr lang="en-US" altLang="zh-TW" dirty="0"/>
              <a:t>To understand AINs, it's essential to grasp the underlying biological concept:</a:t>
            </a:r>
          </a:p>
          <a:p>
            <a:pPr lvl="1"/>
            <a:r>
              <a:rPr lang="en-US" altLang="zh-TW" dirty="0"/>
              <a:t>Antigens: These are foreign substances (like viruses, bacteria, or toxins) that trigger an immune response. In computational terms, antigens often represent the problems to be solved or patterns to be recognized.</a:t>
            </a:r>
          </a:p>
          <a:p>
            <a:pPr lvl="1"/>
            <a:r>
              <a:rPr lang="en-US" altLang="zh-TW" dirty="0"/>
              <a:t>Antibodies: These are proteins produced by B cells in the immune system that specifically recognize and bind to antigens, neutralizing them. In AINs, antibodies are typically candidate solutions to a problem or data representations.</a:t>
            </a:r>
          </a:p>
        </p:txBody>
      </p:sp>
    </p:spTree>
    <p:extLst>
      <p:ext uri="{BB962C8B-B14F-4D97-AF65-F5344CB8AC3E}">
        <p14:creationId xmlns:p14="http://schemas.microsoft.com/office/powerpoint/2010/main" val="29448404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E2732D-394E-5788-D94F-874ABC4A805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AEAD00D-1AC8-FE9A-EBA4-97299CA2A366}"/>
              </a:ext>
            </a:extLst>
          </p:cNvPr>
          <p:cNvSpPr>
            <a:spLocks noGrp="1"/>
          </p:cNvSpPr>
          <p:nvPr>
            <p:ph idx="1"/>
          </p:nvPr>
        </p:nvSpPr>
        <p:spPr/>
        <p:txBody>
          <a:bodyPr/>
          <a:lstStyle/>
          <a:p>
            <a:pPr lvl="1"/>
            <a:r>
              <a:rPr lang="en-US" altLang="zh-TW" dirty="0"/>
              <a:t>Affinity: This refers to the strength of the binding between an antigen and an antibody, or between two antibodies. Higher affinity means a better "match" or stronger interaction.</a:t>
            </a:r>
          </a:p>
          <a:p>
            <a:pPr lvl="1"/>
            <a:r>
              <a:rPr lang="en-US" altLang="zh-TW" dirty="0"/>
              <a:t>Idiotypic Network: Jerne's theory posits that antibodies don't just interact with antigens but also with other antibodies. An antibody's "idiotype" is its unique binding site. Anti-idiotypic antibodies are antibodies that recognize the idiotype of other antibodies. This forms a complex network where antibodies can stimulate or suppress the production of other antibodies, leading to a dynamic and self-regulating system. This network helps maintain diversity, memory, and prevents overreaction to specific threats.</a:t>
            </a:r>
            <a:endParaRPr lang="zh-TW" altLang="en-US" dirty="0"/>
          </a:p>
          <a:p>
            <a:endParaRPr lang="zh-TW" altLang="en-US" dirty="0"/>
          </a:p>
        </p:txBody>
      </p:sp>
    </p:spTree>
    <p:extLst>
      <p:ext uri="{BB962C8B-B14F-4D97-AF65-F5344CB8AC3E}">
        <p14:creationId xmlns:p14="http://schemas.microsoft.com/office/powerpoint/2010/main" val="3543452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343A502-62C5-CAA7-6B8A-F8E60F594BE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6AA5A40-648D-BCF9-B07F-2D75C16601A4}"/>
              </a:ext>
            </a:extLst>
          </p:cNvPr>
          <p:cNvSpPr>
            <a:spLocks noGrp="1"/>
          </p:cNvSpPr>
          <p:nvPr>
            <p:ph idx="1"/>
          </p:nvPr>
        </p:nvSpPr>
        <p:spPr/>
        <p:txBody>
          <a:bodyPr/>
          <a:lstStyle/>
          <a:p>
            <a:r>
              <a:rPr lang="en-US" altLang="zh-TW" dirty="0"/>
              <a:t>The immune system consists of organs like the thymus, spleen, and lymph nodes, along with a vast number of immune cells. Like the neural system, it exhibits high robustness. Its two fundamental components are B lymphocytes (B cells) and T lymphocytes (T cells), which play crucial roles in immune defense.</a:t>
            </a:r>
          </a:p>
          <a:p>
            <a:endParaRPr lang="zh-TW" altLang="en-US" dirty="0"/>
          </a:p>
        </p:txBody>
      </p:sp>
    </p:spTree>
    <p:extLst>
      <p:ext uri="{BB962C8B-B14F-4D97-AF65-F5344CB8AC3E}">
        <p14:creationId xmlns:p14="http://schemas.microsoft.com/office/powerpoint/2010/main" val="37527216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49A93EB-315E-2B08-73B0-400853C1B737}"/>
              </a:ext>
            </a:extLst>
          </p:cNvPr>
          <p:cNvSpPr>
            <a:spLocks noGrp="1"/>
          </p:cNvSpPr>
          <p:nvPr>
            <p:ph type="title"/>
          </p:nvPr>
        </p:nvSpPr>
        <p:spPr/>
        <p:txBody>
          <a:bodyPr/>
          <a:lstStyle/>
          <a:p>
            <a:r>
              <a:rPr lang="en-US" altLang="zh-TW" dirty="0"/>
              <a:t>2. Core Concepts of Artificial Immune Networks</a:t>
            </a:r>
            <a:endParaRPr lang="zh-TW" altLang="en-US" dirty="0"/>
          </a:p>
        </p:txBody>
      </p:sp>
      <p:sp>
        <p:nvSpPr>
          <p:cNvPr id="3" name="內容版面配置區 2">
            <a:extLst>
              <a:ext uri="{FF2B5EF4-FFF2-40B4-BE49-F238E27FC236}">
                <a16:creationId xmlns:a16="http://schemas.microsoft.com/office/drawing/2014/main" id="{DA8CE250-437E-6783-8B45-44FA137A71C4}"/>
              </a:ext>
            </a:extLst>
          </p:cNvPr>
          <p:cNvSpPr>
            <a:spLocks noGrp="1"/>
          </p:cNvSpPr>
          <p:nvPr>
            <p:ph idx="1"/>
          </p:nvPr>
        </p:nvSpPr>
        <p:spPr/>
        <p:txBody>
          <a:bodyPr>
            <a:normAutofit lnSpcReduction="10000"/>
          </a:bodyPr>
          <a:lstStyle/>
          <a:p>
            <a:r>
              <a:rPr lang="en-US" altLang="zh-TW" dirty="0"/>
              <a:t>AINs abstract these biological principles into computational models:</a:t>
            </a:r>
          </a:p>
          <a:p>
            <a:pPr lvl="1"/>
            <a:r>
              <a:rPr lang="en-US" altLang="zh-TW" dirty="0"/>
              <a:t>Antibody Population: An AIN typically starts with a population of "artificial antibodies," each representing a potential solution or data point in the problem space.</a:t>
            </a:r>
          </a:p>
          <a:p>
            <a:pPr lvl="1"/>
            <a:r>
              <a:rPr lang="en-US" altLang="zh-TW" dirty="0"/>
              <a:t>Antigen (Problem): The problem to be solved or the data to be processed is represented as an "antigen."</a:t>
            </a:r>
          </a:p>
          <a:p>
            <a:pPr lvl="1"/>
            <a:r>
              <a:rPr lang="en-US" altLang="zh-TW" dirty="0"/>
              <a:t>Affinity Measure: A metric is defined to quantify the "affinity" or similarity between antibodies and antigens, or between different antibodies. Common measures include Euclidean distance, Hamming distance, or other problem-specific similarity functions.</a:t>
            </a:r>
          </a:p>
          <a:p>
            <a:pPr lvl="1"/>
            <a:r>
              <a:rPr lang="en-US" altLang="zh-TW" dirty="0"/>
              <a:t>Network Structure: Antibodies are connected to each other based on their affinity. High-affinity connections imply strong interaction (stimulation or suppression), while low-affinity connections are weak or non-existent.</a:t>
            </a:r>
          </a:p>
        </p:txBody>
      </p:sp>
    </p:spTree>
    <p:extLst>
      <p:ext uri="{BB962C8B-B14F-4D97-AF65-F5344CB8AC3E}">
        <p14:creationId xmlns:p14="http://schemas.microsoft.com/office/powerpoint/2010/main" val="26781233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F3A1E8-85B0-AF0B-13B1-CBF659D9744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0F3BA8B-2D9F-8138-BDE0-0020610A9FD6}"/>
              </a:ext>
            </a:extLst>
          </p:cNvPr>
          <p:cNvSpPr>
            <a:spLocks noGrp="1"/>
          </p:cNvSpPr>
          <p:nvPr>
            <p:ph idx="1"/>
          </p:nvPr>
        </p:nvSpPr>
        <p:spPr/>
        <p:txBody>
          <a:bodyPr/>
          <a:lstStyle/>
          <a:p>
            <a:pPr lvl="1"/>
            <a:r>
              <a:rPr lang="en-US" altLang="zh-TW" dirty="0"/>
              <a:t>Stimulation and Suppression:</a:t>
            </a:r>
          </a:p>
          <a:p>
            <a:pPr lvl="2"/>
            <a:r>
              <a:rPr lang="en-US" altLang="zh-TW" dirty="0"/>
              <a:t>Stimulation: Antibodies with high affinity to antigens (good solutions) are stimulated to proliferate (clone) and diversify (mutate), exploring the solution space around good candidates.</a:t>
            </a:r>
          </a:p>
          <a:p>
            <a:pPr lvl="2"/>
            <a:r>
              <a:rPr lang="en-US" altLang="zh-TW" dirty="0"/>
              <a:t>Suppression: Antibodies that are too similar to each other or to existing "memory" antibodies might be suppressed to maintain diversity and prevent redundancy. This helps avoid local optima and encourages exploration of different regions of the solution space.</a:t>
            </a:r>
          </a:p>
          <a:p>
            <a:pPr lvl="1"/>
            <a:r>
              <a:rPr lang="en-US" altLang="zh-TW" dirty="0"/>
              <a:t>Memory: AINs often incorporate a memory mechanism, where highly effective antibodies (solutions) are stored for future use, similar to how the immune system remembers past infections.</a:t>
            </a:r>
          </a:p>
          <a:p>
            <a:pPr lvl="1"/>
            <a:r>
              <a:rPr lang="en-US" altLang="zh-TW" dirty="0"/>
              <a:t>Diversity: Maintaining diversity within the antibody population is crucial to explore the problem space effectively and prevent premature convergence.</a:t>
            </a:r>
            <a:endParaRPr lang="zh-TW" altLang="en-US" dirty="0"/>
          </a:p>
          <a:p>
            <a:endParaRPr lang="zh-TW" altLang="en-US" dirty="0"/>
          </a:p>
        </p:txBody>
      </p:sp>
    </p:spTree>
    <p:extLst>
      <p:ext uri="{BB962C8B-B14F-4D97-AF65-F5344CB8AC3E}">
        <p14:creationId xmlns:p14="http://schemas.microsoft.com/office/powerpoint/2010/main" val="4561266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F2D3F-6E7C-381C-C1FE-85C418E06970}"/>
              </a:ext>
            </a:extLst>
          </p:cNvPr>
          <p:cNvSpPr>
            <a:spLocks noGrp="1"/>
          </p:cNvSpPr>
          <p:nvPr>
            <p:ph type="title"/>
          </p:nvPr>
        </p:nvSpPr>
        <p:spPr/>
        <p:txBody>
          <a:bodyPr/>
          <a:lstStyle/>
          <a:p>
            <a:r>
              <a:rPr lang="en-US" altLang="zh-TW" dirty="0"/>
              <a:t>3. How Artificial Immune Networks Work (General Framework)</a:t>
            </a:r>
            <a:endParaRPr lang="zh-TW" altLang="en-US" dirty="0"/>
          </a:p>
        </p:txBody>
      </p:sp>
      <p:sp>
        <p:nvSpPr>
          <p:cNvPr id="3" name="內容版面配置區 2">
            <a:extLst>
              <a:ext uri="{FF2B5EF4-FFF2-40B4-BE49-F238E27FC236}">
                <a16:creationId xmlns:a16="http://schemas.microsoft.com/office/drawing/2014/main" id="{AB5CFA10-83F1-9810-5173-300882C70657}"/>
              </a:ext>
            </a:extLst>
          </p:cNvPr>
          <p:cNvSpPr>
            <a:spLocks noGrp="1"/>
          </p:cNvSpPr>
          <p:nvPr>
            <p:ph idx="1"/>
          </p:nvPr>
        </p:nvSpPr>
        <p:spPr/>
        <p:txBody>
          <a:bodyPr>
            <a:normAutofit/>
          </a:bodyPr>
          <a:lstStyle/>
          <a:p>
            <a:r>
              <a:rPr lang="en-US" altLang="zh-TW" dirty="0"/>
              <a:t>While specific algorithms vary, the general workflow of an AIN often follows these steps:</a:t>
            </a:r>
          </a:p>
          <a:p>
            <a:pPr lvl="1">
              <a:buFont typeface="+mj-lt"/>
              <a:buAutoNum type="arabicPeriod"/>
            </a:pPr>
            <a:r>
              <a:rPr lang="en-US" altLang="zh-TW" b="1" dirty="0"/>
              <a:t>Initialization:</a:t>
            </a:r>
            <a:r>
              <a:rPr lang="en-US" altLang="zh-TW" dirty="0"/>
              <a:t> Create an initial population of random or quasi-random antibodies (candidate solutions).</a:t>
            </a:r>
          </a:p>
          <a:p>
            <a:pPr lvl="1">
              <a:buFont typeface="+mj-lt"/>
              <a:buAutoNum type="arabicPeriod"/>
            </a:pPr>
            <a:r>
              <a:rPr lang="en-US" altLang="zh-TW" b="1" dirty="0"/>
              <a:t>Antigen Presentation/Problem Evaluation:</a:t>
            </a:r>
            <a:r>
              <a:rPr lang="en-US" altLang="zh-TW" dirty="0"/>
              <a:t> Present the "antigen" (the problem data or objective function) to the antibody population.</a:t>
            </a:r>
          </a:p>
          <a:p>
            <a:pPr lvl="1">
              <a:buFont typeface="+mj-lt"/>
              <a:buAutoNum type="arabicPeriod"/>
            </a:pPr>
            <a:r>
              <a:rPr lang="en-US" altLang="zh-TW" b="1" dirty="0"/>
              <a:t>Affinity Calculation:</a:t>
            </a:r>
            <a:r>
              <a:rPr lang="en-US" altLang="zh-TW" dirty="0"/>
              <a:t> For each antibody, calculate its affinity to the antigen. This measures how well the antibody "solves" the problem.</a:t>
            </a:r>
          </a:p>
          <a:p>
            <a:pPr lvl="1">
              <a:buFont typeface="+mj-lt"/>
              <a:buAutoNum type="arabicPeriod"/>
            </a:pPr>
            <a:r>
              <a:rPr lang="en-US" altLang="zh-TW" b="1" dirty="0"/>
              <a:t>Clonal Selection/Proliferation:</a:t>
            </a:r>
            <a:r>
              <a:rPr lang="en-US" altLang="zh-TW" dirty="0"/>
              <a:t> Antibodies with higher affinity to the antigen are selected and cloned (copied). The number of clones is usually proportional to their affinity.</a:t>
            </a:r>
          </a:p>
          <a:p>
            <a:endParaRPr lang="zh-TW" altLang="en-US" dirty="0"/>
          </a:p>
        </p:txBody>
      </p:sp>
    </p:spTree>
    <p:extLst>
      <p:ext uri="{BB962C8B-B14F-4D97-AF65-F5344CB8AC3E}">
        <p14:creationId xmlns:p14="http://schemas.microsoft.com/office/powerpoint/2010/main" val="11878773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8B925F3-A1E8-E98E-DC7E-1D4B83A7AC5E}"/>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2224762-2919-F981-91C4-7E7E69F50561}"/>
              </a:ext>
            </a:extLst>
          </p:cNvPr>
          <p:cNvSpPr>
            <a:spLocks noGrp="1"/>
          </p:cNvSpPr>
          <p:nvPr>
            <p:ph idx="1"/>
          </p:nvPr>
        </p:nvSpPr>
        <p:spPr/>
        <p:txBody>
          <a:bodyPr>
            <a:normAutofit/>
          </a:bodyPr>
          <a:lstStyle/>
          <a:p>
            <a:pPr marL="914400" lvl="1" indent="-457200">
              <a:buFont typeface="+mj-lt"/>
              <a:buAutoNum type="arabicPeriod" startAt="5"/>
            </a:pPr>
            <a:r>
              <a:rPr lang="en-US" altLang="zh-TW" b="1" dirty="0"/>
              <a:t>Somatic Hypermutation:</a:t>
            </a:r>
            <a:r>
              <a:rPr lang="en-US" altLang="zh-TW" dirty="0"/>
              <a:t> The cloned antibodies undergo mutation, introducing small variations. This explores the local neighborhood of promising solutions. The mutation rate can sometimes be inversely proportional to affinity (higher affinity, lower mutation, for fine-tuning; lower affinity, higher mutation, for broader exploration).</a:t>
            </a:r>
          </a:p>
          <a:p>
            <a:pPr marL="914400" lvl="1" indent="-457200">
              <a:buFont typeface="+mj-lt"/>
              <a:buAutoNum type="arabicPeriod" startAt="5"/>
            </a:pPr>
            <a:r>
              <a:rPr lang="en-US" altLang="zh-TW" b="1" dirty="0"/>
              <a:t>Network Interaction (Stimulation and Suppression):</a:t>
            </a:r>
            <a:r>
              <a:rPr lang="en-US" altLang="zh-TW" dirty="0"/>
              <a:t> </a:t>
            </a:r>
          </a:p>
          <a:p>
            <a:pPr lvl="2"/>
            <a:r>
              <a:rPr lang="en-US" altLang="zh-TW" dirty="0"/>
              <a:t>Calculate the affinity between all pairs of antibodies in the current population (including mutated clones and existing antibodies).</a:t>
            </a:r>
          </a:p>
          <a:p>
            <a:pPr lvl="2"/>
            <a:r>
              <a:rPr lang="en-US" altLang="zh-TW" b="1" dirty="0"/>
              <a:t>Stimulation:</a:t>
            </a:r>
            <a:r>
              <a:rPr lang="en-US" altLang="zh-TW" dirty="0"/>
              <a:t> Antibodies are stimulated by others with high affinity, leading to further proliferation or strengthening of connections.</a:t>
            </a:r>
          </a:p>
          <a:p>
            <a:pPr lvl="2"/>
            <a:r>
              <a:rPr lang="en-US" altLang="zh-TW" b="1" dirty="0"/>
              <a:t>Suppression:</a:t>
            </a:r>
            <a:r>
              <a:rPr lang="en-US" altLang="zh-TW" dirty="0"/>
              <a:t> Antibodies that are too similar to others, or that are redundant, are suppressed or eliminated. This mechanism helps prune the network, reduce redundancy, and maintain diversity. A "suppression threshold" is often used.</a:t>
            </a:r>
          </a:p>
          <a:p>
            <a:endParaRPr lang="zh-TW" altLang="en-US" dirty="0"/>
          </a:p>
        </p:txBody>
      </p:sp>
    </p:spTree>
    <p:extLst>
      <p:ext uri="{BB962C8B-B14F-4D97-AF65-F5344CB8AC3E}">
        <p14:creationId xmlns:p14="http://schemas.microsoft.com/office/powerpoint/2010/main" val="13725936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2BDCBEB-FAED-357F-F83D-3A2426A88123}"/>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4B1F8D5-AE03-6B6A-A576-A4C888687F47}"/>
              </a:ext>
            </a:extLst>
          </p:cNvPr>
          <p:cNvSpPr>
            <a:spLocks noGrp="1"/>
          </p:cNvSpPr>
          <p:nvPr>
            <p:ph idx="1"/>
          </p:nvPr>
        </p:nvSpPr>
        <p:spPr/>
        <p:txBody>
          <a:bodyPr/>
          <a:lstStyle/>
          <a:p>
            <a:pPr marL="914400" lvl="1" indent="-457200">
              <a:buFont typeface="+mj-lt"/>
              <a:buAutoNum type="arabicPeriod" startAt="7"/>
            </a:pPr>
            <a:r>
              <a:rPr lang="en-US" altLang="zh-TW" b="1" dirty="0"/>
              <a:t>Memory Cell Update:</a:t>
            </a:r>
            <a:r>
              <a:rPr lang="en-US" altLang="zh-TW" dirty="0"/>
              <a:t> Identify the best-performing antibodies (e.g., those with the highest affinity or representing distinct optima) and add them to a "memory set" or update existing memory cells.</a:t>
            </a:r>
          </a:p>
          <a:p>
            <a:pPr marL="914400" lvl="1" indent="-457200">
              <a:buFont typeface="+mj-lt"/>
              <a:buAutoNum type="arabicPeriod" startAt="7"/>
            </a:pPr>
            <a:r>
              <a:rPr lang="en-US" altLang="zh-TW" b="1" dirty="0"/>
              <a:t>Replacement/Diversity Maintenance:</a:t>
            </a:r>
            <a:r>
              <a:rPr lang="en-US" altLang="zh-TW" dirty="0"/>
              <a:t> Replace suppressed or low-performing antibodies with new, randomly generated ones to introduce fresh diversity into the population.</a:t>
            </a:r>
          </a:p>
          <a:p>
            <a:pPr marL="914400" lvl="1" indent="-457200">
              <a:buFont typeface="+mj-lt"/>
              <a:buAutoNum type="arabicPeriod" startAt="7"/>
            </a:pPr>
            <a:r>
              <a:rPr lang="en-US" altLang="zh-TW" b="1" dirty="0"/>
              <a:t>Iteration:</a:t>
            </a:r>
            <a:r>
              <a:rPr lang="en-US" altLang="zh-TW" dirty="0"/>
              <a:t> Repeat steps 2-8 for a defined number of iterations or until a convergence criterion is met.</a:t>
            </a:r>
          </a:p>
          <a:p>
            <a:pPr marL="914400" lvl="1" indent="-457200">
              <a:buFont typeface="+mj-lt"/>
              <a:buAutoNum type="arabicPeriod" startAt="7"/>
            </a:pPr>
            <a:r>
              <a:rPr lang="en-US" altLang="zh-TW" b="1" dirty="0"/>
              <a:t>Result:</a:t>
            </a:r>
            <a:r>
              <a:rPr lang="en-US" altLang="zh-TW" dirty="0"/>
              <a:t> The best antibody(</a:t>
            </a:r>
            <a:r>
              <a:rPr lang="en-US" altLang="zh-TW" dirty="0" err="1"/>
              <a:t>ies</a:t>
            </a:r>
            <a:r>
              <a:rPr lang="en-US" altLang="zh-TW" dirty="0"/>
              <a:t>) from the memory set or the current population are considered the solution(s) to the problem.</a:t>
            </a:r>
          </a:p>
          <a:p>
            <a:endParaRPr lang="zh-TW" altLang="en-US" dirty="0"/>
          </a:p>
        </p:txBody>
      </p:sp>
    </p:spTree>
    <p:extLst>
      <p:ext uri="{BB962C8B-B14F-4D97-AF65-F5344CB8AC3E}">
        <p14:creationId xmlns:p14="http://schemas.microsoft.com/office/powerpoint/2010/main" val="30857934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A02B459-0400-D244-33AB-1E166D1F4627}"/>
              </a:ext>
            </a:extLst>
          </p:cNvPr>
          <p:cNvSpPr>
            <a:spLocks noGrp="1"/>
          </p:cNvSpPr>
          <p:nvPr>
            <p:ph type="title"/>
          </p:nvPr>
        </p:nvSpPr>
        <p:spPr/>
        <p:txBody>
          <a:bodyPr/>
          <a:lstStyle/>
          <a:p>
            <a:r>
              <a:rPr lang="en-US" altLang="zh-TW" dirty="0"/>
              <a:t>4. Popular Artificial Immune Network Algorithms</a:t>
            </a:r>
            <a:endParaRPr lang="zh-TW" altLang="en-US" dirty="0"/>
          </a:p>
        </p:txBody>
      </p:sp>
      <p:sp>
        <p:nvSpPr>
          <p:cNvPr id="3" name="內容版面配置區 2">
            <a:extLst>
              <a:ext uri="{FF2B5EF4-FFF2-40B4-BE49-F238E27FC236}">
                <a16:creationId xmlns:a16="http://schemas.microsoft.com/office/drawing/2014/main" id="{B8A6BE46-6039-9645-94BA-C64C0671ACAF}"/>
              </a:ext>
            </a:extLst>
          </p:cNvPr>
          <p:cNvSpPr>
            <a:spLocks noGrp="1"/>
          </p:cNvSpPr>
          <p:nvPr>
            <p:ph idx="1"/>
          </p:nvPr>
        </p:nvSpPr>
        <p:spPr/>
        <p:txBody>
          <a:bodyPr>
            <a:normAutofit fontScale="92500" lnSpcReduction="10000"/>
          </a:bodyPr>
          <a:lstStyle/>
          <a:p>
            <a:r>
              <a:rPr lang="en-US" altLang="zh-TW" dirty="0"/>
              <a:t>Several specific AIN algorithms have been developed, each with its own nuances:</a:t>
            </a:r>
          </a:p>
          <a:p>
            <a:pPr lvl="1"/>
            <a:r>
              <a:rPr lang="en-US" altLang="zh-TW" b="1" dirty="0" err="1"/>
              <a:t>aiNet</a:t>
            </a:r>
            <a:r>
              <a:rPr lang="en-US" altLang="zh-TW" b="1" dirty="0"/>
              <a:t> (Artificial Immune Network):</a:t>
            </a:r>
            <a:r>
              <a:rPr lang="en-US" altLang="zh-TW" dirty="0"/>
              <a:t> One of the most well-known AIN algorithms, often used for clustering and optimization. It focuses on building a network of "memory cells" that represent the structure of the input data. It uses concepts like clonal selection, somatic hypermutation, and a network suppression mechanism to refine and compress the data.</a:t>
            </a:r>
          </a:p>
          <a:p>
            <a:pPr lvl="1"/>
            <a:r>
              <a:rPr lang="en-US" altLang="zh-TW" b="1" dirty="0"/>
              <a:t>CLONALG (Clonal Selection Algorithm):</a:t>
            </a:r>
            <a:r>
              <a:rPr lang="en-US" altLang="zh-TW" dirty="0"/>
              <a:t> While not strictly an AIN in the "network" sense, CLONALG is a foundational AIS algorithm that often forms a component of AINs. It emphasizes the clonal selection principle, where B cells (antibodies) are selected, cloned, and mutated in proportion to their affinity to antigens.</a:t>
            </a:r>
          </a:p>
          <a:p>
            <a:pPr lvl="1"/>
            <a:r>
              <a:rPr lang="en-US" altLang="zh-TW" b="1" dirty="0"/>
              <a:t>AINE (Artificial Immune Network for Data Clustering):</a:t>
            </a:r>
            <a:r>
              <a:rPr lang="en-US" altLang="zh-TW" dirty="0"/>
              <a:t> Another algorithm specifically designed for data clustering, which also uses network interactions to identify natural groupings in data.</a:t>
            </a:r>
          </a:p>
          <a:p>
            <a:endParaRPr lang="zh-TW" altLang="en-US" dirty="0"/>
          </a:p>
        </p:txBody>
      </p:sp>
    </p:spTree>
    <p:extLst>
      <p:ext uri="{BB962C8B-B14F-4D97-AF65-F5344CB8AC3E}">
        <p14:creationId xmlns:p14="http://schemas.microsoft.com/office/powerpoint/2010/main" val="15672292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3A3C0C-3F1A-DFD7-7D27-2C1D4F202B61}"/>
              </a:ext>
            </a:extLst>
          </p:cNvPr>
          <p:cNvSpPr>
            <a:spLocks noGrp="1"/>
          </p:cNvSpPr>
          <p:nvPr>
            <p:ph type="title"/>
          </p:nvPr>
        </p:nvSpPr>
        <p:spPr/>
        <p:txBody>
          <a:bodyPr/>
          <a:lstStyle/>
          <a:p>
            <a:r>
              <a:rPr lang="en-US" altLang="zh-TW" dirty="0"/>
              <a:t>5. Applications of Artificial Immune Networks</a:t>
            </a:r>
            <a:endParaRPr lang="zh-TW" altLang="en-US" dirty="0"/>
          </a:p>
        </p:txBody>
      </p:sp>
      <p:sp>
        <p:nvSpPr>
          <p:cNvPr id="3" name="內容版面配置區 2">
            <a:extLst>
              <a:ext uri="{FF2B5EF4-FFF2-40B4-BE49-F238E27FC236}">
                <a16:creationId xmlns:a16="http://schemas.microsoft.com/office/drawing/2014/main" id="{931E65DA-248D-14E4-1E3F-6A209C19161D}"/>
              </a:ext>
            </a:extLst>
          </p:cNvPr>
          <p:cNvSpPr>
            <a:spLocks noGrp="1"/>
          </p:cNvSpPr>
          <p:nvPr>
            <p:ph idx="1"/>
          </p:nvPr>
        </p:nvSpPr>
        <p:spPr/>
        <p:txBody>
          <a:bodyPr>
            <a:normAutofit/>
          </a:bodyPr>
          <a:lstStyle/>
          <a:p>
            <a:r>
              <a:rPr lang="en-US" altLang="zh-TW" dirty="0"/>
              <a:t>The properties of the immune system – robustness, adaptability, learning, memory, and distributed processing – make AINs suitable for a variety of complex computational problems:</a:t>
            </a:r>
          </a:p>
          <a:p>
            <a:pPr lvl="1"/>
            <a:r>
              <a:rPr lang="en-US" altLang="zh-TW" b="1" dirty="0"/>
              <a:t>Clustering:</a:t>
            </a:r>
            <a:r>
              <a:rPr lang="en-US" altLang="zh-TW" dirty="0"/>
              <a:t> AINs excel at grouping similar data points into clusters, often without requiring prior knowledge of the number of clusters. This is a common application of algorithms like </a:t>
            </a:r>
            <a:r>
              <a:rPr lang="en-US" altLang="zh-TW" dirty="0" err="1"/>
              <a:t>aiNet</a:t>
            </a:r>
            <a:r>
              <a:rPr lang="en-US" altLang="zh-TW" dirty="0"/>
              <a:t>.</a:t>
            </a:r>
          </a:p>
          <a:p>
            <a:pPr lvl="1"/>
            <a:r>
              <a:rPr lang="en-US" altLang="zh-TW" b="1" dirty="0"/>
              <a:t>Optimization:</a:t>
            </a:r>
            <a:r>
              <a:rPr lang="en-US" altLang="zh-TW" dirty="0"/>
              <a:t> AINs can be used to find optimal or near-optimal solutions to complex optimization problems, including continuous function optimization.</a:t>
            </a:r>
          </a:p>
          <a:p>
            <a:pPr lvl="1"/>
            <a:r>
              <a:rPr lang="en-US" altLang="zh-TW" b="1" dirty="0"/>
              <a:t>Pattern Recognition:</a:t>
            </a:r>
            <a:r>
              <a:rPr lang="en-US" altLang="zh-TW" dirty="0"/>
              <a:t> Their ability to recognize and classify patterns makes them useful in areas like image recognition and anomaly detection.</a:t>
            </a:r>
          </a:p>
          <a:p>
            <a:endParaRPr lang="zh-TW" altLang="en-US" dirty="0"/>
          </a:p>
        </p:txBody>
      </p:sp>
    </p:spTree>
    <p:extLst>
      <p:ext uri="{BB962C8B-B14F-4D97-AF65-F5344CB8AC3E}">
        <p14:creationId xmlns:p14="http://schemas.microsoft.com/office/powerpoint/2010/main" val="20927851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8248E90-1FEB-CC51-2F18-1820F685ED1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60BEB8F-DB13-953B-2C34-264EC2260183}"/>
              </a:ext>
            </a:extLst>
          </p:cNvPr>
          <p:cNvSpPr>
            <a:spLocks noGrp="1"/>
          </p:cNvSpPr>
          <p:nvPr>
            <p:ph idx="1"/>
          </p:nvPr>
        </p:nvSpPr>
        <p:spPr/>
        <p:txBody>
          <a:bodyPr/>
          <a:lstStyle/>
          <a:p>
            <a:pPr lvl="1"/>
            <a:r>
              <a:rPr lang="en-US" altLang="zh-TW" b="1" dirty="0"/>
              <a:t>Anomaly/Intrusion Detection:</a:t>
            </a:r>
            <a:r>
              <a:rPr lang="en-US" altLang="zh-TW" dirty="0"/>
              <a:t> By learning "normal" patterns, AINs can identify deviations or "anomalies," which is valuable for detecting network intrusions, fraudulent activities, or system malfunctions.</a:t>
            </a:r>
          </a:p>
          <a:p>
            <a:pPr lvl="1"/>
            <a:r>
              <a:rPr lang="en-US" altLang="zh-TW" b="1" dirty="0"/>
              <a:t>Data Mining:</a:t>
            </a:r>
            <a:r>
              <a:rPr lang="en-US" altLang="zh-TW" dirty="0"/>
              <a:t> AINs can help extract meaningful information and relationships from large datasets.</a:t>
            </a:r>
          </a:p>
          <a:p>
            <a:pPr lvl="1"/>
            <a:r>
              <a:rPr lang="en-US" altLang="zh-TW" b="1" dirty="0"/>
              <a:t>Robotics:</a:t>
            </a:r>
            <a:r>
              <a:rPr lang="en-US" altLang="zh-TW" dirty="0"/>
              <a:t> For tasks requiring autonomous decision-making and adaptation in dynamic environments.</a:t>
            </a:r>
          </a:p>
          <a:p>
            <a:pPr lvl="1"/>
            <a:r>
              <a:rPr lang="en-US" altLang="zh-TW" b="1" dirty="0"/>
              <a:t>Control Systems:</a:t>
            </a:r>
            <a:r>
              <a:rPr lang="en-US" altLang="zh-TW" dirty="0"/>
              <a:t> Their adaptive nature makes them suitable for designing robust control systems.</a:t>
            </a:r>
          </a:p>
          <a:p>
            <a:endParaRPr lang="zh-TW" altLang="en-US" dirty="0"/>
          </a:p>
        </p:txBody>
      </p:sp>
    </p:spTree>
    <p:extLst>
      <p:ext uri="{BB962C8B-B14F-4D97-AF65-F5344CB8AC3E}">
        <p14:creationId xmlns:p14="http://schemas.microsoft.com/office/powerpoint/2010/main" val="549247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908FF6-6CF2-0933-8426-B03760751484}"/>
              </a:ext>
            </a:extLst>
          </p:cNvPr>
          <p:cNvSpPr>
            <a:spLocks noGrp="1"/>
          </p:cNvSpPr>
          <p:nvPr>
            <p:ph type="title"/>
          </p:nvPr>
        </p:nvSpPr>
        <p:spPr/>
        <p:txBody>
          <a:bodyPr/>
          <a:lstStyle/>
          <a:p>
            <a:r>
              <a:rPr lang="en-US" altLang="zh-TW" dirty="0"/>
              <a:t>6. Advantages and Disadvantages of Artificial Immune Networks</a:t>
            </a:r>
            <a:endParaRPr lang="zh-TW" altLang="en-US" dirty="0"/>
          </a:p>
        </p:txBody>
      </p:sp>
      <p:sp>
        <p:nvSpPr>
          <p:cNvPr id="3" name="內容版面配置區 2">
            <a:extLst>
              <a:ext uri="{FF2B5EF4-FFF2-40B4-BE49-F238E27FC236}">
                <a16:creationId xmlns:a16="http://schemas.microsoft.com/office/drawing/2014/main" id="{D0CA0770-4981-EBCB-3593-DCA8310CC4A9}"/>
              </a:ext>
            </a:extLst>
          </p:cNvPr>
          <p:cNvSpPr>
            <a:spLocks noGrp="1"/>
          </p:cNvSpPr>
          <p:nvPr>
            <p:ph idx="1"/>
          </p:nvPr>
        </p:nvSpPr>
        <p:spPr/>
        <p:txBody>
          <a:bodyPr>
            <a:normAutofit/>
          </a:bodyPr>
          <a:lstStyle/>
          <a:p>
            <a:r>
              <a:rPr lang="en-US" altLang="zh-TW" b="1" dirty="0"/>
              <a:t>Advantages:</a:t>
            </a:r>
            <a:endParaRPr lang="en-US" altLang="zh-TW" dirty="0"/>
          </a:p>
          <a:p>
            <a:pPr lvl="1"/>
            <a:r>
              <a:rPr lang="en-US" altLang="zh-TW" b="1" dirty="0"/>
              <a:t>Robustness:</a:t>
            </a:r>
            <a:r>
              <a:rPr lang="en-US" altLang="zh-TW" dirty="0"/>
              <a:t> Inspired by the immune system's resilience to diverse and unknown threats.</a:t>
            </a:r>
          </a:p>
          <a:p>
            <a:pPr lvl="1"/>
            <a:r>
              <a:rPr lang="en-US" altLang="zh-TW" b="1" dirty="0"/>
              <a:t>Adaptability:</a:t>
            </a:r>
            <a:r>
              <a:rPr lang="en-US" altLang="zh-TW" dirty="0"/>
              <a:t> Can adapt to changing environments and learn new patterns.</a:t>
            </a:r>
          </a:p>
          <a:p>
            <a:pPr lvl="1"/>
            <a:r>
              <a:rPr lang="en-US" altLang="zh-TW" b="1" dirty="0"/>
              <a:t>Distributed Processing:</a:t>
            </a:r>
            <a:r>
              <a:rPr lang="en-US" altLang="zh-TW" dirty="0"/>
              <a:t> The network-based approach allows for parallel and distributed computation.</a:t>
            </a:r>
          </a:p>
          <a:p>
            <a:pPr lvl="1"/>
            <a:r>
              <a:rPr lang="en-US" altLang="zh-TW" b="1" dirty="0"/>
              <a:t>Self-Organization:</a:t>
            </a:r>
            <a:r>
              <a:rPr lang="en-US" altLang="zh-TW" dirty="0"/>
              <a:t> AINs can self-organize to form a representation of the problem space.</a:t>
            </a:r>
          </a:p>
          <a:p>
            <a:pPr lvl="1"/>
            <a:r>
              <a:rPr lang="en-US" altLang="zh-TW" b="1" dirty="0"/>
              <a:t>Memory Capabilities:</a:t>
            </a:r>
            <a:r>
              <a:rPr lang="en-US" altLang="zh-TW" dirty="0"/>
              <a:t> Can store and recall past successful solutions.</a:t>
            </a:r>
          </a:p>
          <a:p>
            <a:pPr lvl="1"/>
            <a:r>
              <a:rPr lang="en-US" altLang="zh-TW" b="1" dirty="0"/>
              <a:t>Diversity Maintenance:</a:t>
            </a:r>
            <a:r>
              <a:rPr lang="en-US" altLang="zh-TW" dirty="0"/>
              <a:t> The suppression mechanisms help prevent premature convergence and maintain a diverse set of solutions.</a:t>
            </a:r>
          </a:p>
          <a:p>
            <a:endParaRPr lang="zh-TW" altLang="en-US" dirty="0"/>
          </a:p>
        </p:txBody>
      </p:sp>
    </p:spTree>
    <p:extLst>
      <p:ext uri="{BB962C8B-B14F-4D97-AF65-F5344CB8AC3E}">
        <p14:creationId xmlns:p14="http://schemas.microsoft.com/office/powerpoint/2010/main" val="36226382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31266A-0254-DD47-9FC6-FEC12E575E3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5FEA2EC-5E44-1E7E-DF6D-D53E69CFB48B}"/>
              </a:ext>
            </a:extLst>
          </p:cNvPr>
          <p:cNvSpPr>
            <a:spLocks noGrp="1"/>
          </p:cNvSpPr>
          <p:nvPr>
            <p:ph idx="1"/>
          </p:nvPr>
        </p:nvSpPr>
        <p:spPr/>
        <p:txBody>
          <a:bodyPr>
            <a:normAutofit/>
          </a:bodyPr>
          <a:lstStyle/>
          <a:p>
            <a:r>
              <a:rPr lang="en-US" altLang="zh-TW" b="1" dirty="0"/>
              <a:t>Disadvantages:</a:t>
            </a:r>
            <a:endParaRPr lang="en-US" altLang="zh-TW" dirty="0"/>
          </a:p>
          <a:p>
            <a:pPr lvl="1"/>
            <a:r>
              <a:rPr lang="en-US" altLang="zh-TW" b="1" dirty="0"/>
              <a:t>Computational Cost:</a:t>
            </a:r>
            <a:r>
              <a:rPr lang="en-US" altLang="zh-TW" dirty="0"/>
              <a:t> Calculating affinities between all pairs of antibodies can be computationally expensive, especially for large populations.</a:t>
            </a:r>
          </a:p>
          <a:p>
            <a:pPr lvl="1"/>
            <a:r>
              <a:rPr lang="en-US" altLang="zh-TW" b="1" dirty="0"/>
              <a:t>Parameter Sensitivity:</a:t>
            </a:r>
            <a:r>
              <a:rPr lang="en-US" altLang="zh-TW" dirty="0"/>
              <a:t> The performance can be sensitive to the choice of parameters (e.g., cloning rate, mutation rate, suppression threshold).</a:t>
            </a:r>
          </a:p>
          <a:p>
            <a:pPr lvl="1"/>
            <a:r>
              <a:rPr lang="en-US" altLang="zh-TW" b="1" dirty="0"/>
              <a:t>Complexity:</a:t>
            </a:r>
            <a:r>
              <a:rPr lang="en-US" altLang="zh-TW" dirty="0"/>
              <a:t> Understanding and implementing AINs can be more complex than some other evolutionary algorithms.</a:t>
            </a:r>
          </a:p>
          <a:p>
            <a:pPr lvl="1"/>
            <a:r>
              <a:rPr lang="en-US" altLang="zh-TW" b="1" dirty="0"/>
              <a:t>Lack of Theoretical Foundations:</a:t>
            </a:r>
            <a:r>
              <a:rPr lang="en-US" altLang="zh-TW" dirty="0"/>
              <a:t> While effective, the theoretical underpinnings are still an active area of research compared to more established fields like neural networks.</a:t>
            </a:r>
          </a:p>
          <a:p>
            <a:endParaRPr lang="zh-TW" altLang="en-US" dirty="0"/>
          </a:p>
        </p:txBody>
      </p:sp>
    </p:spTree>
    <p:extLst>
      <p:ext uri="{BB962C8B-B14F-4D97-AF65-F5344CB8AC3E}">
        <p14:creationId xmlns:p14="http://schemas.microsoft.com/office/powerpoint/2010/main" val="90560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48FB46-C70C-4861-6EBF-407369F9429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760CC420-1600-FD29-B7BC-9F8D3E62BE6E}"/>
              </a:ext>
            </a:extLst>
          </p:cNvPr>
          <p:cNvSpPr>
            <a:spLocks noGrp="1"/>
          </p:cNvSpPr>
          <p:nvPr>
            <p:ph idx="1"/>
          </p:nvPr>
        </p:nvSpPr>
        <p:spPr/>
        <p:txBody>
          <a:bodyPr>
            <a:normAutofit/>
          </a:bodyPr>
          <a:lstStyle/>
          <a:p>
            <a:r>
              <a:rPr lang="en-US" altLang="zh-TW" dirty="0"/>
              <a:t>B lymphocytes and T lymphocytes originate in the bone marrow, but B cells mature in the spleen, while T cells mature in the thymus. Both encounter antigens, proliferate, and evolve into fully functional immune cells. Cell-mediated immunity is driven by T lymphocytes, while humoral immunity is mediated by antibodies secreted by B lymphocytes.</a:t>
            </a:r>
          </a:p>
          <a:p>
            <a:endParaRPr lang="zh-TW" altLang="en-US" dirty="0"/>
          </a:p>
        </p:txBody>
      </p:sp>
    </p:spTree>
    <p:extLst>
      <p:ext uri="{BB962C8B-B14F-4D97-AF65-F5344CB8AC3E}">
        <p14:creationId xmlns:p14="http://schemas.microsoft.com/office/powerpoint/2010/main" val="39787402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AC8DFF-7DBC-BE32-49A4-3A2E345D1DF7}"/>
              </a:ext>
            </a:extLst>
          </p:cNvPr>
          <p:cNvSpPr>
            <a:spLocks noGrp="1"/>
          </p:cNvSpPr>
          <p:nvPr>
            <p:ph type="title"/>
          </p:nvPr>
        </p:nvSpPr>
        <p:spPr/>
        <p:txBody>
          <a:bodyPr/>
          <a:lstStyle/>
          <a:p>
            <a:r>
              <a:rPr lang="en-US" altLang="zh-TW" dirty="0"/>
              <a:t>Algorithm: Generic Artificial Immune Network (AIN)</a:t>
            </a:r>
            <a:endParaRPr lang="zh-TW" altLang="en-US" dirty="0"/>
          </a:p>
        </p:txBody>
      </p:sp>
      <p:sp>
        <p:nvSpPr>
          <p:cNvPr id="3" name="內容版面配置區 2">
            <a:extLst>
              <a:ext uri="{FF2B5EF4-FFF2-40B4-BE49-F238E27FC236}">
                <a16:creationId xmlns:a16="http://schemas.microsoft.com/office/drawing/2014/main" id="{20F8AB25-5114-08D9-5186-B8D612C9B8BF}"/>
              </a:ext>
            </a:extLst>
          </p:cNvPr>
          <p:cNvSpPr>
            <a:spLocks noGrp="1"/>
          </p:cNvSpPr>
          <p:nvPr>
            <p:ph idx="1"/>
          </p:nvPr>
        </p:nvSpPr>
        <p:spPr/>
        <p:txBody>
          <a:bodyPr>
            <a:normAutofit/>
          </a:bodyPr>
          <a:lstStyle/>
          <a:p>
            <a:pPr marL="0" indent="0">
              <a:buNone/>
            </a:pPr>
            <a:r>
              <a:rPr lang="en-US" altLang="zh-TW" sz="1400" dirty="0"/>
              <a:t>Input:</a:t>
            </a:r>
          </a:p>
          <a:p>
            <a:pPr marL="457200" lvl="1" indent="0">
              <a:buNone/>
            </a:pPr>
            <a:r>
              <a:rPr lang="en-US" altLang="zh-TW" sz="1400" dirty="0" err="1"/>
              <a:t>Antigen_Set</a:t>
            </a:r>
            <a:r>
              <a:rPr lang="en-US" altLang="zh-TW" sz="1400" dirty="0"/>
              <a:t>: A set of data points (for clustering) or a problem function (for optimization).</a:t>
            </a:r>
          </a:p>
          <a:p>
            <a:pPr marL="457200" lvl="1" indent="0">
              <a:buNone/>
            </a:pPr>
            <a:r>
              <a:rPr lang="en-US" altLang="zh-TW" sz="1400" dirty="0" err="1"/>
              <a:t>N_Antibodies</a:t>
            </a:r>
            <a:r>
              <a:rPr lang="en-US" altLang="zh-TW" sz="1400" dirty="0"/>
              <a:t>: Initial population size of antibodies.</a:t>
            </a:r>
          </a:p>
          <a:p>
            <a:pPr marL="457200" lvl="1" indent="0">
              <a:buNone/>
            </a:pPr>
            <a:r>
              <a:rPr lang="en-US" altLang="zh-TW" sz="1400" dirty="0" err="1"/>
              <a:t>N_Generations</a:t>
            </a:r>
            <a:r>
              <a:rPr lang="en-US" altLang="zh-TW" sz="1400" dirty="0"/>
              <a:t>: Number of iterations for the algorithm.</a:t>
            </a:r>
          </a:p>
          <a:p>
            <a:pPr marL="457200" lvl="1" indent="0">
              <a:buNone/>
            </a:pPr>
            <a:r>
              <a:rPr lang="en-US" altLang="zh-TW" sz="1400" dirty="0" err="1"/>
              <a:t>Cloning_Factor</a:t>
            </a:r>
            <a:r>
              <a:rPr lang="en-US" altLang="zh-TW" sz="1400" dirty="0"/>
              <a:t>: Controls the number of clones generated from a selected antibody.</a:t>
            </a:r>
          </a:p>
          <a:p>
            <a:pPr marL="457200" lvl="1" indent="0">
              <a:buNone/>
            </a:pPr>
            <a:r>
              <a:rPr lang="en-US" altLang="zh-TW" sz="1400" dirty="0" err="1"/>
              <a:t>Mutation_Rate_Decay_Factor</a:t>
            </a:r>
            <a:r>
              <a:rPr lang="en-US" altLang="zh-TW" sz="1400" dirty="0"/>
              <a:t>: Controls how much mutation rate decreases with higher affinity (optional).</a:t>
            </a:r>
          </a:p>
          <a:p>
            <a:pPr marL="457200" lvl="1" indent="0">
              <a:buNone/>
            </a:pPr>
            <a:r>
              <a:rPr lang="en-US" altLang="zh-TW" sz="1400" dirty="0" err="1"/>
              <a:t>Suppression_Threshold</a:t>
            </a:r>
            <a:r>
              <a:rPr lang="en-US" altLang="zh-TW" sz="1400" dirty="0"/>
              <a:t>: Affinity threshold for suppressing similar antibodies.</a:t>
            </a:r>
          </a:p>
          <a:p>
            <a:pPr marL="457200" lvl="1" indent="0">
              <a:buNone/>
            </a:pPr>
            <a:r>
              <a:rPr lang="en-US" altLang="zh-TW" sz="1400" dirty="0" err="1"/>
              <a:t>Replacement_Rate</a:t>
            </a:r>
            <a:r>
              <a:rPr lang="en-US" altLang="zh-TW" sz="1400" dirty="0"/>
              <a:t>: Percentage of population to replace with new random antibodies each generation.</a:t>
            </a:r>
          </a:p>
          <a:p>
            <a:pPr marL="0" indent="0">
              <a:buNone/>
            </a:pPr>
            <a:r>
              <a:rPr lang="en-US" altLang="zh-TW" sz="1400" dirty="0"/>
              <a:t>Output:</a:t>
            </a:r>
          </a:p>
          <a:p>
            <a:pPr marL="457200" lvl="1" indent="0">
              <a:buNone/>
            </a:pPr>
            <a:r>
              <a:rPr lang="en-US" altLang="zh-TW" sz="1400" dirty="0" err="1"/>
              <a:t>Memory_Antibodies</a:t>
            </a:r>
            <a:r>
              <a:rPr lang="en-US" altLang="zh-TW" sz="1400" dirty="0"/>
              <a:t>: A set of "memory cells" representing solutions or clusters.</a:t>
            </a:r>
          </a:p>
        </p:txBody>
      </p:sp>
    </p:spTree>
    <p:extLst>
      <p:ext uri="{BB962C8B-B14F-4D97-AF65-F5344CB8AC3E}">
        <p14:creationId xmlns:p14="http://schemas.microsoft.com/office/powerpoint/2010/main" val="31043356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F0CF48D5-E523-01A9-7182-BAE1DC2E1716}"/>
              </a:ext>
            </a:extLst>
          </p:cNvPr>
          <p:cNvSpPr>
            <a:spLocks noGrp="1"/>
          </p:cNvSpPr>
          <p:nvPr>
            <p:ph idx="1"/>
          </p:nvPr>
        </p:nvSpPr>
        <p:spPr>
          <a:xfrm>
            <a:off x="838200" y="678730"/>
            <a:ext cx="10515600" cy="5498233"/>
          </a:xfrm>
        </p:spPr>
        <p:txBody>
          <a:bodyPr>
            <a:normAutofit fontScale="25000" lnSpcReduction="20000"/>
          </a:bodyPr>
          <a:lstStyle/>
          <a:p>
            <a:pPr marL="0" indent="0">
              <a:buNone/>
            </a:pPr>
            <a:r>
              <a:rPr lang="en-US" altLang="zh-TW" sz="5600" dirty="0"/>
              <a:t>1. Initialization</a:t>
            </a:r>
          </a:p>
          <a:p>
            <a:pPr marL="0" indent="0">
              <a:buNone/>
            </a:pPr>
            <a:r>
              <a:rPr lang="en-US" altLang="zh-TW" sz="5600" dirty="0" err="1"/>
              <a:t>Memory_Antibodies</a:t>
            </a:r>
            <a:r>
              <a:rPr lang="en-US" altLang="zh-TW" sz="5600" dirty="0"/>
              <a:t> = Empty Set</a:t>
            </a:r>
          </a:p>
          <a:p>
            <a:pPr marL="0" indent="0">
              <a:buNone/>
            </a:pPr>
            <a:r>
              <a:rPr lang="en-US" altLang="zh-TW" sz="5600" dirty="0" err="1"/>
              <a:t>Antibody_Population</a:t>
            </a:r>
            <a:r>
              <a:rPr lang="en-US" altLang="zh-TW" sz="5600" dirty="0"/>
              <a:t> = Empty Set</a:t>
            </a:r>
          </a:p>
          <a:p>
            <a:pPr marL="0" indent="0">
              <a:buNone/>
            </a:pPr>
            <a:r>
              <a:rPr lang="en-US" altLang="zh-TW" sz="5600" dirty="0"/>
              <a:t>// Create initial random antibodies</a:t>
            </a:r>
          </a:p>
          <a:p>
            <a:pPr marL="0" indent="0">
              <a:buNone/>
            </a:pPr>
            <a:r>
              <a:rPr lang="en-US" altLang="zh-TW" sz="5600" dirty="0"/>
              <a:t>FOR </a:t>
            </a:r>
            <a:r>
              <a:rPr lang="en-US" altLang="zh-TW" sz="5600" dirty="0" err="1"/>
              <a:t>i</a:t>
            </a:r>
            <a:r>
              <a:rPr lang="en-US" altLang="zh-TW" sz="5600" dirty="0"/>
              <a:t> FROM 1 TO </a:t>
            </a:r>
            <a:r>
              <a:rPr lang="en-US" altLang="zh-TW" sz="5600" dirty="0" err="1"/>
              <a:t>N_Antibodies</a:t>
            </a:r>
            <a:r>
              <a:rPr lang="en-US" altLang="zh-TW" sz="5600" dirty="0"/>
              <a:t>:</a:t>
            </a:r>
          </a:p>
          <a:p>
            <a:pPr marL="0" indent="0">
              <a:buNone/>
            </a:pPr>
            <a:r>
              <a:rPr lang="en-US" altLang="zh-TW" sz="5600" dirty="0"/>
              <a:t>    antibody = </a:t>
            </a:r>
            <a:r>
              <a:rPr lang="en-US" altLang="zh-TW" sz="5600" dirty="0" err="1"/>
              <a:t>Generate_Random_Antibody</a:t>
            </a:r>
            <a:r>
              <a:rPr lang="en-US" altLang="zh-TW" sz="5600" dirty="0"/>
              <a:t>() // Antibody represents a candidate solution (e.g., a data point, a vector)</a:t>
            </a:r>
          </a:p>
          <a:p>
            <a:pPr marL="0" indent="0">
              <a:buNone/>
            </a:pPr>
            <a:r>
              <a:rPr lang="en-US" altLang="zh-TW" sz="5600" dirty="0"/>
              <a:t>    </a:t>
            </a:r>
            <a:r>
              <a:rPr lang="en-US" altLang="zh-TW" sz="5600" dirty="0" err="1"/>
              <a:t>Antibody_Population.Add</a:t>
            </a:r>
            <a:r>
              <a:rPr lang="en-US" altLang="zh-TW" sz="5600" dirty="0"/>
              <a:t>(antibody)</a:t>
            </a:r>
          </a:p>
          <a:p>
            <a:pPr marL="0" indent="0">
              <a:buNone/>
            </a:pPr>
            <a:r>
              <a:rPr lang="en-US" altLang="zh-TW" sz="5600" dirty="0"/>
              <a:t>END FOR</a:t>
            </a:r>
          </a:p>
          <a:p>
            <a:pPr marL="0" indent="0">
              <a:buNone/>
            </a:pPr>
            <a:r>
              <a:rPr lang="en-US" altLang="zh-TW" sz="5600" dirty="0"/>
              <a:t>2. Main Loop (Generations)</a:t>
            </a:r>
          </a:p>
          <a:p>
            <a:pPr marL="0" indent="0">
              <a:buNone/>
            </a:pPr>
            <a:r>
              <a:rPr lang="en-US" altLang="zh-TW" sz="5600" dirty="0"/>
              <a:t>FOR generation FROM 1 TO </a:t>
            </a:r>
            <a:r>
              <a:rPr lang="en-US" altLang="zh-TW" sz="5600" dirty="0" err="1"/>
              <a:t>N_Generations</a:t>
            </a:r>
            <a:r>
              <a:rPr lang="en-US" altLang="zh-TW" sz="5600" dirty="0"/>
              <a:t>:</a:t>
            </a:r>
          </a:p>
          <a:p>
            <a:pPr marL="0" indent="0">
              <a:buNone/>
            </a:pPr>
            <a:r>
              <a:rPr lang="en-US" altLang="zh-TW" sz="5600" dirty="0"/>
              <a:t>    // 2.1. Evaluate Affinity to Antigens (Problem Evaluation)</a:t>
            </a:r>
          </a:p>
          <a:p>
            <a:pPr marL="0" indent="0">
              <a:buNone/>
            </a:pPr>
            <a:r>
              <a:rPr lang="en-US" altLang="zh-TW" sz="5600" dirty="0"/>
              <a:t>    // This step depends heavily on whether it's clustering or optimization.</a:t>
            </a:r>
          </a:p>
          <a:p>
            <a:pPr marL="0" indent="0">
              <a:buNone/>
            </a:pPr>
            <a:r>
              <a:rPr lang="en-US" altLang="zh-TW" sz="5600" dirty="0"/>
              <a:t>    // If for Clustering:</a:t>
            </a:r>
          </a:p>
          <a:p>
            <a:pPr marL="0" indent="0">
              <a:buNone/>
            </a:pPr>
            <a:r>
              <a:rPr lang="en-US" altLang="zh-TW" sz="5600" dirty="0"/>
              <a:t>    //  No direct "</a:t>
            </a:r>
            <a:r>
              <a:rPr lang="en-US" altLang="zh-TW" sz="5600" dirty="0" err="1"/>
              <a:t>Antigen_Set</a:t>
            </a:r>
            <a:r>
              <a:rPr lang="en-US" altLang="zh-TW" sz="5600" dirty="0"/>
              <a:t>" interaction per antibody;</a:t>
            </a:r>
          </a:p>
          <a:p>
            <a:pPr marL="0" indent="0">
              <a:buNone/>
            </a:pPr>
            <a:r>
              <a:rPr lang="en-US" altLang="zh-TW" sz="5600" dirty="0"/>
              <a:t>    //  Affinity is calculated between antibodies in the network later.</a:t>
            </a:r>
          </a:p>
          <a:p>
            <a:pPr marL="0" indent="0">
              <a:buNone/>
            </a:pPr>
            <a:r>
              <a:rPr lang="en-US" altLang="zh-TW" sz="5600" dirty="0"/>
              <a:t>    //  Or, if antibodies are cluster centers, affinity is average distance to assigned data points.</a:t>
            </a:r>
          </a:p>
          <a:p>
            <a:pPr marL="0" indent="0">
              <a:buNone/>
            </a:pPr>
            <a:r>
              <a:rPr lang="en-US" altLang="zh-TW" sz="5600" dirty="0"/>
              <a:t>    // If for Optimization:</a:t>
            </a:r>
          </a:p>
          <a:p>
            <a:pPr marL="0" indent="0">
              <a:buNone/>
            </a:pPr>
            <a:r>
              <a:rPr lang="en-US" altLang="zh-TW" sz="5600" dirty="0"/>
              <a:t>    FOR EACH antibody IN </a:t>
            </a:r>
            <a:r>
              <a:rPr lang="en-US" altLang="zh-TW" sz="5600" dirty="0" err="1"/>
              <a:t>Antibody_Population</a:t>
            </a:r>
            <a:r>
              <a:rPr lang="en-US" altLang="zh-TW" sz="5600" dirty="0"/>
              <a:t>:</a:t>
            </a:r>
          </a:p>
          <a:p>
            <a:pPr marL="0" indent="0">
              <a:buNone/>
            </a:pPr>
            <a:r>
              <a:rPr lang="en-US" altLang="zh-TW" sz="5600" dirty="0"/>
              <a:t>        </a:t>
            </a:r>
            <a:r>
              <a:rPr lang="en-US" altLang="zh-TW" sz="5600" dirty="0" err="1"/>
              <a:t>antibody.Affinity_to_Antigen</a:t>
            </a:r>
            <a:r>
              <a:rPr lang="en-US" altLang="zh-TW" sz="5600" dirty="0"/>
              <a:t> = </a:t>
            </a:r>
            <a:r>
              <a:rPr lang="en-US" altLang="zh-TW" sz="5600" dirty="0" err="1"/>
              <a:t>Evaluate_Fitness</a:t>
            </a:r>
            <a:r>
              <a:rPr lang="en-US" altLang="zh-TW" sz="5600" dirty="0"/>
              <a:t>(antibody, </a:t>
            </a:r>
            <a:r>
              <a:rPr lang="en-US" altLang="zh-TW" sz="5600" dirty="0" err="1"/>
              <a:t>Antigen_Set</a:t>
            </a:r>
            <a:r>
              <a:rPr lang="en-US" altLang="zh-TW" sz="5600" dirty="0"/>
              <a:t>) // E.g., apply objective function</a:t>
            </a:r>
          </a:p>
          <a:p>
            <a:pPr marL="0" indent="0">
              <a:buNone/>
            </a:pPr>
            <a:r>
              <a:rPr lang="en-US" altLang="zh-TW" sz="5600" dirty="0"/>
              <a:t>    END FOR</a:t>
            </a:r>
          </a:p>
          <a:p>
            <a:endParaRPr lang="zh-TW" altLang="en-US" dirty="0"/>
          </a:p>
        </p:txBody>
      </p:sp>
    </p:spTree>
    <p:extLst>
      <p:ext uri="{BB962C8B-B14F-4D97-AF65-F5344CB8AC3E}">
        <p14:creationId xmlns:p14="http://schemas.microsoft.com/office/powerpoint/2010/main" val="468021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0E6C708-832E-F4CC-8D57-2EFA5C7E8F59}"/>
              </a:ext>
            </a:extLst>
          </p:cNvPr>
          <p:cNvSpPr>
            <a:spLocks noGrp="1"/>
          </p:cNvSpPr>
          <p:nvPr>
            <p:ph idx="1"/>
          </p:nvPr>
        </p:nvSpPr>
        <p:spPr>
          <a:xfrm>
            <a:off x="838200" y="725864"/>
            <a:ext cx="10515600" cy="5451099"/>
          </a:xfrm>
        </p:spPr>
        <p:txBody>
          <a:bodyPr>
            <a:normAutofit fontScale="25000" lnSpcReduction="20000"/>
          </a:bodyPr>
          <a:lstStyle/>
          <a:p>
            <a:pPr marL="0" indent="0">
              <a:buNone/>
            </a:pPr>
            <a:endParaRPr lang="en-US" altLang="zh-TW" sz="5600" dirty="0"/>
          </a:p>
          <a:p>
            <a:pPr marL="0" indent="0">
              <a:buNone/>
            </a:pPr>
            <a:r>
              <a:rPr lang="en-US" altLang="zh-TW" sz="5600" dirty="0"/>
              <a:t>    // 2.2. Clonal Selection and Proliferation</a:t>
            </a:r>
          </a:p>
          <a:p>
            <a:pPr marL="0" indent="0">
              <a:buNone/>
            </a:pPr>
            <a:r>
              <a:rPr lang="en-US" altLang="zh-TW" sz="5600" dirty="0"/>
              <a:t>    </a:t>
            </a:r>
            <a:r>
              <a:rPr lang="en-US" altLang="zh-TW" sz="5600" dirty="0" err="1"/>
              <a:t>Cloned_Population</a:t>
            </a:r>
            <a:r>
              <a:rPr lang="en-US" altLang="zh-TW" sz="5600" dirty="0"/>
              <a:t> = Empty Set</a:t>
            </a:r>
          </a:p>
          <a:p>
            <a:pPr marL="0" indent="0">
              <a:buNone/>
            </a:pPr>
            <a:r>
              <a:rPr lang="en-US" altLang="zh-TW" sz="5600" dirty="0"/>
              <a:t>    // Sort antibodies by their affinity (higher is better)</a:t>
            </a:r>
          </a:p>
          <a:p>
            <a:pPr marL="0" indent="0">
              <a:buNone/>
            </a:pPr>
            <a:r>
              <a:rPr lang="en-US" altLang="zh-TW" sz="5600" dirty="0"/>
              <a:t>    Sort </a:t>
            </a:r>
            <a:r>
              <a:rPr lang="en-US" altLang="zh-TW" sz="5600" dirty="0" err="1"/>
              <a:t>Antibody_Population</a:t>
            </a:r>
            <a:r>
              <a:rPr lang="en-US" altLang="zh-TW" sz="5600" dirty="0"/>
              <a:t> by </a:t>
            </a:r>
            <a:r>
              <a:rPr lang="en-US" altLang="zh-TW" sz="5600" dirty="0" err="1"/>
              <a:t>antibody.Affinity_to_Antigen</a:t>
            </a:r>
            <a:r>
              <a:rPr lang="en-US" altLang="zh-TW" sz="5600" dirty="0"/>
              <a:t> in descending order</a:t>
            </a:r>
          </a:p>
          <a:p>
            <a:pPr marL="0" indent="0">
              <a:buNone/>
            </a:pPr>
            <a:r>
              <a:rPr lang="en-US" altLang="zh-TW" sz="5600" dirty="0"/>
              <a:t>    FOR EACH antibody IN </a:t>
            </a:r>
            <a:r>
              <a:rPr lang="en-US" altLang="zh-TW" sz="5600" dirty="0" err="1"/>
              <a:t>Antibody_Population</a:t>
            </a:r>
            <a:r>
              <a:rPr lang="en-US" altLang="zh-TW" sz="5600" dirty="0"/>
              <a:t>:</a:t>
            </a:r>
          </a:p>
          <a:p>
            <a:pPr marL="0" indent="0">
              <a:buNone/>
            </a:pPr>
            <a:r>
              <a:rPr lang="en-US" altLang="zh-TW" sz="5600" dirty="0"/>
              <a:t>        // Number of clones proportional to affinity (or rank)</a:t>
            </a:r>
          </a:p>
          <a:p>
            <a:pPr marL="0" indent="0">
              <a:buNone/>
            </a:pPr>
            <a:r>
              <a:rPr lang="en-US" altLang="zh-TW" sz="5600" dirty="0"/>
              <a:t>        </a:t>
            </a:r>
            <a:r>
              <a:rPr lang="en-US" altLang="zh-TW" sz="5600" dirty="0" err="1"/>
              <a:t>num_clones</a:t>
            </a:r>
            <a:r>
              <a:rPr lang="en-US" altLang="zh-TW" sz="5600" dirty="0"/>
              <a:t> = ROUND_TO_INT(</a:t>
            </a:r>
            <a:r>
              <a:rPr lang="en-US" altLang="zh-TW" sz="5600" dirty="0" err="1"/>
              <a:t>Cloning_Factor</a:t>
            </a:r>
            <a:r>
              <a:rPr lang="en-US" altLang="zh-TW" sz="5600" dirty="0"/>
              <a:t> * </a:t>
            </a:r>
            <a:r>
              <a:rPr lang="en-US" altLang="zh-TW" sz="5600" dirty="0" err="1"/>
              <a:t>antibody.Affinity_to_Antigen</a:t>
            </a:r>
            <a:r>
              <a:rPr lang="en-US" altLang="zh-TW" sz="5600" dirty="0"/>
              <a:t>) // Or based on rank/selection pressure</a:t>
            </a:r>
          </a:p>
          <a:p>
            <a:pPr marL="0" indent="0">
              <a:buNone/>
            </a:pPr>
            <a:r>
              <a:rPr lang="en-US" altLang="zh-TW" sz="5600" dirty="0"/>
              <a:t>        FOR j FROM 1 TO </a:t>
            </a:r>
            <a:r>
              <a:rPr lang="en-US" altLang="zh-TW" sz="5600" dirty="0" err="1"/>
              <a:t>num_clones</a:t>
            </a:r>
            <a:r>
              <a:rPr lang="en-US" altLang="zh-TW" sz="5600" dirty="0"/>
              <a:t>:</a:t>
            </a:r>
          </a:p>
          <a:p>
            <a:pPr marL="0" indent="0">
              <a:buNone/>
            </a:pPr>
            <a:r>
              <a:rPr lang="en-US" altLang="zh-TW" sz="5600" dirty="0"/>
              <a:t>            clone = </a:t>
            </a:r>
            <a:r>
              <a:rPr lang="en-US" altLang="zh-TW" sz="5600" dirty="0" err="1"/>
              <a:t>antibody.Copy</a:t>
            </a:r>
            <a:r>
              <a:rPr lang="en-US" altLang="zh-TW" sz="5600" dirty="0"/>
              <a:t>()</a:t>
            </a:r>
          </a:p>
          <a:p>
            <a:pPr marL="457200" lvl="1" indent="0">
              <a:buNone/>
            </a:pPr>
            <a:r>
              <a:rPr lang="en-US" altLang="zh-TW" sz="5600" dirty="0"/>
              <a:t>// Somatic Hypermutation: Higher affinity = lower mutation rate (for fine-tuning)</a:t>
            </a:r>
          </a:p>
          <a:p>
            <a:pPr marL="0" indent="0">
              <a:buNone/>
            </a:pPr>
            <a:r>
              <a:rPr lang="en-US" altLang="zh-TW" sz="5600" dirty="0"/>
              <a:t>            // Lower affinity = higher mutation rate (for exploration)</a:t>
            </a:r>
          </a:p>
          <a:p>
            <a:pPr marL="0" indent="0">
              <a:buNone/>
            </a:pPr>
            <a:r>
              <a:rPr lang="en-US" altLang="zh-TW" sz="5600" dirty="0"/>
              <a:t>            </a:t>
            </a:r>
            <a:r>
              <a:rPr lang="en-US" altLang="zh-TW" sz="5600" dirty="0" err="1"/>
              <a:t>mutation_strength</a:t>
            </a:r>
            <a:r>
              <a:rPr lang="en-US" altLang="zh-TW" sz="5600" dirty="0"/>
              <a:t> = MAX_MUTATION_RATE - (</a:t>
            </a:r>
            <a:r>
              <a:rPr lang="en-US" altLang="zh-TW" sz="5600" dirty="0" err="1"/>
              <a:t>antibody.Affinity_to_Antigen</a:t>
            </a:r>
            <a:r>
              <a:rPr lang="en-US" altLang="zh-TW" sz="5600" dirty="0"/>
              <a:t> * </a:t>
            </a:r>
            <a:r>
              <a:rPr lang="en-US" altLang="zh-TW" sz="5600" dirty="0" err="1"/>
              <a:t>Mutation_Rate_Decay_Factor</a:t>
            </a:r>
            <a:r>
              <a:rPr lang="en-US" altLang="zh-TW" sz="5600" dirty="0"/>
              <a:t>)</a:t>
            </a:r>
          </a:p>
          <a:p>
            <a:pPr marL="0" indent="0">
              <a:buNone/>
            </a:pPr>
            <a:r>
              <a:rPr lang="en-US" altLang="zh-TW" sz="5600" dirty="0"/>
              <a:t>            </a:t>
            </a:r>
            <a:r>
              <a:rPr lang="en-US" altLang="zh-TW" sz="5600" dirty="0" err="1"/>
              <a:t>mutation_strength</a:t>
            </a:r>
            <a:r>
              <a:rPr lang="en-US" altLang="zh-TW" sz="5600" dirty="0"/>
              <a:t> = CLIP(</a:t>
            </a:r>
            <a:r>
              <a:rPr lang="en-US" altLang="zh-TW" sz="5600" dirty="0" err="1"/>
              <a:t>mutation_strength</a:t>
            </a:r>
            <a:r>
              <a:rPr lang="en-US" altLang="zh-TW" sz="5600" dirty="0"/>
              <a:t>, MIN_MUTATION_RATE, MAX_MUTATION_RATE) // Ensure bounds</a:t>
            </a:r>
          </a:p>
          <a:p>
            <a:pPr marL="0" indent="0">
              <a:buNone/>
            </a:pPr>
            <a:r>
              <a:rPr lang="en-US" altLang="zh-TW" sz="5600" dirty="0"/>
              <a:t>            </a:t>
            </a:r>
            <a:r>
              <a:rPr lang="en-US" altLang="zh-TW" sz="5600" dirty="0" err="1"/>
              <a:t>clone.Mutate</a:t>
            </a:r>
            <a:r>
              <a:rPr lang="en-US" altLang="zh-TW" sz="5600" dirty="0"/>
              <a:t>(</a:t>
            </a:r>
            <a:r>
              <a:rPr lang="en-US" altLang="zh-TW" sz="5600" dirty="0" err="1"/>
              <a:t>mutation_strength</a:t>
            </a:r>
            <a:r>
              <a:rPr lang="en-US" altLang="zh-TW" sz="5600" dirty="0"/>
              <a:t>) // Apply mutation to the clone</a:t>
            </a:r>
          </a:p>
          <a:p>
            <a:pPr marL="0" indent="0">
              <a:buNone/>
            </a:pPr>
            <a:r>
              <a:rPr lang="en-US" altLang="zh-TW" sz="5600" dirty="0"/>
              <a:t>            </a:t>
            </a:r>
            <a:r>
              <a:rPr lang="en-US" altLang="zh-TW" sz="5600" dirty="0" err="1"/>
              <a:t>Cloned_Population.Add</a:t>
            </a:r>
            <a:r>
              <a:rPr lang="en-US" altLang="zh-TW" sz="5600" dirty="0"/>
              <a:t>(clone)</a:t>
            </a:r>
          </a:p>
          <a:p>
            <a:pPr marL="0" indent="0">
              <a:buNone/>
            </a:pPr>
            <a:r>
              <a:rPr lang="en-US" altLang="zh-TW" sz="5600" dirty="0"/>
              <a:t>        END FOR</a:t>
            </a:r>
          </a:p>
          <a:p>
            <a:pPr marL="0" indent="0">
              <a:buNone/>
            </a:pPr>
            <a:r>
              <a:rPr lang="en-US" altLang="zh-TW" sz="5600" dirty="0"/>
              <a:t>    END FOR</a:t>
            </a:r>
          </a:p>
          <a:p>
            <a:endParaRPr lang="zh-TW" altLang="en-US" dirty="0"/>
          </a:p>
        </p:txBody>
      </p:sp>
    </p:spTree>
    <p:extLst>
      <p:ext uri="{BB962C8B-B14F-4D97-AF65-F5344CB8AC3E}">
        <p14:creationId xmlns:p14="http://schemas.microsoft.com/office/powerpoint/2010/main" val="8663595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092E04-A022-44D6-E183-7D0C93866B8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340EDAA-C771-111F-9E14-21F0350CE6BA}"/>
              </a:ext>
            </a:extLst>
          </p:cNvPr>
          <p:cNvSpPr>
            <a:spLocks noGrp="1"/>
          </p:cNvSpPr>
          <p:nvPr>
            <p:ph idx="1"/>
          </p:nvPr>
        </p:nvSpPr>
        <p:spPr/>
        <p:txBody>
          <a:bodyPr>
            <a:normAutofit/>
          </a:bodyPr>
          <a:lstStyle/>
          <a:p>
            <a:pPr marL="0" indent="0">
              <a:buNone/>
            </a:pPr>
            <a:r>
              <a:rPr lang="en-US" altLang="zh-TW" sz="1400" dirty="0"/>
              <a:t>    // Combine original and cloned antibodies for the next phase</a:t>
            </a:r>
          </a:p>
          <a:p>
            <a:pPr marL="0" indent="0">
              <a:buNone/>
            </a:pPr>
            <a:r>
              <a:rPr lang="en-US" altLang="zh-TW" sz="1400" dirty="0"/>
              <a:t>    </a:t>
            </a:r>
            <a:r>
              <a:rPr lang="en-US" altLang="zh-TW" sz="1400" dirty="0" err="1"/>
              <a:t>Current_Population</a:t>
            </a:r>
            <a:r>
              <a:rPr lang="en-US" altLang="zh-TW" sz="1400" dirty="0"/>
              <a:t> = </a:t>
            </a:r>
            <a:r>
              <a:rPr lang="en-US" altLang="zh-TW" sz="1400" dirty="0" err="1"/>
              <a:t>Antibody_Population.Union</a:t>
            </a:r>
            <a:r>
              <a:rPr lang="en-US" altLang="zh-TW" sz="1400" dirty="0"/>
              <a:t>(</a:t>
            </a:r>
            <a:r>
              <a:rPr lang="en-US" altLang="zh-TW" sz="1400" dirty="0" err="1"/>
              <a:t>Cloned_Population</a:t>
            </a:r>
            <a:r>
              <a:rPr lang="en-US" altLang="zh-TW" sz="1400" dirty="0"/>
              <a:t>)</a:t>
            </a:r>
          </a:p>
          <a:p>
            <a:pPr marL="0" indent="0">
              <a:buNone/>
            </a:pPr>
            <a:r>
              <a:rPr lang="en-US" altLang="zh-TW" sz="1400" dirty="0"/>
              <a:t>    // 2.3. Network Interaction (Suppression/Regulation)</a:t>
            </a:r>
          </a:p>
          <a:p>
            <a:pPr marL="0" indent="0">
              <a:buNone/>
            </a:pPr>
            <a:r>
              <a:rPr lang="en-US" altLang="zh-TW" sz="1400" dirty="0"/>
              <a:t>    // This step prunes redundant antibodies and maintains diversity based on inter-antibody affinity.</a:t>
            </a:r>
          </a:p>
          <a:p>
            <a:pPr marL="0" indent="0">
              <a:buNone/>
            </a:pPr>
            <a:r>
              <a:rPr lang="en-US" altLang="zh-TW" sz="1400" dirty="0"/>
              <a:t>    </a:t>
            </a:r>
            <a:r>
              <a:rPr lang="en-US" altLang="zh-TW" sz="1400" dirty="0" err="1"/>
              <a:t>Filtered_Population</a:t>
            </a:r>
            <a:r>
              <a:rPr lang="en-US" altLang="zh-TW" sz="1400" dirty="0"/>
              <a:t> = Empty Set</a:t>
            </a:r>
          </a:p>
          <a:p>
            <a:pPr marL="0" indent="0">
              <a:buNone/>
            </a:pPr>
            <a:r>
              <a:rPr lang="en-US" altLang="zh-TW" sz="1400" dirty="0"/>
              <a:t>    // Sort the current population (e.g., by affinity to antigen or some intrinsic quality)</a:t>
            </a:r>
          </a:p>
          <a:p>
            <a:pPr marL="0" indent="0">
              <a:buNone/>
            </a:pPr>
            <a:r>
              <a:rPr lang="en-US" altLang="zh-TW" sz="1400" dirty="0"/>
              <a:t>    // This can influence which antibodies are kept vs. suppressed.</a:t>
            </a:r>
          </a:p>
          <a:p>
            <a:pPr marL="0" indent="0">
              <a:buNone/>
            </a:pPr>
            <a:r>
              <a:rPr lang="en-US" altLang="zh-TW" sz="1400" dirty="0"/>
              <a:t>    Sort </a:t>
            </a:r>
            <a:r>
              <a:rPr lang="en-US" altLang="zh-TW" sz="1400" dirty="0" err="1"/>
              <a:t>Current_Population</a:t>
            </a:r>
            <a:r>
              <a:rPr lang="en-US" altLang="zh-TW" sz="1400" dirty="0"/>
              <a:t> by a chosen criterion (e.g., </a:t>
            </a:r>
            <a:r>
              <a:rPr lang="en-US" altLang="zh-TW" sz="1400" dirty="0" err="1"/>
              <a:t>Affinity_to_Antigen</a:t>
            </a:r>
            <a:r>
              <a:rPr lang="en-US" altLang="zh-TW" sz="1400" dirty="0"/>
              <a:t>)</a:t>
            </a:r>
          </a:p>
          <a:p>
            <a:pPr marL="0" indent="0">
              <a:buNone/>
            </a:pPr>
            <a:r>
              <a:rPr lang="en-US" altLang="zh-TW" sz="1400" dirty="0"/>
              <a:t>    FOR EACH </a:t>
            </a:r>
            <a:r>
              <a:rPr lang="en-US" altLang="zh-TW" sz="1400" dirty="0" err="1"/>
              <a:t>antibody_i</a:t>
            </a:r>
            <a:r>
              <a:rPr lang="en-US" altLang="zh-TW" sz="1400" dirty="0"/>
              <a:t> IN </a:t>
            </a:r>
            <a:r>
              <a:rPr lang="en-US" altLang="zh-TW" sz="1400" dirty="0" err="1"/>
              <a:t>Current_Population</a:t>
            </a:r>
            <a:r>
              <a:rPr lang="en-US" altLang="zh-TW" sz="1400" dirty="0"/>
              <a:t>:</a:t>
            </a:r>
          </a:p>
          <a:p>
            <a:pPr marL="0" indent="0">
              <a:buNone/>
            </a:pPr>
            <a:r>
              <a:rPr lang="en-US" altLang="zh-TW" sz="1400" dirty="0"/>
              <a:t>        </a:t>
            </a:r>
            <a:r>
              <a:rPr lang="en-US" altLang="zh-TW" sz="1400" dirty="0" err="1"/>
              <a:t>is_suppressed</a:t>
            </a:r>
            <a:r>
              <a:rPr lang="en-US" altLang="zh-TW" sz="1400" dirty="0"/>
              <a:t> = FALSE</a:t>
            </a:r>
          </a:p>
        </p:txBody>
      </p:sp>
    </p:spTree>
    <p:extLst>
      <p:ext uri="{BB962C8B-B14F-4D97-AF65-F5344CB8AC3E}">
        <p14:creationId xmlns:p14="http://schemas.microsoft.com/office/powerpoint/2010/main" val="26541419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735F46-D5A3-AC4B-BCD7-A022D6C0C59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5FFC00A-A4EE-61F8-47C1-14E13ABB98C2}"/>
              </a:ext>
            </a:extLst>
          </p:cNvPr>
          <p:cNvSpPr>
            <a:spLocks noGrp="1"/>
          </p:cNvSpPr>
          <p:nvPr>
            <p:ph idx="1"/>
          </p:nvPr>
        </p:nvSpPr>
        <p:spPr/>
        <p:txBody>
          <a:bodyPr>
            <a:noAutofit/>
          </a:bodyPr>
          <a:lstStyle/>
          <a:p>
            <a:pPr marL="0" indent="0">
              <a:buNone/>
            </a:pPr>
            <a:r>
              <a:rPr lang="en-US" altLang="zh-TW" sz="1400" dirty="0"/>
              <a:t> FOR EACH </a:t>
            </a:r>
            <a:r>
              <a:rPr lang="en-US" altLang="zh-TW" sz="1400" dirty="0" err="1"/>
              <a:t>antibody_j</a:t>
            </a:r>
            <a:r>
              <a:rPr lang="en-US" altLang="zh-TW" sz="1400" dirty="0"/>
              <a:t> IN </a:t>
            </a:r>
            <a:r>
              <a:rPr lang="en-US" altLang="zh-TW" sz="1400" dirty="0" err="1"/>
              <a:t>Filtered_Population</a:t>
            </a:r>
            <a:r>
              <a:rPr lang="en-US" altLang="zh-TW" sz="1400" dirty="0"/>
              <a:t>: // Compare against already selected/filtered antibodies</a:t>
            </a:r>
          </a:p>
          <a:p>
            <a:pPr marL="0" indent="0">
              <a:buNone/>
            </a:pPr>
            <a:r>
              <a:rPr lang="en-US" altLang="zh-TW" sz="1400" dirty="0"/>
              <a:t>            // Calculate inter-antibody affinity (e.g., Euclidean distance for vectors, or problem-specific metric)</a:t>
            </a:r>
          </a:p>
          <a:p>
            <a:pPr marL="0" indent="0">
              <a:buNone/>
            </a:pPr>
            <a:r>
              <a:rPr lang="en-US" altLang="zh-TW" sz="1400" dirty="0"/>
              <a:t>            </a:t>
            </a:r>
            <a:r>
              <a:rPr lang="en-US" altLang="zh-TW" sz="1400" dirty="0" err="1"/>
              <a:t>inter_antibody_affinity</a:t>
            </a:r>
            <a:r>
              <a:rPr lang="en-US" altLang="zh-TW" sz="1400" dirty="0"/>
              <a:t> = </a:t>
            </a:r>
            <a:r>
              <a:rPr lang="en-US" altLang="zh-TW" sz="1400" dirty="0" err="1"/>
              <a:t>Calculate_Affinity_Between_Antibodies</a:t>
            </a:r>
            <a:r>
              <a:rPr lang="en-US" altLang="zh-TW" sz="1400" dirty="0"/>
              <a:t>(</a:t>
            </a:r>
            <a:r>
              <a:rPr lang="en-US" altLang="zh-TW" sz="1400" dirty="0" err="1"/>
              <a:t>antibody_i</a:t>
            </a:r>
            <a:r>
              <a:rPr lang="en-US" altLang="zh-TW" sz="1400" dirty="0"/>
              <a:t>, </a:t>
            </a:r>
            <a:r>
              <a:rPr lang="en-US" altLang="zh-TW" sz="1400" dirty="0" err="1"/>
              <a:t>antibody_j</a:t>
            </a:r>
            <a:r>
              <a:rPr lang="en-US" altLang="zh-TW" sz="1400" dirty="0"/>
              <a:t>)</a:t>
            </a:r>
          </a:p>
          <a:p>
            <a:pPr marL="0" indent="0">
              <a:buNone/>
            </a:pPr>
            <a:r>
              <a:rPr lang="en-US" altLang="zh-TW" sz="1400" dirty="0"/>
              <a:t>            IF </a:t>
            </a:r>
            <a:r>
              <a:rPr lang="en-US" altLang="zh-TW" sz="1400" dirty="0" err="1"/>
              <a:t>inter_antibody_affinity</a:t>
            </a:r>
            <a:r>
              <a:rPr lang="en-US" altLang="zh-TW" sz="1400" dirty="0"/>
              <a:t> &lt; </a:t>
            </a:r>
            <a:r>
              <a:rPr lang="en-US" altLang="zh-TW" sz="1400" dirty="0" err="1"/>
              <a:t>Suppression_Threshold</a:t>
            </a:r>
            <a:r>
              <a:rPr lang="en-US" altLang="zh-TW" sz="1400" dirty="0"/>
              <a:t>: // If they are too similar (high affinity means low distance)</a:t>
            </a:r>
          </a:p>
          <a:p>
            <a:pPr marL="0" indent="0">
              <a:buNone/>
            </a:pPr>
            <a:r>
              <a:rPr lang="en-US" altLang="zh-TW" sz="1400" dirty="0"/>
              <a:t>                // </a:t>
            </a:r>
            <a:r>
              <a:rPr lang="en-US" altLang="zh-TW" sz="1400" dirty="0" err="1"/>
              <a:t>antibody_i</a:t>
            </a:r>
            <a:r>
              <a:rPr lang="en-US" altLang="zh-TW" sz="1400" dirty="0"/>
              <a:t> is redundant; suppress it</a:t>
            </a:r>
          </a:p>
          <a:p>
            <a:pPr marL="0" indent="0">
              <a:buNone/>
            </a:pPr>
            <a:r>
              <a:rPr lang="en-US" altLang="zh-TW" sz="1400" dirty="0"/>
              <a:t>                </a:t>
            </a:r>
            <a:r>
              <a:rPr lang="en-US" altLang="zh-TW" sz="1400" dirty="0" err="1"/>
              <a:t>is_suppressed</a:t>
            </a:r>
            <a:r>
              <a:rPr lang="en-US" altLang="zh-TW" sz="1400" dirty="0"/>
              <a:t> = TRUE</a:t>
            </a:r>
          </a:p>
          <a:p>
            <a:pPr marL="0" indent="0">
              <a:buNone/>
            </a:pPr>
            <a:r>
              <a:rPr lang="en-US" altLang="zh-TW" sz="1400" dirty="0"/>
              <a:t>                BREAK // Move to next </a:t>
            </a:r>
            <a:r>
              <a:rPr lang="en-US" altLang="zh-TW" sz="1400" dirty="0" err="1"/>
              <a:t>antibody_i</a:t>
            </a:r>
            <a:endParaRPr lang="en-US" altLang="zh-TW" sz="1400" dirty="0"/>
          </a:p>
          <a:p>
            <a:pPr marL="0" indent="0">
              <a:buNone/>
            </a:pPr>
            <a:r>
              <a:rPr lang="en-US" altLang="zh-TW" sz="1400" dirty="0"/>
              <a:t>            END IF</a:t>
            </a:r>
          </a:p>
          <a:p>
            <a:pPr marL="0" indent="0">
              <a:buNone/>
            </a:pPr>
            <a:r>
              <a:rPr lang="en-US" altLang="zh-TW" sz="1400" dirty="0"/>
              <a:t>        END FOR</a:t>
            </a:r>
          </a:p>
          <a:p>
            <a:pPr marL="0" indent="0">
              <a:buNone/>
            </a:pPr>
            <a:r>
              <a:rPr lang="en-US" altLang="zh-TW" sz="1400" dirty="0"/>
              <a:t>        IF NOT </a:t>
            </a:r>
            <a:r>
              <a:rPr lang="en-US" altLang="zh-TW" sz="1400" dirty="0" err="1"/>
              <a:t>is_suppressed</a:t>
            </a:r>
            <a:r>
              <a:rPr lang="en-US" altLang="zh-TW" sz="1400" dirty="0"/>
              <a:t>:</a:t>
            </a:r>
          </a:p>
          <a:p>
            <a:pPr marL="0" indent="0">
              <a:buNone/>
            </a:pPr>
            <a:r>
              <a:rPr lang="en-US" altLang="zh-TW" sz="1400" dirty="0"/>
              <a:t>            </a:t>
            </a:r>
            <a:r>
              <a:rPr lang="en-US" altLang="zh-TW" sz="1400" dirty="0" err="1"/>
              <a:t>Filtered_Population.Add</a:t>
            </a:r>
            <a:r>
              <a:rPr lang="en-US" altLang="zh-TW" sz="1400" dirty="0"/>
              <a:t>(</a:t>
            </a:r>
            <a:r>
              <a:rPr lang="en-US" altLang="zh-TW" sz="1400" dirty="0" err="1"/>
              <a:t>antibody_i</a:t>
            </a:r>
            <a:r>
              <a:rPr lang="en-US" altLang="zh-TW" sz="1400" dirty="0"/>
              <a:t>) // Keep this antibody as it's sufficiently distinct</a:t>
            </a:r>
          </a:p>
          <a:p>
            <a:pPr marL="0" indent="0">
              <a:buNone/>
            </a:pPr>
            <a:r>
              <a:rPr lang="en-US" altLang="zh-TW" sz="1400" dirty="0"/>
              <a:t>        END IF</a:t>
            </a:r>
          </a:p>
          <a:p>
            <a:pPr marL="0" indent="0">
              <a:buNone/>
            </a:pPr>
            <a:r>
              <a:rPr lang="en-US" altLang="zh-TW" sz="1400" dirty="0"/>
              <a:t>    END FOR</a:t>
            </a:r>
            <a:endParaRPr lang="zh-TW" altLang="en-US" sz="1400" dirty="0"/>
          </a:p>
        </p:txBody>
      </p:sp>
    </p:spTree>
    <p:extLst>
      <p:ext uri="{BB962C8B-B14F-4D97-AF65-F5344CB8AC3E}">
        <p14:creationId xmlns:p14="http://schemas.microsoft.com/office/powerpoint/2010/main" val="3803683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81CEF2-6486-1FF5-041F-61132F436303}"/>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DD6B61D-262B-F88B-04E4-B855C4384AB6}"/>
              </a:ext>
            </a:extLst>
          </p:cNvPr>
          <p:cNvSpPr>
            <a:spLocks noGrp="1"/>
          </p:cNvSpPr>
          <p:nvPr>
            <p:ph idx="1"/>
          </p:nvPr>
        </p:nvSpPr>
        <p:spPr/>
        <p:txBody>
          <a:bodyPr>
            <a:normAutofit/>
          </a:bodyPr>
          <a:lstStyle/>
          <a:p>
            <a:pPr marL="0" indent="0">
              <a:buNone/>
            </a:pPr>
            <a:endParaRPr lang="en-US" altLang="zh-TW" sz="1400" dirty="0"/>
          </a:p>
          <a:p>
            <a:pPr marL="0" indent="0">
              <a:buNone/>
            </a:pPr>
            <a:r>
              <a:rPr lang="en-US" altLang="zh-TW" sz="1400" dirty="0"/>
              <a:t>    // 2.4. Memory Cell Update (Optional but common in AINs)</a:t>
            </a:r>
          </a:p>
          <a:p>
            <a:pPr marL="0" indent="0">
              <a:buNone/>
            </a:pPr>
            <a:r>
              <a:rPr lang="en-US" altLang="zh-TW" sz="1400" dirty="0"/>
              <a:t>    // Select the best antibodies from the </a:t>
            </a:r>
            <a:r>
              <a:rPr lang="en-US" altLang="zh-TW" sz="1400" dirty="0" err="1"/>
              <a:t>Filtered_Population</a:t>
            </a:r>
            <a:r>
              <a:rPr lang="en-US" altLang="zh-TW" sz="1400" dirty="0"/>
              <a:t> to form the next generation's "memory" or core.</a:t>
            </a:r>
          </a:p>
          <a:p>
            <a:pPr marL="0" indent="0">
              <a:buNone/>
            </a:pPr>
            <a:endParaRPr lang="en-US" altLang="zh-TW" sz="1400" dirty="0"/>
          </a:p>
          <a:p>
            <a:pPr marL="0" indent="0">
              <a:buNone/>
            </a:pPr>
            <a:r>
              <a:rPr lang="en-US" altLang="zh-TW" sz="1400" dirty="0"/>
              <a:t>    // A common approach is to add the best `X` antibodies, or all antibodies above a certain quality.</a:t>
            </a:r>
          </a:p>
          <a:p>
            <a:pPr marL="0" indent="0">
              <a:buNone/>
            </a:pPr>
            <a:r>
              <a:rPr lang="en-US" altLang="zh-TW" sz="1400" dirty="0"/>
              <a:t>    // Or, for clustering, the filtered antibodies ARE the cluster representatives.</a:t>
            </a:r>
          </a:p>
          <a:p>
            <a:pPr marL="0" indent="0">
              <a:buNone/>
            </a:pPr>
            <a:r>
              <a:rPr lang="en-US" altLang="zh-TW" sz="1400" dirty="0"/>
              <a:t>    </a:t>
            </a:r>
          </a:p>
          <a:p>
            <a:pPr marL="0" indent="0">
              <a:buNone/>
            </a:pPr>
            <a:r>
              <a:rPr lang="en-US" altLang="zh-TW" sz="1400" dirty="0"/>
              <a:t>    // For general optimization:</a:t>
            </a:r>
          </a:p>
          <a:p>
            <a:pPr marL="0" indent="0">
              <a:buNone/>
            </a:pPr>
            <a:r>
              <a:rPr lang="en-US" altLang="zh-TW" sz="1400" dirty="0"/>
              <a:t>    //  Add top-performing antibodies from </a:t>
            </a:r>
            <a:r>
              <a:rPr lang="en-US" altLang="zh-TW" sz="1400" dirty="0" err="1"/>
              <a:t>Filtered_Population</a:t>
            </a:r>
            <a:r>
              <a:rPr lang="en-US" altLang="zh-TW" sz="1400" dirty="0"/>
              <a:t> to </a:t>
            </a:r>
            <a:r>
              <a:rPr lang="en-US" altLang="zh-TW" sz="1400" dirty="0" err="1"/>
              <a:t>Memory_Antibodies</a:t>
            </a:r>
            <a:r>
              <a:rPr lang="en-US" altLang="zh-TW" sz="1400" dirty="0"/>
              <a:t>.</a:t>
            </a:r>
          </a:p>
          <a:p>
            <a:pPr marL="0" indent="0">
              <a:buNone/>
            </a:pPr>
            <a:r>
              <a:rPr lang="en-US" altLang="zh-TW" sz="1400" dirty="0"/>
              <a:t>    //  Remove duplicates from </a:t>
            </a:r>
            <a:r>
              <a:rPr lang="en-US" altLang="zh-TW" sz="1400" dirty="0" err="1"/>
              <a:t>Memory_Antibodies</a:t>
            </a:r>
            <a:r>
              <a:rPr lang="en-US" altLang="zh-TW" sz="1400" dirty="0"/>
              <a:t> if they are too close to existing memory cells.</a:t>
            </a:r>
          </a:p>
          <a:p>
            <a:pPr marL="0" indent="0">
              <a:buNone/>
            </a:pPr>
            <a:r>
              <a:rPr lang="en-US" altLang="zh-TW" sz="1400" dirty="0"/>
              <a:t>    //  Limit </a:t>
            </a:r>
            <a:r>
              <a:rPr lang="en-US" altLang="zh-TW" sz="1400" dirty="0" err="1"/>
              <a:t>Memory_Antibodies</a:t>
            </a:r>
            <a:r>
              <a:rPr lang="en-US" altLang="zh-TW" sz="1400" dirty="0"/>
              <a:t> size.</a:t>
            </a:r>
          </a:p>
          <a:p>
            <a:pPr marL="0" indent="0">
              <a:buNone/>
            </a:pPr>
            <a:r>
              <a:rPr lang="en-US" altLang="zh-TW" sz="1400" dirty="0"/>
              <a:t>    </a:t>
            </a:r>
            <a:r>
              <a:rPr lang="en-US" altLang="zh-TW" sz="1400" dirty="0" err="1"/>
              <a:t>Memory_Antibodies</a:t>
            </a:r>
            <a:r>
              <a:rPr lang="en-US" altLang="zh-TW" sz="1400" dirty="0"/>
              <a:t> = </a:t>
            </a:r>
            <a:r>
              <a:rPr lang="en-US" altLang="zh-TW" sz="1400" dirty="0" err="1"/>
              <a:t>Update_Memory_Set</a:t>
            </a:r>
            <a:r>
              <a:rPr lang="en-US" altLang="zh-TW" sz="1400" dirty="0"/>
              <a:t>(</a:t>
            </a:r>
            <a:r>
              <a:rPr lang="en-US" altLang="zh-TW" sz="1400" dirty="0" err="1"/>
              <a:t>Memory_Antibodies</a:t>
            </a:r>
            <a:r>
              <a:rPr lang="en-US" altLang="zh-TW" sz="1400" dirty="0"/>
              <a:t>, </a:t>
            </a:r>
            <a:r>
              <a:rPr lang="en-US" altLang="zh-TW" sz="1400" dirty="0" err="1"/>
              <a:t>Filtered_Population</a:t>
            </a:r>
            <a:r>
              <a:rPr lang="en-US" altLang="zh-TW" sz="1400" dirty="0"/>
              <a:t>)</a:t>
            </a: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38663170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56EE7151-267A-90FB-2D6D-918404CFA75C}"/>
              </a:ext>
            </a:extLst>
          </p:cNvPr>
          <p:cNvSpPr>
            <a:spLocks noGrp="1"/>
          </p:cNvSpPr>
          <p:nvPr>
            <p:ph idx="1"/>
          </p:nvPr>
        </p:nvSpPr>
        <p:spPr>
          <a:xfrm>
            <a:off x="838200" y="716437"/>
            <a:ext cx="10515600" cy="5460526"/>
          </a:xfrm>
        </p:spPr>
        <p:txBody>
          <a:bodyPr>
            <a:noAutofit/>
          </a:bodyPr>
          <a:lstStyle/>
          <a:p>
            <a:pPr marL="0" indent="0">
              <a:buNone/>
            </a:pPr>
            <a:r>
              <a:rPr lang="en-US" altLang="zh-TW" sz="1400" dirty="0"/>
              <a:t> // 2.5. Diversity Introduction (Replacement)</a:t>
            </a:r>
          </a:p>
          <a:p>
            <a:pPr marL="0" indent="0">
              <a:buNone/>
            </a:pPr>
            <a:r>
              <a:rPr lang="en-US" altLang="zh-TW" sz="1400" dirty="0"/>
              <a:t>    // Replace a percentage of the worst-performing or suppressed antibodies with new random ones.</a:t>
            </a:r>
          </a:p>
          <a:p>
            <a:pPr marL="0" indent="0">
              <a:buNone/>
            </a:pPr>
            <a:r>
              <a:rPr lang="en-US" altLang="zh-TW" sz="1400" dirty="0"/>
              <a:t>    </a:t>
            </a:r>
            <a:r>
              <a:rPr lang="en-US" altLang="zh-TW" sz="1400" dirty="0" err="1"/>
              <a:t>num_to_replace</a:t>
            </a:r>
            <a:r>
              <a:rPr lang="en-US" altLang="zh-TW" sz="1400" dirty="0"/>
              <a:t> = ROUND_TO_INT(</a:t>
            </a:r>
            <a:r>
              <a:rPr lang="en-US" altLang="zh-TW" sz="1400" dirty="0" err="1"/>
              <a:t>N_Antibodies</a:t>
            </a:r>
            <a:r>
              <a:rPr lang="en-US" altLang="zh-TW" sz="1400" dirty="0"/>
              <a:t> * </a:t>
            </a:r>
            <a:r>
              <a:rPr lang="en-US" altLang="zh-TW" sz="1400" dirty="0" err="1"/>
              <a:t>Replacement_Rate</a:t>
            </a:r>
            <a:r>
              <a:rPr lang="en-US" altLang="zh-TW" sz="1400" dirty="0"/>
              <a:t>) // Maintain target population size</a:t>
            </a:r>
          </a:p>
          <a:p>
            <a:pPr marL="0" indent="0">
              <a:buNone/>
            </a:pPr>
            <a:r>
              <a:rPr lang="en-US" altLang="zh-TW" sz="1400" dirty="0"/>
              <a:t>    // Optionally, remove the worst antibodies from </a:t>
            </a:r>
            <a:r>
              <a:rPr lang="en-US" altLang="zh-TW" sz="1400" dirty="0" err="1"/>
              <a:t>Filtered_Population</a:t>
            </a:r>
            <a:r>
              <a:rPr lang="en-US" altLang="zh-TW" sz="1400" dirty="0"/>
              <a:t> before adding new ones</a:t>
            </a:r>
          </a:p>
          <a:p>
            <a:pPr marL="0" indent="0">
              <a:buNone/>
            </a:pPr>
            <a:r>
              <a:rPr lang="en-US" altLang="zh-TW" sz="1400" dirty="0"/>
              <a:t>    // Or, simply add new random antibodies to reach </a:t>
            </a:r>
            <a:r>
              <a:rPr lang="en-US" altLang="zh-TW" sz="1400" dirty="0" err="1"/>
              <a:t>N_Antibodies</a:t>
            </a:r>
            <a:r>
              <a:rPr lang="en-US" altLang="zh-TW" sz="1400" dirty="0"/>
              <a:t> if </a:t>
            </a:r>
            <a:r>
              <a:rPr lang="en-US" altLang="zh-TW" sz="1400" dirty="0" err="1"/>
              <a:t>Filtered_Population</a:t>
            </a:r>
            <a:r>
              <a:rPr lang="en-US" altLang="zh-TW" sz="1400" dirty="0"/>
              <a:t> size is less.</a:t>
            </a:r>
          </a:p>
          <a:p>
            <a:pPr marL="0" indent="0">
              <a:buNone/>
            </a:pPr>
            <a:r>
              <a:rPr lang="en-US" altLang="zh-TW" sz="1400" dirty="0"/>
              <a:t>    FOR </a:t>
            </a:r>
            <a:r>
              <a:rPr lang="en-US" altLang="zh-TW" sz="1400" dirty="0" err="1"/>
              <a:t>i</a:t>
            </a:r>
            <a:r>
              <a:rPr lang="en-US" altLang="zh-TW" sz="1400" dirty="0"/>
              <a:t> FROM 1 TO </a:t>
            </a:r>
            <a:r>
              <a:rPr lang="en-US" altLang="zh-TW" sz="1400" dirty="0" err="1"/>
              <a:t>num_to_replace</a:t>
            </a:r>
            <a:r>
              <a:rPr lang="en-US" altLang="zh-TW" sz="1400" dirty="0"/>
              <a:t>:</a:t>
            </a:r>
          </a:p>
          <a:p>
            <a:pPr marL="0" indent="0">
              <a:buNone/>
            </a:pPr>
            <a:r>
              <a:rPr lang="en-US" altLang="zh-TW" sz="1400" dirty="0"/>
              <a:t>        </a:t>
            </a:r>
            <a:r>
              <a:rPr lang="en-US" altLang="zh-TW" sz="1400" dirty="0" err="1"/>
              <a:t>new_antibody</a:t>
            </a:r>
            <a:r>
              <a:rPr lang="en-US" altLang="zh-TW" sz="1400" dirty="0"/>
              <a:t> = </a:t>
            </a:r>
            <a:r>
              <a:rPr lang="en-US" altLang="zh-TW" sz="1400" dirty="0" err="1"/>
              <a:t>Generate_Random_Antibody</a:t>
            </a:r>
            <a:r>
              <a:rPr lang="en-US" altLang="zh-TW" sz="1400" dirty="0"/>
              <a:t>()</a:t>
            </a:r>
          </a:p>
          <a:p>
            <a:pPr marL="0" indent="0">
              <a:buNone/>
            </a:pPr>
            <a:r>
              <a:rPr lang="en-US" altLang="zh-TW" sz="1400" dirty="0"/>
              <a:t>        </a:t>
            </a:r>
            <a:r>
              <a:rPr lang="en-US" altLang="zh-TW" sz="1400" dirty="0" err="1"/>
              <a:t>Filtered_Population.Add</a:t>
            </a:r>
            <a:r>
              <a:rPr lang="en-US" altLang="zh-TW" sz="1400" dirty="0"/>
              <a:t>(</a:t>
            </a:r>
            <a:r>
              <a:rPr lang="en-US" altLang="zh-TW" sz="1400" dirty="0" err="1"/>
              <a:t>new_antibody</a:t>
            </a:r>
            <a:r>
              <a:rPr lang="en-US" altLang="zh-TW" sz="1400" dirty="0"/>
              <a:t>)</a:t>
            </a:r>
          </a:p>
          <a:p>
            <a:pPr marL="0" indent="0">
              <a:buNone/>
            </a:pPr>
            <a:r>
              <a:rPr lang="en-US" altLang="zh-TW" sz="1400" dirty="0"/>
              <a:t>    END FOR</a:t>
            </a:r>
          </a:p>
          <a:p>
            <a:pPr marL="0" indent="0">
              <a:buNone/>
            </a:pPr>
            <a:r>
              <a:rPr lang="en-US" altLang="zh-TW" sz="1400" dirty="0"/>
              <a:t>    // Ensure </a:t>
            </a:r>
            <a:r>
              <a:rPr lang="en-US" altLang="zh-TW" sz="1400" dirty="0" err="1"/>
              <a:t>Antibody_Population</a:t>
            </a:r>
            <a:r>
              <a:rPr lang="en-US" altLang="zh-TW" sz="1400" dirty="0"/>
              <a:t> size is </a:t>
            </a:r>
            <a:r>
              <a:rPr lang="en-US" altLang="zh-TW" sz="1400" dirty="0" err="1"/>
              <a:t>N_Antibodies</a:t>
            </a:r>
            <a:r>
              <a:rPr lang="en-US" altLang="zh-TW" sz="1400" dirty="0"/>
              <a:t> for the next generation</a:t>
            </a:r>
          </a:p>
          <a:p>
            <a:pPr marL="0" indent="0">
              <a:buNone/>
            </a:pPr>
            <a:r>
              <a:rPr lang="en-US" altLang="zh-TW" sz="1400" dirty="0"/>
              <a:t>    // This might involve truncating </a:t>
            </a:r>
            <a:r>
              <a:rPr lang="en-US" altLang="zh-TW" sz="1400" dirty="0" err="1"/>
              <a:t>Filtered_Population</a:t>
            </a:r>
            <a:r>
              <a:rPr lang="en-US" altLang="zh-TW" sz="1400" dirty="0"/>
              <a:t> or adding more random antibodies.</a:t>
            </a:r>
          </a:p>
          <a:p>
            <a:pPr marL="0" indent="0">
              <a:buNone/>
            </a:pPr>
            <a:r>
              <a:rPr lang="en-US" altLang="zh-TW" sz="1400" dirty="0"/>
              <a:t>    </a:t>
            </a:r>
            <a:r>
              <a:rPr lang="en-US" altLang="zh-TW" sz="1400" dirty="0" err="1"/>
              <a:t>Antibody_Population</a:t>
            </a:r>
            <a:r>
              <a:rPr lang="en-US" altLang="zh-TW" sz="1400" dirty="0"/>
              <a:t> = </a:t>
            </a:r>
            <a:r>
              <a:rPr lang="en-US" altLang="zh-TW" sz="1400" dirty="0" err="1"/>
              <a:t>Filtered_Population.Truncate_Or_Pad_To_Size</a:t>
            </a:r>
            <a:r>
              <a:rPr lang="en-US" altLang="zh-TW" sz="1400" dirty="0"/>
              <a:t>(</a:t>
            </a:r>
            <a:r>
              <a:rPr lang="en-US" altLang="zh-TW" sz="1400" dirty="0" err="1"/>
              <a:t>N_Antibodies</a:t>
            </a:r>
            <a:r>
              <a:rPr lang="en-US" altLang="zh-TW" sz="1400" dirty="0"/>
              <a:t>)</a:t>
            </a:r>
          </a:p>
          <a:p>
            <a:pPr marL="0" indent="0">
              <a:buNone/>
            </a:pPr>
            <a:r>
              <a:rPr lang="en-US" altLang="zh-TW" sz="1400" dirty="0"/>
              <a:t>END FOR // End of </a:t>
            </a:r>
            <a:r>
              <a:rPr lang="en-US" altLang="zh-TW" sz="1400" dirty="0" err="1"/>
              <a:t>N_Generations</a:t>
            </a:r>
            <a:r>
              <a:rPr lang="en-US" altLang="zh-TW" sz="1400" dirty="0"/>
              <a:t> loop</a:t>
            </a:r>
          </a:p>
          <a:p>
            <a:pPr marL="0" indent="0">
              <a:buNone/>
            </a:pPr>
            <a:r>
              <a:rPr lang="en-US" altLang="zh-TW" sz="1400" dirty="0"/>
              <a:t>// 3. Final Result</a:t>
            </a:r>
          </a:p>
          <a:p>
            <a:pPr marL="0" indent="0">
              <a:buNone/>
            </a:pPr>
            <a:r>
              <a:rPr lang="en-US" altLang="zh-TW" sz="1400" dirty="0"/>
              <a:t>// The final </a:t>
            </a:r>
            <a:r>
              <a:rPr lang="en-US" altLang="zh-TW" sz="1400" dirty="0" err="1"/>
              <a:t>Memory_Antibodies</a:t>
            </a:r>
            <a:r>
              <a:rPr lang="en-US" altLang="zh-TW" sz="1400" dirty="0"/>
              <a:t> set represents the learned solutions or cluster centers.</a:t>
            </a:r>
          </a:p>
          <a:p>
            <a:pPr marL="0" indent="0">
              <a:buNone/>
            </a:pPr>
            <a:r>
              <a:rPr lang="en-US" altLang="zh-TW" sz="1400" dirty="0"/>
              <a:t>RETURN </a:t>
            </a:r>
            <a:r>
              <a:rPr lang="en-US" altLang="zh-TW" sz="1400" dirty="0" err="1"/>
              <a:t>Memory_Antibodies</a:t>
            </a:r>
            <a:endParaRPr lang="zh-TW" altLang="en-US" sz="1400" dirty="0"/>
          </a:p>
        </p:txBody>
      </p:sp>
    </p:spTree>
    <p:extLst>
      <p:ext uri="{BB962C8B-B14F-4D97-AF65-F5344CB8AC3E}">
        <p14:creationId xmlns:p14="http://schemas.microsoft.com/office/powerpoint/2010/main" val="38540590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A3D3F2-F07F-B120-3D91-4409E36A33B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AAB6C91-5257-1686-64EC-AFAE9DC5D85B}"/>
              </a:ext>
            </a:extLst>
          </p:cNvPr>
          <p:cNvSpPr>
            <a:spLocks noGrp="1"/>
          </p:cNvSpPr>
          <p:nvPr>
            <p:ph idx="1"/>
          </p:nvPr>
        </p:nvSpPr>
        <p:spPr/>
        <p:txBody>
          <a:bodyPr/>
          <a:lstStyle/>
          <a:p>
            <a:r>
              <a:rPr lang="en-US" altLang="zh-TW" dirty="0" err="1"/>
              <a:t>Artificial_Immune_Network.ipynb</a:t>
            </a:r>
            <a:endParaRPr lang="en-US" altLang="zh-TW" dirty="0"/>
          </a:p>
          <a:p>
            <a:r>
              <a:rPr lang="en-US" altLang="zh-TW"/>
              <a:t>artificial_immune_network.py</a:t>
            </a:r>
            <a:endParaRPr lang="zh-TW" altLang="en-US"/>
          </a:p>
        </p:txBody>
      </p:sp>
    </p:spTree>
    <p:extLst>
      <p:ext uri="{BB962C8B-B14F-4D97-AF65-F5344CB8AC3E}">
        <p14:creationId xmlns:p14="http://schemas.microsoft.com/office/powerpoint/2010/main" val="23828938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BC27BA-BC4F-1E50-AEAC-D19BF9A737C0}"/>
              </a:ext>
            </a:extLst>
          </p:cNvPr>
          <p:cNvSpPr>
            <a:spLocks noGrp="1"/>
          </p:cNvSpPr>
          <p:nvPr>
            <p:ph type="title"/>
          </p:nvPr>
        </p:nvSpPr>
        <p:spPr/>
        <p:txBody>
          <a:bodyPr/>
          <a:lstStyle/>
          <a:p>
            <a:r>
              <a:rPr lang="en-US" altLang="zh-TW" dirty="0"/>
              <a:t>10.3.3 Negative Selection Algorithm</a:t>
            </a:r>
            <a:endParaRPr lang="zh-TW" altLang="en-US" dirty="0"/>
          </a:p>
        </p:txBody>
      </p:sp>
      <p:sp>
        <p:nvSpPr>
          <p:cNvPr id="3" name="內容版面配置區 2">
            <a:extLst>
              <a:ext uri="{FF2B5EF4-FFF2-40B4-BE49-F238E27FC236}">
                <a16:creationId xmlns:a16="http://schemas.microsoft.com/office/drawing/2014/main" id="{965E8854-8E3F-2E43-F6CE-3972B0879DA4}"/>
              </a:ext>
            </a:extLst>
          </p:cNvPr>
          <p:cNvSpPr>
            <a:spLocks noGrp="1"/>
          </p:cNvSpPr>
          <p:nvPr>
            <p:ph idx="1"/>
          </p:nvPr>
        </p:nvSpPr>
        <p:spPr/>
        <p:txBody>
          <a:bodyPr>
            <a:normAutofit/>
          </a:bodyPr>
          <a:lstStyle/>
          <a:p>
            <a:r>
              <a:rPr lang="en-US" altLang="zh-TW" dirty="0"/>
              <a:t>The Negative Selection Algorithm (NSA) is inspired by the negative selection mechanism in the immune system, enabling the detection of unknown antigens. It efficiently operates in linear time for binary strings.</a:t>
            </a:r>
          </a:p>
          <a:p>
            <a:endParaRPr lang="zh-TW" altLang="en-US" dirty="0"/>
          </a:p>
        </p:txBody>
      </p:sp>
    </p:spTree>
    <p:extLst>
      <p:ext uri="{BB962C8B-B14F-4D97-AF65-F5344CB8AC3E}">
        <p14:creationId xmlns:p14="http://schemas.microsoft.com/office/powerpoint/2010/main" val="26187589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12C900-7102-1352-5B68-FDE5D4E0C9A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B86FD5A-E493-4CD8-5563-2A7839C1CBAD}"/>
              </a:ext>
            </a:extLst>
          </p:cNvPr>
          <p:cNvSpPr>
            <a:spLocks noGrp="1"/>
          </p:cNvSpPr>
          <p:nvPr>
            <p:ph idx="1"/>
          </p:nvPr>
        </p:nvSpPr>
        <p:spPr/>
        <p:txBody>
          <a:bodyPr>
            <a:normAutofit/>
          </a:bodyPr>
          <a:lstStyle/>
          <a:p>
            <a:r>
              <a:rPr lang="en-US" altLang="zh-TW" dirty="0"/>
              <a:t>NSA Process:</a:t>
            </a:r>
          </a:p>
          <a:p>
            <a:pPr lvl="1"/>
            <a:r>
              <a:rPr lang="en-US" altLang="zh-TW" dirty="0"/>
              <a:t>Self-pattern profiling: Normal patterns are treated as self-patterns, representing typical data properties.</a:t>
            </a:r>
          </a:p>
          <a:p>
            <a:pPr lvl="1"/>
            <a:r>
              <a:rPr lang="en-US" altLang="zh-TW" dirty="0"/>
              <a:t>Detector generation: Random detector patterns are created and compared against self-patterns. If a detector matches a self-pattern, it is discarded; otherwise, it is retained.</a:t>
            </a:r>
          </a:p>
          <a:p>
            <a:pPr lvl="1"/>
            <a:r>
              <a:rPr lang="en-US" altLang="zh-TW" dirty="0"/>
              <a:t>Anomaly detection: During monitoring, if a detector matches a new pattern, an anomaly is detected, indicating data corruption or alteration.</a:t>
            </a:r>
          </a:p>
          <a:p>
            <a:pPr marL="0" indent="0">
              <a:buNone/>
            </a:pPr>
            <a:endParaRPr lang="en-US" altLang="zh-TW" dirty="0"/>
          </a:p>
          <a:p>
            <a:endParaRPr lang="zh-TW" altLang="en-US" dirty="0"/>
          </a:p>
        </p:txBody>
      </p:sp>
    </p:spTree>
    <p:extLst>
      <p:ext uri="{BB962C8B-B14F-4D97-AF65-F5344CB8AC3E}">
        <p14:creationId xmlns:p14="http://schemas.microsoft.com/office/powerpoint/2010/main" val="387943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93EB4E3-C109-381B-F9A5-F6BB1A5E025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445A80E-E442-A235-2FCE-232504CEBD2A}"/>
              </a:ext>
            </a:extLst>
          </p:cNvPr>
          <p:cNvSpPr>
            <a:spLocks noGrp="1"/>
          </p:cNvSpPr>
          <p:nvPr>
            <p:ph idx="1"/>
          </p:nvPr>
        </p:nvSpPr>
        <p:spPr/>
        <p:txBody>
          <a:bodyPr>
            <a:normAutofit/>
          </a:bodyPr>
          <a:lstStyle/>
          <a:p>
            <a:r>
              <a:rPr lang="en-US" altLang="zh-TW" dirty="0"/>
              <a:t>B cells recognize antigens using immunoglobulin (Ig) receptors and, upon activation, differentiate into plasma cells, which produce antibodies that bind to antigens and trigger their destruction by phagocytes. T lymphocytes regulate B cell antibody production and proliferate upon encountering antigens with major histocompatibility complex (MHC) molecules, forming memory cells.</a:t>
            </a:r>
          </a:p>
          <a:p>
            <a:endParaRPr lang="zh-TW" altLang="en-US" dirty="0"/>
          </a:p>
        </p:txBody>
      </p:sp>
    </p:spTree>
    <p:extLst>
      <p:ext uri="{BB962C8B-B14F-4D97-AF65-F5344CB8AC3E}">
        <p14:creationId xmlns:p14="http://schemas.microsoft.com/office/powerpoint/2010/main" val="11473799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2CA8F3-8D29-3D4B-3DEB-6E67E845E95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E6C36A3-BF8D-C439-008D-0532B36A2E5D}"/>
              </a:ext>
            </a:extLst>
          </p:cNvPr>
          <p:cNvSpPr>
            <a:spLocks noGrp="1"/>
          </p:cNvSpPr>
          <p:nvPr>
            <p:ph idx="1"/>
          </p:nvPr>
        </p:nvSpPr>
        <p:spPr/>
        <p:txBody>
          <a:bodyPr/>
          <a:lstStyle/>
          <a:p>
            <a:r>
              <a:rPr lang="en-US" altLang="zh-TW" dirty="0"/>
              <a:t>Applications:</a:t>
            </a:r>
          </a:p>
          <a:p>
            <a:pPr lvl="1"/>
            <a:r>
              <a:rPr lang="en-US" altLang="zh-TW" dirty="0"/>
              <a:t>Anomaly detection, including computer security and network intrusion detection systems.</a:t>
            </a:r>
          </a:p>
          <a:p>
            <a:pPr lvl="1"/>
            <a:r>
              <a:rPr lang="en-US" altLang="zh-TW" dirty="0"/>
              <a:t>Receptor Density Algorithm, inspired by T-cell receptor mechanisms, detects anomalies by placing receptors at discretized locations and classifying inputs as normal or anomalous using stochastic analysis.</a:t>
            </a:r>
          </a:p>
          <a:p>
            <a:endParaRPr lang="zh-TW" altLang="en-US" dirty="0"/>
          </a:p>
        </p:txBody>
      </p:sp>
    </p:spTree>
    <p:extLst>
      <p:ext uri="{BB962C8B-B14F-4D97-AF65-F5344CB8AC3E}">
        <p14:creationId xmlns:p14="http://schemas.microsoft.com/office/powerpoint/2010/main" val="39901082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2772918-0B4A-2D75-3597-BD2D66A3DF57}"/>
              </a:ext>
            </a:extLst>
          </p:cNvPr>
          <p:cNvSpPr>
            <a:spLocks noGrp="1"/>
          </p:cNvSpPr>
          <p:nvPr>
            <p:ph type="title"/>
          </p:nvPr>
        </p:nvSpPr>
        <p:spPr/>
        <p:txBody>
          <a:bodyPr/>
          <a:lstStyle/>
          <a:p>
            <a:r>
              <a:rPr lang="en-US" altLang="zh-TW" dirty="0"/>
              <a:t>Negative Selection Algorithm</a:t>
            </a:r>
            <a:r>
              <a:rPr lang="zh-TW" altLang="en-US" dirty="0"/>
              <a:t> </a:t>
            </a:r>
            <a:r>
              <a:rPr lang="en-US" altLang="zh-TW" dirty="0"/>
              <a:t>Tutorial</a:t>
            </a:r>
            <a:endParaRPr lang="zh-TW" altLang="en-US" dirty="0"/>
          </a:p>
        </p:txBody>
      </p:sp>
      <p:sp>
        <p:nvSpPr>
          <p:cNvPr id="3" name="內容版面配置區 2">
            <a:extLst>
              <a:ext uri="{FF2B5EF4-FFF2-40B4-BE49-F238E27FC236}">
                <a16:creationId xmlns:a16="http://schemas.microsoft.com/office/drawing/2014/main" id="{9BD8BEDE-AE8E-B536-9A72-4A3E1B9470EF}"/>
              </a:ext>
            </a:extLst>
          </p:cNvPr>
          <p:cNvSpPr>
            <a:spLocks noGrp="1"/>
          </p:cNvSpPr>
          <p:nvPr>
            <p:ph idx="1"/>
          </p:nvPr>
        </p:nvSpPr>
        <p:spPr/>
        <p:txBody>
          <a:bodyPr/>
          <a:lstStyle/>
          <a:p>
            <a:r>
              <a:rPr lang="en-US" altLang="zh-TW" dirty="0"/>
              <a:t>The Negative Selection Algorithm (NSA) is an Artificial Immune System (AIS) inspired by the process of T-cell maturation in the human immune system. It is primarily used for </a:t>
            </a:r>
            <a:r>
              <a:rPr lang="en-US" altLang="zh-TW" b="1" dirty="0"/>
              <a:t>anomaly detection</a:t>
            </a:r>
            <a:r>
              <a:rPr lang="en-US" altLang="zh-TW" dirty="0"/>
              <a:t> or </a:t>
            </a:r>
            <a:r>
              <a:rPr lang="en-US" altLang="zh-TW" b="1" dirty="0"/>
              <a:t>novelty detection</a:t>
            </a:r>
            <a:r>
              <a:rPr lang="en-US" altLang="zh-TW" dirty="0"/>
              <a:t>, where the goal is to identify patterns or data points that deviate significantly from what is considered "normal" or "self."</a:t>
            </a:r>
            <a:endParaRPr lang="zh-TW" altLang="en-US" dirty="0"/>
          </a:p>
        </p:txBody>
      </p:sp>
    </p:spTree>
    <p:extLst>
      <p:ext uri="{BB962C8B-B14F-4D97-AF65-F5344CB8AC3E}">
        <p14:creationId xmlns:p14="http://schemas.microsoft.com/office/powerpoint/2010/main" val="25886977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8C91E3-DEC4-4666-96F2-701A263CE492}"/>
              </a:ext>
            </a:extLst>
          </p:cNvPr>
          <p:cNvSpPr>
            <a:spLocks noGrp="1"/>
          </p:cNvSpPr>
          <p:nvPr>
            <p:ph type="title"/>
          </p:nvPr>
        </p:nvSpPr>
        <p:spPr/>
        <p:txBody>
          <a:bodyPr/>
          <a:lstStyle/>
          <a:p>
            <a:r>
              <a:rPr lang="en-US" altLang="zh-TW" dirty="0"/>
              <a:t>Biological Inspiration</a:t>
            </a:r>
            <a:endParaRPr lang="zh-TW" altLang="en-US" dirty="0"/>
          </a:p>
        </p:txBody>
      </p:sp>
      <p:sp>
        <p:nvSpPr>
          <p:cNvPr id="3" name="內容版面配置區 2">
            <a:extLst>
              <a:ext uri="{FF2B5EF4-FFF2-40B4-BE49-F238E27FC236}">
                <a16:creationId xmlns:a16="http://schemas.microsoft.com/office/drawing/2014/main" id="{C6B18CA0-1038-BA65-D93A-7CCE648BB7E5}"/>
              </a:ext>
            </a:extLst>
          </p:cNvPr>
          <p:cNvSpPr>
            <a:spLocks noGrp="1"/>
          </p:cNvSpPr>
          <p:nvPr>
            <p:ph idx="1"/>
          </p:nvPr>
        </p:nvSpPr>
        <p:spPr/>
        <p:txBody>
          <a:bodyPr>
            <a:normAutofit fontScale="70000" lnSpcReduction="20000"/>
          </a:bodyPr>
          <a:lstStyle/>
          <a:p>
            <a:r>
              <a:rPr lang="en-US" altLang="zh-TW" dirty="0"/>
              <a:t>In the human immune system, T-cells are vital for identifying and destroying foreign pathogens (non-self). To prevent T-cells from attacking the body's own healthy cells (self), they undergo a rigorous training process in the thymus. This process is called </a:t>
            </a:r>
            <a:r>
              <a:rPr lang="en-US" altLang="zh-TW" b="1" dirty="0"/>
              <a:t>negative selection</a:t>
            </a:r>
            <a:r>
              <a:rPr lang="en-US" altLang="zh-TW" dirty="0"/>
              <a:t>:</a:t>
            </a:r>
          </a:p>
          <a:p>
            <a:pPr>
              <a:buFont typeface="Arial" panose="020B0604020202020204" pitchFamily="34" charset="0"/>
              <a:buChar char="•"/>
            </a:pPr>
            <a:r>
              <a:rPr lang="en-US" altLang="zh-TW" b="1" dirty="0"/>
              <a:t>Generation of diverse T-cells:</a:t>
            </a:r>
            <a:r>
              <a:rPr lang="en-US" altLang="zh-TW" dirty="0"/>
              <a:t> Immature T-cells are generated with a wide range of receptors, capable of recognizing many different molecular patterns.</a:t>
            </a:r>
          </a:p>
          <a:p>
            <a:pPr>
              <a:buFont typeface="Arial" panose="020B0604020202020204" pitchFamily="34" charset="0"/>
              <a:buChar char="•"/>
            </a:pPr>
            <a:r>
              <a:rPr lang="en-US" altLang="zh-TW" b="1" dirty="0"/>
              <a:t>Self-recognition test:</a:t>
            </a:r>
            <a:r>
              <a:rPr lang="en-US" altLang="zh-TW" dirty="0"/>
              <a:t> These immature T-cells are then exposed to the body's own proteins (self-antigens).</a:t>
            </a:r>
          </a:p>
          <a:p>
            <a:pPr>
              <a:buFont typeface="Arial" panose="020B0604020202020204" pitchFamily="34" charset="0"/>
              <a:buChar char="•"/>
            </a:pPr>
            <a:r>
              <a:rPr lang="en-US" altLang="zh-TW" b="1" dirty="0"/>
              <a:t>Elimination of self-reactive cells:</a:t>
            </a:r>
            <a:r>
              <a:rPr lang="en-US" altLang="zh-TW" dirty="0"/>
              <a:t> Any T-cell that strongly binds to a self-antigen is eliminated or inactivated. This ensures "self-tolerance."</a:t>
            </a:r>
          </a:p>
          <a:p>
            <a:pPr>
              <a:buFont typeface="Arial" panose="020B0604020202020204" pitchFamily="34" charset="0"/>
              <a:buChar char="•"/>
            </a:pPr>
            <a:r>
              <a:rPr lang="en-US" altLang="zh-TW" b="1" dirty="0"/>
              <a:t>Release of non-self-reactive cells:</a:t>
            </a:r>
            <a:r>
              <a:rPr lang="en-US" altLang="zh-TW" dirty="0"/>
              <a:t> Only those T-cells that do </a:t>
            </a:r>
            <a:r>
              <a:rPr lang="en-US" altLang="zh-TW" i="1" dirty="0"/>
              <a:t>not</a:t>
            </a:r>
            <a:r>
              <a:rPr lang="en-US" altLang="zh-TW" dirty="0"/>
              <a:t> react to self-antigens are allowed to mature and are released into the bloodstream. These mature T-cells are then capable of recognizing and reacting to anything that is </a:t>
            </a:r>
            <a:r>
              <a:rPr lang="en-US" altLang="zh-TW" i="1" dirty="0"/>
              <a:t>not</a:t>
            </a:r>
            <a:r>
              <a:rPr lang="en-US" altLang="zh-TW" dirty="0"/>
              <a:t> self (i.e., foreign invaders).</a:t>
            </a:r>
          </a:p>
          <a:p>
            <a:r>
              <a:rPr lang="en-US" altLang="zh-TW" dirty="0"/>
              <a:t>The NSA mimics this process to create "detectors" that recognize only "non-self" patterns in a dataset.</a:t>
            </a:r>
          </a:p>
        </p:txBody>
      </p:sp>
    </p:spTree>
    <p:extLst>
      <p:ext uri="{BB962C8B-B14F-4D97-AF65-F5344CB8AC3E}">
        <p14:creationId xmlns:p14="http://schemas.microsoft.com/office/powerpoint/2010/main" val="30347325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74B008-0A83-EC3E-5F30-A63A6CF2A23B}"/>
              </a:ext>
            </a:extLst>
          </p:cNvPr>
          <p:cNvSpPr>
            <a:spLocks noGrp="1"/>
          </p:cNvSpPr>
          <p:nvPr>
            <p:ph type="title"/>
          </p:nvPr>
        </p:nvSpPr>
        <p:spPr/>
        <p:txBody>
          <a:bodyPr/>
          <a:lstStyle/>
          <a:p>
            <a:r>
              <a:rPr lang="en-US" altLang="zh-TW" dirty="0"/>
              <a:t>Core Principles of NSA</a:t>
            </a:r>
            <a:endParaRPr lang="zh-TW" altLang="en-US" dirty="0"/>
          </a:p>
        </p:txBody>
      </p:sp>
      <p:sp>
        <p:nvSpPr>
          <p:cNvPr id="3" name="內容版面配置區 2">
            <a:extLst>
              <a:ext uri="{FF2B5EF4-FFF2-40B4-BE49-F238E27FC236}">
                <a16:creationId xmlns:a16="http://schemas.microsoft.com/office/drawing/2014/main" id="{1E1F2811-5DD4-58DC-3077-AE4B4672CD55}"/>
              </a:ext>
            </a:extLst>
          </p:cNvPr>
          <p:cNvSpPr>
            <a:spLocks noGrp="1"/>
          </p:cNvSpPr>
          <p:nvPr>
            <p:ph idx="1"/>
          </p:nvPr>
        </p:nvSpPr>
        <p:spPr/>
        <p:txBody>
          <a:bodyPr>
            <a:normAutofit fontScale="85000" lnSpcReduction="10000"/>
          </a:bodyPr>
          <a:lstStyle/>
          <a:p>
            <a:r>
              <a:rPr lang="en-US" altLang="zh-TW" dirty="0"/>
              <a:t>Definition of "Self": The algorithm requires a clear definition of what constitutes "self" or normal behavior. This is typically represented by a dataset of normal, benign, or expected patterns.</a:t>
            </a:r>
          </a:p>
          <a:p>
            <a:r>
              <a:rPr lang="en-US" altLang="zh-TW" dirty="0"/>
              <a:t>Detector Generation (Censoring Phase): Artificial "detectors" are randomly generated. These detectors are then tested against the "self" data. Any detector that "matches" or "recognizes" a self-pattern is discarded.</a:t>
            </a:r>
          </a:p>
          <a:p>
            <a:r>
              <a:rPr lang="en-US" altLang="zh-TW" dirty="0"/>
              <a:t>Retention of "Non-Self" Detectors: Only the detectors that do not match any self-pattern are retained. These become the "non-self detectors" or "anomaly detectors."</a:t>
            </a:r>
          </a:p>
          <a:p>
            <a:r>
              <a:rPr lang="en-US" altLang="zh-TW" dirty="0"/>
              <a:t>Anomaly Detection (Detection Phase): When new, unseen data arrives, it is compared against the set of retained non-self detectors. If a new data point is matched by one or more of these detectors, it is classified as "non-self" or an "anomaly." If it is not matched by any detector, it is considered "self" or normal.</a:t>
            </a:r>
            <a:endParaRPr lang="zh-TW" altLang="en-US" dirty="0"/>
          </a:p>
        </p:txBody>
      </p:sp>
    </p:spTree>
    <p:extLst>
      <p:ext uri="{BB962C8B-B14F-4D97-AF65-F5344CB8AC3E}">
        <p14:creationId xmlns:p14="http://schemas.microsoft.com/office/powerpoint/2010/main" val="39364812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3E14C6-C21D-86C6-351C-9EA63B3E5827}"/>
              </a:ext>
            </a:extLst>
          </p:cNvPr>
          <p:cNvSpPr>
            <a:spLocks noGrp="1"/>
          </p:cNvSpPr>
          <p:nvPr>
            <p:ph type="title"/>
          </p:nvPr>
        </p:nvSpPr>
        <p:spPr/>
        <p:txBody>
          <a:bodyPr/>
          <a:lstStyle/>
          <a:p>
            <a:r>
              <a:rPr lang="en-US" altLang="zh-TW" dirty="0"/>
              <a:t>Steps of the Negative Selection Algorithm</a:t>
            </a:r>
            <a:endParaRPr lang="zh-TW" altLang="en-US" dirty="0"/>
          </a:p>
        </p:txBody>
      </p:sp>
      <p:sp>
        <p:nvSpPr>
          <p:cNvPr id="3" name="內容版面配置區 2">
            <a:extLst>
              <a:ext uri="{FF2B5EF4-FFF2-40B4-BE49-F238E27FC236}">
                <a16:creationId xmlns:a16="http://schemas.microsoft.com/office/drawing/2014/main" id="{F19B62DA-FDE6-01F4-49A9-5E1719AF8128}"/>
              </a:ext>
            </a:extLst>
          </p:cNvPr>
          <p:cNvSpPr>
            <a:spLocks noGrp="1"/>
          </p:cNvSpPr>
          <p:nvPr>
            <p:ph idx="1"/>
          </p:nvPr>
        </p:nvSpPr>
        <p:spPr/>
        <p:txBody>
          <a:bodyPr>
            <a:normAutofit fontScale="92500" lnSpcReduction="10000"/>
          </a:bodyPr>
          <a:lstStyle/>
          <a:p>
            <a:r>
              <a:rPr lang="en-US" altLang="zh-TW" b="1" dirty="0"/>
              <a:t>Phase 1: Detector Generation (Training Phase)</a:t>
            </a:r>
          </a:p>
          <a:p>
            <a:pPr lvl="1">
              <a:buFont typeface="+mj-lt"/>
              <a:buAutoNum type="arabicPeriod"/>
            </a:pPr>
            <a:r>
              <a:rPr lang="en-US" altLang="zh-TW" b="1" dirty="0"/>
              <a:t>Define the "Self" Set (</a:t>
            </a:r>
            <a:r>
              <a:rPr lang="en-US" altLang="zh-TW" b="1" dirty="0">
                <a:effectLst/>
              </a:rPr>
              <a:t>S</a:t>
            </a:r>
            <a:r>
              <a:rPr lang="en-US" altLang="zh-TW" b="1" dirty="0"/>
              <a:t>):</a:t>
            </a:r>
            <a:endParaRPr lang="en-US" altLang="zh-TW" dirty="0"/>
          </a:p>
          <a:p>
            <a:pPr lvl="2"/>
            <a:r>
              <a:rPr lang="en-US" altLang="zh-TW" dirty="0"/>
              <a:t>Collect a comprehensive dataset of normal, expected, or benign patterns. This dataset should ideally contain only "self" instances.</a:t>
            </a:r>
          </a:p>
          <a:p>
            <a:pPr lvl="2"/>
            <a:r>
              <a:rPr lang="en-US" altLang="zh-TW" dirty="0"/>
              <a:t>Represent these patterns in a suitable format (e.g., binary strings, real-valued vectors, sequences).</a:t>
            </a:r>
          </a:p>
          <a:p>
            <a:pPr lvl="1">
              <a:buFont typeface="+mj-lt"/>
              <a:buAutoNum type="arabicPeriod"/>
            </a:pPr>
            <a:r>
              <a:rPr lang="en-US" altLang="zh-TW" b="1" dirty="0"/>
              <a:t>Initialize Detector Set (</a:t>
            </a:r>
            <a:r>
              <a:rPr lang="en-US" altLang="zh-TW" b="1" dirty="0">
                <a:effectLst/>
              </a:rPr>
              <a:t>D</a:t>
            </a:r>
            <a:r>
              <a:rPr lang="en-US" altLang="zh-TW" b="1" dirty="0"/>
              <a:t>):</a:t>
            </a:r>
            <a:endParaRPr lang="en-US" altLang="zh-TW" dirty="0"/>
          </a:p>
          <a:p>
            <a:pPr lvl="2"/>
            <a:r>
              <a:rPr lang="en-US" altLang="zh-TW" dirty="0"/>
              <a:t>Create an empty set to store the effective non-self detectors: </a:t>
            </a:r>
            <a:r>
              <a:rPr lang="en-US" altLang="zh-TW" dirty="0">
                <a:effectLst/>
              </a:rPr>
              <a:t>D</a:t>
            </a:r>
            <a:r>
              <a:rPr lang="en-US" altLang="zh-TW" dirty="0"/>
              <a:t>=∅.</a:t>
            </a:r>
          </a:p>
          <a:p>
            <a:pPr lvl="2"/>
            <a:r>
              <a:rPr lang="en-US" altLang="zh-TW" dirty="0"/>
              <a:t>Define parameters such as the number of detectors to generate, the matching rule (e.g., Hamming distance for binary strings, Euclidean distance for real-valued vectors), and a matching threshold (ρ).</a:t>
            </a:r>
          </a:p>
          <a:p>
            <a:pPr lvl="1">
              <a:buFont typeface="+mj-lt"/>
              <a:buAutoNum type="arabicPeriod"/>
            </a:pPr>
            <a:r>
              <a:rPr lang="en-US" altLang="zh-TW" b="1" dirty="0"/>
              <a:t>Generate Candidate Detectors:</a:t>
            </a:r>
            <a:endParaRPr lang="en-US" altLang="zh-TW" dirty="0"/>
          </a:p>
          <a:p>
            <a:pPr lvl="2"/>
            <a:r>
              <a:rPr lang="en-US" altLang="zh-TW" dirty="0"/>
              <a:t>Randomly generate a candidate detector (d) in the feature space. The representation of d should be consistent with the "self" patterns.</a:t>
            </a:r>
          </a:p>
          <a:p>
            <a:endParaRPr lang="zh-TW" altLang="en-US" dirty="0"/>
          </a:p>
        </p:txBody>
      </p:sp>
    </p:spTree>
    <p:extLst>
      <p:ext uri="{BB962C8B-B14F-4D97-AF65-F5344CB8AC3E}">
        <p14:creationId xmlns:p14="http://schemas.microsoft.com/office/powerpoint/2010/main" val="39242179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38A5B91-4C21-9F88-2F1E-C575C4900B2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7AFC56EC-F000-6E56-1080-E29AF248F1FA}"/>
              </a:ext>
            </a:extLst>
          </p:cNvPr>
          <p:cNvSpPr>
            <a:spLocks noGrp="1"/>
          </p:cNvSpPr>
          <p:nvPr>
            <p:ph idx="1"/>
          </p:nvPr>
        </p:nvSpPr>
        <p:spPr/>
        <p:txBody>
          <a:bodyPr/>
          <a:lstStyle/>
          <a:p>
            <a:pPr marL="914400" lvl="1" indent="-457200">
              <a:buFont typeface="+mj-lt"/>
              <a:buAutoNum type="arabicPeriod" startAt="4"/>
            </a:pPr>
            <a:r>
              <a:rPr lang="en-US" altLang="zh-TW" b="1" dirty="0"/>
              <a:t>Self-Tolerance (Censoring):</a:t>
            </a:r>
            <a:endParaRPr lang="en-US" altLang="zh-TW" dirty="0"/>
          </a:p>
          <a:p>
            <a:pPr lvl="2"/>
            <a:r>
              <a:rPr lang="en-US" altLang="zh-TW" dirty="0"/>
              <a:t>Compare the candidate detector (d) with </a:t>
            </a:r>
            <a:r>
              <a:rPr lang="en-US" altLang="zh-TW" i="1" dirty="0"/>
              <a:t>every</a:t>
            </a:r>
            <a:r>
              <a:rPr lang="en-US" altLang="zh-TW" dirty="0"/>
              <a:t> pattern in the "self" set (</a:t>
            </a:r>
            <a:r>
              <a:rPr lang="en-US" altLang="zh-TW" dirty="0">
                <a:effectLst/>
              </a:rPr>
              <a:t>S</a:t>
            </a:r>
            <a:r>
              <a:rPr lang="en-US" altLang="zh-TW" dirty="0"/>
              <a:t>).</a:t>
            </a:r>
          </a:p>
          <a:p>
            <a:pPr lvl="2"/>
            <a:r>
              <a:rPr lang="en-US" altLang="zh-TW" dirty="0"/>
              <a:t>Use a defined matching rule (e.g., distance function) and a threshold (ρ). If the "affinity" (similarity or inverse distance) between d and </a:t>
            </a:r>
            <a:r>
              <a:rPr lang="en-US" altLang="zh-TW" i="1" dirty="0"/>
              <a:t>any</a:t>
            </a:r>
            <a:r>
              <a:rPr lang="en-US" altLang="zh-TW" dirty="0"/>
              <a:t> </a:t>
            </a:r>
            <a:r>
              <a:rPr lang="en-US" altLang="zh-TW" dirty="0" err="1"/>
              <a:t>s∈</a:t>
            </a:r>
            <a:r>
              <a:rPr lang="en-US" altLang="zh-TW" dirty="0" err="1">
                <a:effectLst/>
              </a:rPr>
              <a:t>S</a:t>
            </a:r>
            <a:r>
              <a:rPr lang="en-US" altLang="zh-TW" dirty="0"/>
              <a:t> is above the threshold (or distance is below the threshold), then d is considered "self-reactive."</a:t>
            </a:r>
          </a:p>
          <a:p>
            <a:pPr lvl="2"/>
            <a:r>
              <a:rPr lang="en-US" altLang="zh-TW" b="1" dirty="0"/>
              <a:t>If d matches any </a:t>
            </a:r>
            <a:r>
              <a:rPr lang="en-US" altLang="zh-TW" b="1" dirty="0" err="1"/>
              <a:t>s∈</a:t>
            </a:r>
            <a:r>
              <a:rPr lang="en-US" altLang="zh-TW" b="1" dirty="0" err="1">
                <a:effectLst/>
              </a:rPr>
              <a:t>S</a:t>
            </a:r>
            <a:r>
              <a:rPr lang="en-US" altLang="zh-TW" dirty="0"/>
              <a:t>: Discard d. It is "self-reactive" and would cause false positives.</a:t>
            </a:r>
          </a:p>
          <a:p>
            <a:pPr lvl="2"/>
            <a:r>
              <a:rPr lang="en-US" altLang="zh-TW" b="1" dirty="0"/>
              <a:t>If d does NOT match any </a:t>
            </a:r>
            <a:r>
              <a:rPr lang="en-US" altLang="zh-TW" b="1" dirty="0" err="1"/>
              <a:t>s∈</a:t>
            </a:r>
            <a:r>
              <a:rPr lang="en-US" altLang="zh-TW" b="1" dirty="0" err="1">
                <a:effectLst/>
              </a:rPr>
              <a:t>S</a:t>
            </a:r>
            <a:r>
              <a:rPr lang="en-US" altLang="zh-TW" dirty="0"/>
              <a:t>: Retain d. Add d to the detector set </a:t>
            </a:r>
            <a:r>
              <a:rPr lang="en-US" altLang="zh-TW" dirty="0">
                <a:effectLst/>
              </a:rPr>
              <a:t>D</a:t>
            </a:r>
            <a:r>
              <a:rPr lang="en-US" altLang="zh-TW" dirty="0"/>
              <a:t>.</a:t>
            </a:r>
          </a:p>
          <a:p>
            <a:pPr marL="914400" lvl="1" indent="-457200">
              <a:buFont typeface="+mj-lt"/>
              <a:buAutoNum type="arabicPeriod" startAt="4"/>
            </a:pPr>
            <a:r>
              <a:rPr lang="en-US" altLang="zh-TW" b="1" dirty="0"/>
              <a:t>Repeat:</a:t>
            </a:r>
            <a:endParaRPr lang="en-US" altLang="zh-TW" dirty="0"/>
          </a:p>
          <a:p>
            <a:pPr lvl="2"/>
            <a:r>
              <a:rPr lang="en-US" altLang="zh-TW" dirty="0"/>
              <a:t>Repeat steps 3 and 4 until a desired number of non-self detectors are generated, or a maximum number of attempts to generate detectors is reached.</a:t>
            </a:r>
          </a:p>
          <a:p>
            <a:endParaRPr lang="zh-TW" altLang="en-US" dirty="0"/>
          </a:p>
        </p:txBody>
      </p:sp>
    </p:spTree>
    <p:extLst>
      <p:ext uri="{BB962C8B-B14F-4D97-AF65-F5344CB8AC3E}">
        <p14:creationId xmlns:p14="http://schemas.microsoft.com/office/powerpoint/2010/main" val="5180293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3BFCFB-76FD-66EA-2386-FECE9F02B83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1EBD608-AB2A-E7C7-DA9E-D35EC867831C}"/>
              </a:ext>
            </a:extLst>
          </p:cNvPr>
          <p:cNvSpPr>
            <a:spLocks noGrp="1"/>
          </p:cNvSpPr>
          <p:nvPr>
            <p:ph idx="1"/>
          </p:nvPr>
        </p:nvSpPr>
        <p:spPr/>
        <p:txBody>
          <a:bodyPr>
            <a:normAutofit fontScale="92500" lnSpcReduction="10000"/>
          </a:bodyPr>
          <a:lstStyle/>
          <a:p>
            <a:r>
              <a:rPr lang="en-US" altLang="zh-TW" b="1" dirty="0"/>
              <a:t>Phase 2: Anomaly Detection (Monitoring Phase)</a:t>
            </a:r>
          </a:p>
          <a:p>
            <a:pPr lvl="1">
              <a:buFont typeface="+mj-lt"/>
              <a:buAutoNum type="arabicPeriod"/>
            </a:pPr>
            <a:r>
              <a:rPr lang="en-US" altLang="zh-TW" b="1" dirty="0"/>
              <a:t>Receive New Data:</a:t>
            </a:r>
            <a:endParaRPr lang="en-US" altLang="zh-TW" dirty="0"/>
          </a:p>
          <a:p>
            <a:pPr lvl="2"/>
            <a:r>
              <a:rPr lang="en-US" altLang="zh-TW" dirty="0"/>
              <a:t>Obtain a new data instance (x) that needs to be classified as "self" or "non-self" (normal or anomalous).</a:t>
            </a:r>
          </a:p>
          <a:p>
            <a:pPr lvl="1">
              <a:buFont typeface="+mj-lt"/>
              <a:buAutoNum type="arabicPeriod"/>
            </a:pPr>
            <a:r>
              <a:rPr lang="en-US" altLang="zh-TW" b="1" dirty="0"/>
              <a:t>Compare with Detectors:</a:t>
            </a:r>
            <a:endParaRPr lang="en-US" altLang="zh-TW" dirty="0"/>
          </a:p>
          <a:p>
            <a:pPr lvl="2"/>
            <a:r>
              <a:rPr lang="en-US" altLang="zh-TW" dirty="0"/>
              <a:t>Compare the new data instance (x) with </a:t>
            </a:r>
            <a:r>
              <a:rPr lang="en-US" altLang="zh-TW" i="1" dirty="0"/>
              <a:t>every</a:t>
            </a:r>
            <a:r>
              <a:rPr lang="en-US" altLang="zh-TW" dirty="0"/>
              <a:t> detector (</a:t>
            </a:r>
            <a:r>
              <a:rPr lang="en-US" altLang="zh-TW" dirty="0" err="1"/>
              <a:t>d∈</a:t>
            </a:r>
            <a:r>
              <a:rPr lang="en-US" altLang="zh-TW" dirty="0" err="1">
                <a:effectLst/>
              </a:rPr>
              <a:t>D</a:t>
            </a:r>
            <a:r>
              <a:rPr lang="en-US" altLang="zh-TW" dirty="0"/>
              <a:t>) in the generated non-self detector set.</a:t>
            </a:r>
          </a:p>
          <a:p>
            <a:pPr lvl="2"/>
            <a:r>
              <a:rPr lang="en-US" altLang="zh-TW" dirty="0"/>
              <a:t>Use the same matching rule and threshold (ρ) as in the training phase.</a:t>
            </a:r>
          </a:p>
          <a:p>
            <a:pPr lvl="1">
              <a:buFont typeface="+mj-lt"/>
              <a:buAutoNum type="arabicPeriod"/>
            </a:pPr>
            <a:r>
              <a:rPr lang="en-US" altLang="zh-TW" b="1" dirty="0"/>
              <a:t>Classify:</a:t>
            </a:r>
            <a:endParaRPr lang="en-US" altLang="zh-TW" dirty="0"/>
          </a:p>
          <a:p>
            <a:pPr lvl="2"/>
            <a:r>
              <a:rPr lang="en-US" altLang="zh-TW" b="1" dirty="0"/>
              <a:t>If x matches </a:t>
            </a:r>
            <a:r>
              <a:rPr lang="en-US" altLang="zh-TW" b="1" i="1" dirty="0"/>
              <a:t>any</a:t>
            </a:r>
            <a:r>
              <a:rPr lang="en-US" altLang="zh-TW" b="1" dirty="0"/>
              <a:t> </a:t>
            </a:r>
            <a:r>
              <a:rPr lang="en-US" altLang="zh-TW" b="1" dirty="0" err="1"/>
              <a:t>d∈</a:t>
            </a:r>
            <a:r>
              <a:rPr lang="en-US" altLang="zh-TW" b="1" dirty="0" err="1">
                <a:effectLst/>
              </a:rPr>
              <a:t>D</a:t>
            </a:r>
            <a:r>
              <a:rPr lang="en-US" altLang="zh-TW" dirty="0"/>
              <a:t>: Classify x as "non-self" or an "anomaly." This means a detector that </a:t>
            </a:r>
            <a:r>
              <a:rPr lang="en-US" altLang="zh-TW" i="1" dirty="0"/>
              <a:t>only</a:t>
            </a:r>
            <a:r>
              <a:rPr lang="en-US" altLang="zh-TW" dirty="0"/>
              <a:t> recognizes non-self patterns has been activated.</a:t>
            </a:r>
          </a:p>
          <a:p>
            <a:pPr lvl="2"/>
            <a:r>
              <a:rPr lang="en-US" altLang="zh-TW" b="1" dirty="0"/>
              <a:t>If x does NOT match </a:t>
            </a:r>
            <a:r>
              <a:rPr lang="en-US" altLang="zh-TW" b="1" i="1" dirty="0"/>
              <a:t>any</a:t>
            </a:r>
            <a:r>
              <a:rPr lang="en-US" altLang="zh-TW" b="1" dirty="0"/>
              <a:t> </a:t>
            </a:r>
            <a:r>
              <a:rPr lang="en-US" altLang="zh-TW" b="1" dirty="0" err="1"/>
              <a:t>d∈</a:t>
            </a:r>
            <a:r>
              <a:rPr lang="en-US" altLang="zh-TW" b="1" dirty="0" err="1">
                <a:effectLst/>
              </a:rPr>
              <a:t>D</a:t>
            </a:r>
            <a:r>
              <a:rPr lang="en-US" altLang="zh-TW" dirty="0"/>
              <a:t>: Classify x as "self" or "normal." This means no non-self detector was activated, implying the pattern is similar to known self-patterns or lies in an uncovered "self" region.</a:t>
            </a:r>
          </a:p>
          <a:p>
            <a:endParaRPr lang="zh-TW" altLang="en-US" dirty="0"/>
          </a:p>
        </p:txBody>
      </p:sp>
    </p:spTree>
    <p:extLst>
      <p:ext uri="{BB962C8B-B14F-4D97-AF65-F5344CB8AC3E}">
        <p14:creationId xmlns:p14="http://schemas.microsoft.com/office/powerpoint/2010/main" val="38048571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CD1B32-8B62-A77A-AC4E-B489D23EBC4E}"/>
              </a:ext>
            </a:extLst>
          </p:cNvPr>
          <p:cNvSpPr>
            <a:spLocks noGrp="1"/>
          </p:cNvSpPr>
          <p:nvPr>
            <p:ph type="title"/>
          </p:nvPr>
        </p:nvSpPr>
        <p:spPr/>
        <p:txBody>
          <a:bodyPr/>
          <a:lstStyle/>
          <a:p>
            <a:r>
              <a:rPr lang="en-US" altLang="zh-TW" dirty="0"/>
              <a:t>Pseudocode Example (Simplified, Real-valued data with Euclidean Distance)</a:t>
            </a:r>
            <a:endParaRPr lang="zh-TW" altLang="en-US" dirty="0"/>
          </a:p>
        </p:txBody>
      </p:sp>
      <p:sp>
        <p:nvSpPr>
          <p:cNvPr id="3" name="內容版面配置區 2">
            <a:extLst>
              <a:ext uri="{FF2B5EF4-FFF2-40B4-BE49-F238E27FC236}">
                <a16:creationId xmlns:a16="http://schemas.microsoft.com/office/drawing/2014/main" id="{D9BCEBE7-45F7-618A-F70F-B7719EBEAC8B}"/>
              </a:ext>
            </a:extLst>
          </p:cNvPr>
          <p:cNvSpPr>
            <a:spLocks noGrp="1"/>
          </p:cNvSpPr>
          <p:nvPr>
            <p:ph idx="1"/>
          </p:nvPr>
        </p:nvSpPr>
        <p:spPr/>
        <p:txBody>
          <a:bodyPr>
            <a:normAutofit/>
          </a:bodyPr>
          <a:lstStyle/>
          <a:p>
            <a:pPr marL="0" indent="0">
              <a:buNone/>
            </a:pPr>
            <a:r>
              <a:rPr lang="en-US" altLang="zh-TW" sz="1400" dirty="0"/>
              <a:t>// Parameters</a:t>
            </a:r>
          </a:p>
          <a:p>
            <a:pPr marL="0" indent="0">
              <a:buNone/>
            </a:pPr>
            <a:r>
              <a:rPr lang="en-US" altLang="zh-TW" sz="1400" dirty="0"/>
              <a:t>NUM_DETECTORS_TO_GENERATE = 1000</a:t>
            </a:r>
          </a:p>
          <a:p>
            <a:pPr marL="0" indent="0">
              <a:buNone/>
            </a:pPr>
            <a:r>
              <a:rPr lang="en-US" altLang="zh-TW" sz="1400" dirty="0"/>
              <a:t>MAX_ATTEMPTS_PER_DETECTOR = 100</a:t>
            </a:r>
          </a:p>
          <a:p>
            <a:pPr marL="0" indent="0">
              <a:buNone/>
            </a:pPr>
            <a:r>
              <a:rPr lang="en-US" altLang="zh-TW" sz="1400" dirty="0"/>
              <a:t>MATCHING_THRESHOLD_RHO = 0.1 // Maximum allowed distance to be considered a "match"</a:t>
            </a:r>
          </a:p>
          <a:p>
            <a:pPr marL="0" indent="0">
              <a:buNone/>
            </a:pPr>
            <a:r>
              <a:rPr lang="en-US" altLang="zh-TW" sz="1400" dirty="0"/>
              <a:t>FEATURE_DIMENSION = 5 // Dimensionality of data points</a:t>
            </a:r>
          </a:p>
          <a:p>
            <a:pPr marL="0" indent="0">
              <a:buNone/>
            </a:pPr>
            <a:r>
              <a:rPr lang="en-US" altLang="zh-TW" sz="1400" dirty="0"/>
              <a:t>// Input: A set of "self" data points</a:t>
            </a:r>
          </a:p>
          <a:p>
            <a:pPr marL="0" indent="0">
              <a:buNone/>
            </a:pPr>
            <a:r>
              <a:rPr lang="en-US" altLang="zh-TW" sz="1400" dirty="0"/>
              <a:t>SELF_SET = [s1, s2, ..., </a:t>
            </a:r>
            <a:r>
              <a:rPr lang="en-US" altLang="zh-TW" sz="1400" dirty="0" err="1"/>
              <a:t>sn</a:t>
            </a:r>
            <a:r>
              <a:rPr lang="en-US" altLang="zh-TW" sz="1400" dirty="0"/>
              <a:t>] // Each </a:t>
            </a:r>
            <a:r>
              <a:rPr lang="en-US" altLang="zh-TW" sz="1400" dirty="0" err="1"/>
              <a:t>s_i</a:t>
            </a:r>
            <a:r>
              <a:rPr lang="en-US" altLang="zh-TW" sz="1400" dirty="0"/>
              <a:t> is a real-valued vector of FEATURE_DIMENSION</a:t>
            </a:r>
          </a:p>
          <a:p>
            <a:pPr marL="0" indent="0">
              <a:buNone/>
            </a:pPr>
            <a:r>
              <a:rPr lang="en-US" altLang="zh-TW" sz="1400" dirty="0"/>
              <a:t>// Output: Set of non-self detectors</a:t>
            </a:r>
          </a:p>
          <a:p>
            <a:pPr marL="0" indent="0">
              <a:buNone/>
            </a:pPr>
            <a:r>
              <a:rPr lang="en-US" altLang="zh-TW" sz="1400" dirty="0"/>
              <a:t>DETECTOR_SET = []</a:t>
            </a:r>
          </a:p>
        </p:txBody>
      </p:sp>
    </p:spTree>
    <p:extLst>
      <p:ext uri="{BB962C8B-B14F-4D97-AF65-F5344CB8AC3E}">
        <p14:creationId xmlns:p14="http://schemas.microsoft.com/office/powerpoint/2010/main" val="5024242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17C5B8E-53E0-0B21-1D0F-6EDE0F921E82}"/>
              </a:ext>
            </a:extLst>
          </p:cNvPr>
          <p:cNvSpPr>
            <a:spLocks noGrp="1"/>
          </p:cNvSpPr>
          <p:nvPr>
            <p:ph idx="1"/>
          </p:nvPr>
        </p:nvSpPr>
        <p:spPr>
          <a:xfrm>
            <a:off x="838200" y="725864"/>
            <a:ext cx="10515600" cy="5451099"/>
          </a:xfrm>
        </p:spPr>
        <p:txBody>
          <a:bodyPr>
            <a:normAutofit fontScale="25000" lnSpcReduction="20000"/>
          </a:bodyPr>
          <a:lstStyle/>
          <a:p>
            <a:pPr marL="0" indent="0">
              <a:buNone/>
            </a:pPr>
            <a:r>
              <a:rPr lang="en-US" altLang="zh-TW" sz="5600" dirty="0"/>
              <a:t>// --- Phase 1: Detector Generation (Training) ---</a:t>
            </a:r>
          </a:p>
          <a:p>
            <a:pPr marL="0" indent="0">
              <a:buNone/>
            </a:pPr>
            <a:r>
              <a:rPr lang="en-US" altLang="zh-TW" sz="5600" dirty="0" err="1"/>
              <a:t>num_generated_detectors</a:t>
            </a:r>
            <a:r>
              <a:rPr lang="en-US" altLang="zh-TW" sz="5600" dirty="0"/>
              <a:t> = 0</a:t>
            </a:r>
          </a:p>
          <a:p>
            <a:pPr marL="0" indent="0">
              <a:buNone/>
            </a:pPr>
            <a:r>
              <a:rPr lang="en-US" altLang="zh-TW" sz="5600" dirty="0"/>
              <a:t>attempts = 0</a:t>
            </a:r>
          </a:p>
          <a:p>
            <a:pPr marL="0" indent="0">
              <a:buNone/>
            </a:pPr>
            <a:r>
              <a:rPr lang="en-US" altLang="zh-TW" sz="5600" dirty="0"/>
              <a:t>While </a:t>
            </a:r>
            <a:r>
              <a:rPr lang="en-US" altLang="zh-TW" sz="5600" dirty="0" err="1"/>
              <a:t>num_generated_detectors</a:t>
            </a:r>
            <a:r>
              <a:rPr lang="en-US" altLang="zh-TW" sz="5600" dirty="0"/>
              <a:t> &lt; NUM_DETECTORS_TO_GENERATE AND attempts &lt; (NUM_DETECTORS_TO_GENERATE * MAX_ATTEMPTS_PER_DETECTOR):</a:t>
            </a:r>
          </a:p>
          <a:p>
            <a:pPr marL="0" indent="0">
              <a:buNone/>
            </a:pPr>
            <a:r>
              <a:rPr lang="en-US" altLang="zh-TW" sz="5600" dirty="0"/>
              <a:t>    // 1. Generate a random candidate detector (d)</a:t>
            </a:r>
          </a:p>
          <a:p>
            <a:pPr marL="0" indent="0">
              <a:buNone/>
            </a:pPr>
            <a:r>
              <a:rPr lang="en-US" altLang="zh-TW" sz="5600" dirty="0"/>
              <a:t>    d = </a:t>
            </a:r>
            <a:r>
              <a:rPr lang="en-US" altLang="zh-TW" sz="5600" dirty="0" err="1"/>
              <a:t>generate_random_vector</a:t>
            </a:r>
            <a:r>
              <a:rPr lang="en-US" altLang="zh-TW" sz="5600" dirty="0"/>
              <a:t>(FEATURE_DIMENSION, </a:t>
            </a:r>
            <a:r>
              <a:rPr lang="en-US" altLang="zh-TW" sz="5600" dirty="0" err="1"/>
              <a:t>min_val</a:t>
            </a:r>
            <a:r>
              <a:rPr lang="en-US" altLang="zh-TW" sz="5600" dirty="0"/>
              <a:t>, </a:t>
            </a:r>
            <a:r>
              <a:rPr lang="en-US" altLang="zh-TW" sz="5600" dirty="0" err="1"/>
              <a:t>max_val</a:t>
            </a:r>
            <a:r>
              <a:rPr lang="en-US" altLang="zh-TW" sz="5600" dirty="0"/>
              <a:t>) // Assuming data within a range</a:t>
            </a:r>
          </a:p>
          <a:p>
            <a:pPr marL="0" indent="0">
              <a:buNone/>
            </a:pPr>
            <a:r>
              <a:rPr lang="en-US" altLang="zh-TW" sz="5600" dirty="0"/>
              <a:t>    // 2. Check for self-reactivity (Censoring)</a:t>
            </a:r>
          </a:p>
          <a:p>
            <a:pPr marL="0" indent="0">
              <a:buNone/>
            </a:pPr>
            <a:r>
              <a:rPr lang="en-US" altLang="zh-TW" sz="5600" dirty="0"/>
              <a:t>    </a:t>
            </a:r>
            <a:r>
              <a:rPr lang="en-US" altLang="zh-TW" sz="5600" dirty="0" err="1"/>
              <a:t>is_self_reactive</a:t>
            </a:r>
            <a:r>
              <a:rPr lang="en-US" altLang="zh-TW" sz="5600" dirty="0"/>
              <a:t> = False</a:t>
            </a:r>
          </a:p>
          <a:p>
            <a:pPr marL="0" indent="0">
              <a:buNone/>
            </a:pPr>
            <a:r>
              <a:rPr lang="en-US" altLang="zh-TW" sz="5600" dirty="0"/>
              <a:t>    For each s in SELF_SET:</a:t>
            </a:r>
          </a:p>
          <a:p>
            <a:pPr marL="0" indent="0">
              <a:buNone/>
            </a:pPr>
            <a:r>
              <a:rPr lang="en-US" altLang="zh-TW" sz="5600" dirty="0"/>
              <a:t>        distance = </a:t>
            </a:r>
            <a:r>
              <a:rPr lang="en-US" altLang="zh-TW" sz="5600" dirty="0" err="1"/>
              <a:t>euclidean_distance</a:t>
            </a:r>
            <a:r>
              <a:rPr lang="en-US" altLang="zh-TW" sz="5600" dirty="0"/>
              <a:t>(d, s)</a:t>
            </a:r>
          </a:p>
          <a:p>
            <a:pPr marL="0" indent="0">
              <a:buNone/>
            </a:pPr>
            <a:r>
              <a:rPr lang="en-US" altLang="zh-TW" sz="5600" dirty="0"/>
              <a:t>        If distance &lt;= MATCHING_THRESHOLD_RHO:</a:t>
            </a:r>
          </a:p>
          <a:p>
            <a:pPr marL="0" indent="0">
              <a:buNone/>
            </a:pPr>
            <a:r>
              <a:rPr lang="en-US" altLang="zh-TW" sz="5600" dirty="0"/>
              <a:t>            </a:t>
            </a:r>
            <a:r>
              <a:rPr lang="en-US" altLang="zh-TW" sz="5600" dirty="0" err="1"/>
              <a:t>is_self_reactive</a:t>
            </a:r>
            <a:r>
              <a:rPr lang="en-US" altLang="zh-TW" sz="5600" dirty="0"/>
              <a:t> = True</a:t>
            </a:r>
          </a:p>
          <a:p>
            <a:pPr marL="0" indent="0">
              <a:buNone/>
            </a:pPr>
            <a:r>
              <a:rPr lang="en-US" altLang="zh-TW" sz="5600" dirty="0"/>
              <a:t>            Break // d is self-reactive, discard it</a:t>
            </a:r>
          </a:p>
          <a:p>
            <a:pPr marL="0" indent="0">
              <a:buNone/>
            </a:pPr>
            <a:r>
              <a:rPr lang="en-US" altLang="zh-TW" sz="5600" dirty="0"/>
              <a:t>    // 3. If not self-reactive, add to detector set</a:t>
            </a:r>
          </a:p>
          <a:p>
            <a:pPr marL="0" indent="0">
              <a:buNone/>
            </a:pPr>
            <a:r>
              <a:rPr lang="en-US" altLang="zh-TW" sz="5600" dirty="0"/>
              <a:t>    If not </a:t>
            </a:r>
            <a:r>
              <a:rPr lang="en-US" altLang="zh-TW" sz="5600" dirty="0" err="1"/>
              <a:t>is_self_reactive</a:t>
            </a:r>
            <a:r>
              <a:rPr lang="en-US" altLang="zh-TW" sz="5600" dirty="0"/>
              <a:t>:</a:t>
            </a:r>
          </a:p>
          <a:p>
            <a:pPr marL="0" indent="0">
              <a:buNone/>
            </a:pPr>
            <a:r>
              <a:rPr lang="en-US" altLang="zh-TW" sz="5600" dirty="0"/>
              <a:t>        </a:t>
            </a:r>
            <a:r>
              <a:rPr lang="en-US" altLang="zh-TW" sz="5600" dirty="0" err="1"/>
              <a:t>DETECTOR_SET.add</a:t>
            </a:r>
            <a:r>
              <a:rPr lang="en-US" altLang="zh-TW" sz="5600" dirty="0"/>
              <a:t>(d)</a:t>
            </a:r>
          </a:p>
          <a:p>
            <a:pPr marL="0" indent="0">
              <a:buNone/>
            </a:pPr>
            <a:r>
              <a:rPr lang="en-US" altLang="zh-TW" sz="5600" dirty="0"/>
              <a:t>        </a:t>
            </a:r>
            <a:r>
              <a:rPr lang="en-US" altLang="zh-TW" sz="5600" dirty="0" err="1"/>
              <a:t>num_generated_detectors</a:t>
            </a:r>
            <a:r>
              <a:rPr lang="en-US" altLang="zh-TW" sz="5600" dirty="0"/>
              <a:t> += 1</a:t>
            </a:r>
          </a:p>
          <a:p>
            <a:pPr marL="0" indent="0">
              <a:buNone/>
            </a:pPr>
            <a:r>
              <a:rPr lang="en-US" altLang="zh-TW" sz="5600" dirty="0"/>
              <a:t>  </a:t>
            </a:r>
          </a:p>
          <a:p>
            <a:pPr marL="0" indent="0">
              <a:buNone/>
            </a:pPr>
            <a:r>
              <a:rPr lang="en-US" altLang="zh-TW" sz="5600" dirty="0"/>
              <a:t>    attempts += 1</a:t>
            </a:r>
          </a:p>
          <a:p>
            <a:pPr marL="0" indent="0">
              <a:buNone/>
            </a:pPr>
            <a:r>
              <a:rPr lang="en-US" altLang="zh-TW" sz="5600" dirty="0"/>
              <a:t>Print (</a:t>
            </a:r>
            <a:r>
              <a:rPr lang="en-US" altLang="zh-TW" sz="5600" dirty="0" err="1"/>
              <a:t>f"Generated</a:t>
            </a:r>
            <a:r>
              <a:rPr lang="en-US" altLang="zh-TW" sz="5600" dirty="0"/>
              <a:t> {</a:t>
            </a:r>
            <a:r>
              <a:rPr lang="en-US" altLang="zh-TW" sz="5600" dirty="0" err="1"/>
              <a:t>len</a:t>
            </a:r>
            <a:r>
              <a:rPr lang="en-US" altLang="zh-TW" sz="5600" dirty="0"/>
              <a:t>(DETECTOR_SET)} non-self detectors.")</a:t>
            </a:r>
          </a:p>
          <a:p>
            <a:endParaRPr lang="zh-TW" altLang="en-US" dirty="0"/>
          </a:p>
        </p:txBody>
      </p:sp>
    </p:spTree>
    <p:extLst>
      <p:ext uri="{BB962C8B-B14F-4D97-AF65-F5344CB8AC3E}">
        <p14:creationId xmlns:p14="http://schemas.microsoft.com/office/powerpoint/2010/main" val="3983221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667B78-0F24-8FE9-015C-C515429B94C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3471D27-AB6A-DF17-2E77-D4D44AC69A01}"/>
              </a:ext>
            </a:extLst>
          </p:cNvPr>
          <p:cNvSpPr>
            <a:spLocks noGrp="1"/>
          </p:cNvSpPr>
          <p:nvPr>
            <p:ph idx="1"/>
          </p:nvPr>
        </p:nvSpPr>
        <p:spPr/>
        <p:txBody>
          <a:bodyPr>
            <a:normAutofit/>
          </a:bodyPr>
          <a:lstStyle/>
          <a:p>
            <a:pPr marL="0" indent="0">
              <a:buNone/>
            </a:pPr>
            <a:r>
              <a:rPr lang="en-US" altLang="zh-TW" sz="1400" dirty="0"/>
              <a:t>// --- Phase 2: Anomaly Detection (Monitoring) ---</a:t>
            </a:r>
          </a:p>
          <a:p>
            <a:pPr marL="0" indent="0">
              <a:buNone/>
            </a:pPr>
            <a:r>
              <a:rPr lang="en-US" altLang="zh-TW" sz="1400" dirty="0"/>
              <a:t>Function </a:t>
            </a:r>
            <a:r>
              <a:rPr lang="en-US" altLang="zh-TW" sz="1400" dirty="0" err="1"/>
              <a:t>classify_new_data</a:t>
            </a:r>
            <a:r>
              <a:rPr lang="en-US" altLang="zh-TW" sz="1400" dirty="0"/>
              <a:t>(x, DETECTOR_SET, MATCHING_THRESHOLD_RHO):</a:t>
            </a:r>
          </a:p>
          <a:p>
            <a:pPr marL="0" indent="0">
              <a:buNone/>
            </a:pPr>
            <a:r>
              <a:rPr lang="en-US" altLang="zh-TW" sz="1400" dirty="0"/>
              <a:t>    </a:t>
            </a:r>
            <a:r>
              <a:rPr lang="en-US" altLang="zh-TW" sz="1400" dirty="0" err="1"/>
              <a:t>is_anomaly</a:t>
            </a:r>
            <a:r>
              <a:rPr lang="en-US" altLang="zh-TW" sz="1400" dirty="0"/>
              <a:t> = False</a:t>
            </a:r>
          </a:p>
          <a:p>
            <a:pPr marL="0" indent="0">
              <a:buNone/>
            </a:pPr>
            <a:r>
              <a:rPr lang="en-US" altLang="zh-TW" sz="1400" dirty="0"/>
              <a:t>    For each detector in DETECTOR_SET:</a:t>
            </a:r>
          </a:p>
          <a:p>
            <a:pPr marL="0" indent="0">
              <a:buNone/>
            </a:pPr>
            <a:r>
              <a:rPr lang="en-US" altLang="zh-TW" sz="1400" dirty="0"/>
              <a:t>        distance = </a:t>
            </a:r>
            <a:r>
              <a:rPr lang="en-US" altLang="zh-TW" sz="1400" dirty="0" err="1"/>
              <a:t>euclidean_distance</a:t>
            </a:r>
            <a:r>
              <a:rPr lang="en-US" altLang="zh-TW" sz="1400" dirty="0"/>
              <a:t>(x, detector)</a:t>
            </a:r>
          </a:p>
          <a:p>
            <a:pPr marL="0" indent="0">
              <a:buNone/>
            </a:pPr>
            <a:r>
              <a:rPr lang="en-US" altLang="zh-TW" sz="1400" dirty="0"/>
              <a:t>        If distance &lt;= MATCHING_THRESHOLD_RHO: // If x matches a non-self detector</a:t>
            </a:r>
          </a:p>
          <a:p>
            <a:pPr marL="0" indent="0">
              <a:buNone/>
            </a:pPr>
            <a:r>
              <a:rPr lang="en-US" altLang="zh-TW" sz="1400" dirty="0"/>
              <a:t>            </a:t>
            </a:r>
            <a:r>
              <a:rPr lang="en-US" altLang="zh-TW" sz="1400" dirty="0" err="1"/>
              <a:t>is_anomaly</a:t>
            </a:r>
            <a:r>
              <a:rPr lang="en-US" altLang="zh-TW" sz="1400" dirty="0"/>
              <a:t> = True</a:t>
            </a:r>
          </a:p>
          <a:p>
            <a:pPr marL="0" indent="0">
              <a:buNone/>
            </a:pPr>
            <a:r>
              <a:rPr lang="en-US" altLang="zh-TW" sz="1400" dirty="0"/>
              <a:t>            Break // x is an anomaly</a:t>
            </a:r>
          </a:p>
          <a:p>
            <a:pPr marL="0" indent="0">
              <a:buNone/>
            </a:pPr>
            <a:r>
              <a:rPr lang="en-US" altLang="zh-TW" sz="1400" dirty="0"/>
              <a:t>   </a:t>
            </a:r>
          </a:p>
          <a:p>
            <a:pPr marL="0" indent="0">
              <a:buNone/>
            </a:pPr>
            <a:r>
              <a:rPr lang="en-US" altLang="zh-TW" sz="1400" dirty="0"/>
              <a:t>    If </a:t>
            </a:r>
            <a:r>
              <a:rPr lang="en-US" altLang="zh-TW" sz="1400" dirty="0" err="1"/>
              <a:t>is_anomaly</a:t>
            </a:r>
            <a:r>
              <a:rPr lang="en-US" altLang="zh-TW" sz="1400" dirty="0"/>
              <a:t>:</a:t>
            </a:r>
          </a:p>
          <a:p>
            <a:pPr marL="0" indent="0">
              <a:buNone/>
            </a:pPr>
            <a:r>
              <a:rPr lang="en-US" altLang="zh-TW" sz="1400" dirty="0"/>
              <a:t>        Return "ANOMALY"</a:t>
            </a:r>
          </a:p>
          <a:p>
            <a:pPr marL="0" indent="0">
              <a:buNone/>
            </a:pPr>
            <a:r>
              <a:rPr lang="en-US" altLang="zh-TW" sz="1400" dirty="0"/>
              <a:t>    Else:</a:t>
            </a:r>
          </a:p>
          <a:p>
            <a:pPr marL="0" indent="0">
              <a:buNone/>
            </a:pPr>
            <a:r>
              <a:rPr lang="en-US" altLang="zh-TW" sz="1400" dirty="0"/>
              <a:t>        Return "NORMAL"</a:t>
            </a:r>
          </a:p>
          <a:p>
            <a:endParaRPr lang="zh-TW" altLang="en-US" dirty="0"/>
          </a:p>
        </p:txBody>
      </p:sp>
    </p:spTree>
    <p:extLst>
      <p:ext uri="{BB962C8B-B14F-4D97-AF65-F5344CB8AC3E}">
        <p14:creationId xmlns:p14="http://schemas.microsoft.com/office/powerpoint/2010/main" val="1380762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3A0C1D-3913-533C-017D-A3B43F35C003}"/>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59A048D-04C5-033D-EC3C-501A1EAA1F51}"/>
              </a:ext>
            </a:extLst>
          </p:cNvPr>
          <p:cNvSpPr>
            <a:spLocks noGrp="1"/>
          </p:cNvSpPr>
          <p:nvPr>
            <p:ph idx="1"/>
          </p:nvPr>
        </p:nvSpPr>
        <p:spPr/>
        <p:txBody>
          <a:bodyPr/>
          <a:lstStyle/>
          <a:p>
            <a:r>
              <a:rPr lang="en-US" altLang="zh-TW" dirty="0"/>
              <a:t>Lymphocytes remain passive until encountering antigens, after which they develop immunological memory, allowing rapid response to future infections. Some B cells differentiate into memory cells, which persist in circulation. Upon antigen exposure, B cells undergo somatic hypermutation, enhancing antibody affinity. Macrophages eliminate damaged antigens.</a:t>
            </a:r>
          </a:p>
          <a:p>
            <a:endParaRPr lang="zh-TW" altLang="en-US" dirty="0"/>
          </a:p>
        </p:txBody>
      </p:sp>
    </p:spTree>
    <p:extLst>
      <p:ext uri="{BB962C8B-B14F-4D97-AF65-F5344CB8AC3E}">
        <p14:creationId xmlns:p14="http://schemas.microsoft.com/office/powerpoint/2010/main" val="16121249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658E5A-C891-EF1F-9BA3-3459ADF9B8A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EDF0760-0163-A2F3-3281-8730971F1325}"/>
              </a:ext>
            </a:extLst>
          </p:cNvPr>
          <p:cNvSpPr>
            <a:spLocks noGrp="1"/>
          </p:cNvSpPr>
          <p:nvPr>
            <p:ph idx="1"/>
          </p:nvPr>
        </p:nvSpPr>
        <p:spPr/>
        <p:txBody>
          <a:bodyPr>
            <a:normAutofit fontScale="25000" lnSpcReduction="20000"/>
          </a:bodyPr>
          <a:lstStyle/>
          <a:p>
            <a:pPr marL="0" indent="0">
              <a:buNone/>
            </a:pPr>
            <a:r>
              <a:rPr lang="en-US" altLang="zh-TW" sz="5600" dirty="0"/>
              <a:t>// Example Usage:</a:t>
            </a:r>
          </a:p>
          <a:p>
            <a:pPr marL="0" indent="0">
              <a:buNone/>
            </a:pPr>
            <a:r>
              <a:rPr lang="en-US" altLang="zh-TW" sz="5600" dirty="0"/>
              <a:t>new_data_point_1 = [0.1, 0.2, 0.1, 0.0, 0.3] // Hypothetical normal data</a:t>
            </a:r>
          </a:p>
          <a:p>
            <a:pPr marL="0" indent="0">
              <a:buNone/>
            </a:pPr>
            <a:r>
              <a:rPr lang="en-US" altLang="zh-TW" sz="5600" dirty="0"/>
              <a:t>new_data_point_2 = [0.9, 0.8, 0.9, 1.0, 0.7] // Hypothetical anomalous data</a:t>
            </a:r>
          </a:p>
          <a:p>
            <a:pPr marL="0" indent="0">
              <a:buNone/>
            </a:pPr>
            <a:r>
              <a:rPr lang="en-US" altLang="zh-TW" sz="5600" dirty="0"/>
              <a:t>print(</a:t>
            </a:r>
            <a:r>
              <a:rPr lang="en-US" altLang="zh-TW" sz="5600" dirty="0" err="1"/>
              <a:t>f"New</a:t>
            </a:r>
            <a:r>
              <a:rPr lang="en-US" altLang="zh-TW" sz="5600" dirty="0"/>
              <a:t> data point 1 is: {</a:t>
            </a:r>
            <a:r>
              <a:rPr lang="en-US" altLang="zh-TW" sz="5600" dirty="0" err="1"/>
              <a:t>classify_new_data</a:t>
            </a:r>
            <a:r>
              <a:rPr lang="en-US" altLang="zh-TW" sz="5600" dirty="0"/>
              <a:t>(new_data_point_1, DETECTOR_SET, MATCHING_THRESHOLD_RHO)}")</a:t>
            </a:r>
          </a:p>
          <a:p>
            <a:pPr marL="0" indent="0">
              <a:buNone/>
            </a:pPr>
            <a:r>
              <a:rPr lang="en-US" altLang="zh-TW" sz="5600" dirty="0"/>
              <a:t>print(</a:t>
            </a:r>
            <a:r>
              <a:rPr lang="en-US" altLang="zh-TW" sz="5600" dirty="0" err="1"/>
              <a:t>f"New</a:t>
            </a:r>
            <a:r>
              <a:rPr lang="en-US" altLang="zh-TW" sz="5600" dirty="0"/>
              <a:t> data point 2 is: {</a:t>
            </a:r>
            <a:r>
              <a:rPr lang="en-US" altLang="zh-TW" sz="5600" dirty="0" err="1"/>
              <a:t>classify_new_data</a:t>
            </a:r>
            <a:r>
              <a:rPr lang="en-US" altLang="zh-TW" sz="5600" dirty="0"/>
              <a:t>(new_data_point_2, DETECTOR_SET, MATCHING_THRESHOLD_RHO)}")</a:t>
            </a:r>
          </a:p>
          <a:p>
            <a:pPr marL="0" indent="0">
              <a:buNone/>
            </a:pPr>
            <a:r>
              <a:rPr lang="en-US" altLang="zh-TW" sz="5600" dirty="0"/>
              <a:t>// Helper functions (conceptual)</a:t>
            </a:r>
          </a:p>
          <a:p>
            <a:pPr marL="0" indent="0">
              <a:buNone/>
            </a:pPr>
            <a:r>
              <a:rPr lang="en-US" altLang="zh-TW" sz="5600" dirty="0"/>
              <a:t>Function </a:t>
            </a:r>
            <a:r>
              <a:rPr lang="en-US" altLang="zh-TW" sz="5600" dirty="0" err="1"/>
              <a:t>generate_random_vector</a:t>
            </a:r>
            <a:r>
              <a:rPr lang="en-US" altLang="zh-TW" sz="5600" dirty="0"/>
              <a:t>(dim, </a:t>
            </a:r>
            <a:r>
              <a:rPr lang="en-US" altLang="zh-TW" sz="5600" dirty="0" err="1"/>
              <a:t>min_val</a:t>
            </a:r>
            <a:r>
              <a:rPr lang="en-US" altLang="zh-TW" sz="5600" dirty="0"/>
              <a:t>, </a:t>
            </a:r>
            <a:r>
              <a:rPr lang="en-US" altLang="zh-TW" sz="5600" dirty="0" err="1"/>
              <a:t>max_val</a:t>
            </a:r>
            <a:r>
              <a:rPr lang="en-US" altLang="zh-TW" sz="5600" dirty="0"/>
              <a:t>):</a:t>
            </a:r>
          </a:p>
          <a:p>
            <a:pPr marL="0" indent="0">
              <a:buNone/>
            </a:pPr>
            <a:r>
              <a:rPr lang="en-US" altLang="zh-TW" sz="5600" dirty="0"/>
              <a:t>    vector = []</a:t>
            </a:r>
          </a:p>
          <a:p>
            <a:pPr marL="0" indent="0">
              <a:buNone/>
            </a:pPr>
            <a:r>
              <a:rPr lang="en-US" altLang="zh-TW" sz="5600" dirty="0"/>
              <a:t>    For </a:t>
            </a:r>
            <a:r>
              <a:rPr lang="en-US" altLang="zh-TW" sz="5600" dirty="0" err="1"/>
              <a:t>i</a:t>
            </a:r>
            <a:r>
              <a:rPr lang="en-US" altLang="zh-TW" sz="5600" dirty="0"/>
              <a:t> from 0 to dim-1:</a:t>
            </a:r>
          </a:p>
          <a:p>
            <a:pPr marL="0" indent="0">
              <a:buNone/>
            </a:pPr>
            <a:r>
              <a:rPr lang="en-US" altLang="zh-TW" sz="5600" dirty="0"/>
              <a:t>        </a:t>
            </a:r>
            <a:r>
              <a:rPr lang="en-US" altLang="zh-TW" sz="5600" dirty="0" err="1"/>
              <a:t>vector.add</a:t>
            </a:r>
            <a:r>
              <a:rPr lang="en-US" altLang="zh-TW" sz="5600" dirty="0"/>
              <a:t>(</a:t>
            </a:r>
            <a:r>
              <a:rPr lang="en-US" altLang="zh-TW" sz="5600" dirty="0" err="1"/>
              <a:t>random.uniform</a:t>
            </a:r>
            <a:r>
              <a:rPr lang="en-US" altLang="zh-TW" sz="5600" dirty="0"/>
              <a:t>(</a:t>
            </a:r>
            <a:r>
              <a:rPr lang="en-US" altLang="zh-TW" sz="5600" dirty="0" err="1"/>
              <a:t>min_val</a:t>
            </a:r>
            <a:r>
              <a:rPr lang="en-US" altLang="zh-TW" sz="5600" dirty="0"/>
              <a:t>, </a:t>
            </a:r>
            <a:r>
              <a:rPr lang="en-US" altLang="zh-TW" sz="5600" dirty="0" err="1"/>
              <a:t>max_val</a:t>
            </a:r>
            <a:r>
              <a:rPr lang="en-US" altLang="zh-TW" sz="5600" dirty="0"/>
              <a:t>))</a:t>
            </a:r>
          </a:p>
          <a:p>
            <a:pPr marL="0" indent="0">
              <a:buNone/>
            </a:pPr>
            <a:r>
              <a:rPr lang="en-US" altLang="zh-TW" sz="5600" dirty="0"/>
              <a:t>    Return vector</a:t>
            </a:r>
          </a:p>
          <a:p>
            <a:pPr marL="0" indent="0">
              <a:buNone/>
            </a:pPr>
            <a:r>
              <a:rPr lang="en-US" altLang="zh-TW" sz="5600" dirty="0"/>
              <a:t>Function </a:t>
            </a:r>
            <a:r>
              <a:rPr lang="en-US" altLang="zh-TW" sz="5600" dirty="0" err="1"/>
              <a:t>euclidean_distance</a:t>
            </a:r>
            <a:r>
              <a:rPr lang="en-US" altLang="zh-TW" sz="5600" dirty="0"/>
              <a:t>(v1, v2):</a:t>
            </a:r>
          </a:p>
          <a:p>
            <a:pPr marL="0" indent="0">
              <a:buNone/>
            </a:pPr>
            <a:r>
              <a:rPr lang="en-US" altLang="zh-TW" sz="5600" dirty="0"/>
              <a:t>    </a:t>
            </a:r>
            <a:r>
              <a:rPr lang="en-US" altLang="zh-TW" sz="5600" dirty="0" err="1"/>
              <a:t>sum_sq_diff</a:t>
            </a:r>
            <a:r>
              <a:rPr lang="en-US" altLang="zh-TW" sz="5600" dirty="0"/>
              <a:t> = 0</a:t>
            </a:r>
          </a:p>
          <a:p>
            <a:pPr marL="0" indent="0">
              <a:buNone/>
            </a:pPr>
            <a:r>
              <a:rPr lang="en-US" altLang="zh-TW" sz="5600" dirty="0"/>
              <a:t>    For </a:t>
            </a:r>
            <a:r>
              <a:rPr lang="en-US" altLang="zh-TW" sz="5600" dirty="0" err="1"/>
              <a:t>i</a:t>
            </a:r>
            <a:r>
              <a:rPr lang="en-US" altLang="zh-TW" sz="5600" dirty="0"/>
              <a:t> from 0 to </a:t>
            </a:r>
            <a:r>
              <a:rPr lang="en-US" altLang="zh-TW" sz="5600" dirty="0" err="1"/>
              <a:t>len</a:t>
            </a:r>
            <a:r>
              <a:rPr lang="en-US" altLang="zh-TW" sz="5600" dirty="0"/>
              <a:t>(v1)-1:</a:t>
            </a:r>
          </a:p>
          <a:p>
            <a:pPr marL="0" indent="0">
              <a:buNone/>
            </a:pPr>
            <a:r>
              <a:rPr lang="en-US" altLang="zh-TW" sz="5600" dirty="0"/>
              <a:t>        </a:t>
            </a:r>
            <a:r>
              <a:rPr lang="en-US" altLang="zh-TW" sz="5600" dirty="0" err="1"/>
              <a:t>sum_sq_diff</a:t>
            </a:r>
            <a:r>
              <a:rPr lang="en-US" altLang="zh-TW" sz="5600" dirty="0"/>
              <a:t> += (v1[</a:t>
            </a:r>
            <a:r>
              <a:rPr lang="en-US" altLang="zh-TW" sz="5600" dirty="0" err="1"/>
              <a:t>i</a:t>
            </a:r>
            <a:r>
              <a:rPr lang="en-US" altLang="zh-TW" sz="5600" dirty="0"/>
              <a:t>] - v2[</a:t>
            </a:r>
            <a:r>
              <a:rPr lang="en-US" altLang="zh-TW" sz="5600" dirty="0" err="1"/>
              <a:t>i</a:t>
            </a:r>
            <a:r>
              <a:rPr lang="en-US" altLang="zh-TW" sz="5600" dirty="0"/>
              <a:t>])**2</a:t>
            </a:r>
          </a:p>
          <a:p>
            <a:pPr marL="0" indent="0">
              <a:buNone/>
            </a:pPr>
            <a:r>
              <a:rPr lang="en-US" altLang="zh-TW" sz="5600" dirty="0"/>
              <a:t>    Return sqrt(</a:t>
            </a:r>
            <a:r>
              <a:rPr lang="en-US" altLang="zh-TW" sz="5600" dirty="0" err="1"/>
              <a:t>sum_sq_diff</a:t>
            </a:r>
            <a:r>
              <a:rPr lang="en-US" altLang="zh-TW" sz="5600" dirty="0"/>
              <a:t>)</a:t>
            </a:r>
            <a:endParaRPr lang="zh-TW" altLang="en-US" sz="5600" dirty="0"/>
          </a:p>
          <a:p>
            <a:endParaRPr lang="zh-TW" altLang="en-US" dirty="0"/>
          </a:p>
        </p:txBody>
      </p:sp>
    </p:spTree>
    <p:extLst>
      <p:ext uri="{BB962C8B-B14F-4D97-AF65-F5344CB8AC3E}">
        <p14:creationId xmlns:p14="http://schemas.microsoft.com/office/powerpoint/2010/main" val="9325208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1DBE8A-94C8-9B44-F9E2-E0534C75CA4A}"/>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C922BD5-DBF7-0595-2DD2-820F235397B4}"/>
              </a:ext>
            </a:extLst>
          </p:cNvPr>
          <p:cNvSpPr>
            <a:spLocks noGrp="1"/>
          </p:cNvSpPr>
          <p:nvPr>
            <p:ph idx="1"/>
          </p:nvPr>
        </p:nvSpPr>
        <p:spPr/>
        <p:txBody>
          <a:bodyPr/>
          <a:lstStyle/>
          <a:p>
            <a:r>
              <a:rPr lang="en-US" altLang="zh-TW" dirty="0" err="1"/>
              <a:t>Negative_Selection_Algorithm.ipynb</a:t>
            </a:r>
            <a:endParaRPr lang="en-US" altLang="zh-TW" dirty="0"/>
          </a:p>
          <a:p>
            <a:r>
              <a:rPr lang="en-US" altLang="zh-TW"/>
              <a:t>negative_selection_algorithm.py</a:t>
            </a:r>
            <a:endParaRPr lang="zh-TW" altLang="en-US"/>
          </a:p>
        </p:txBody>
      </p:sp>
    </p:spTree>
    <p:extLst>
      <p:ext uri="{BB962C8B-B14F-4D97-AF65-F5344CB8AC3E}">
        <p14:creationId xmlns:p14="http://schemas.microsoft.com/office/powerpoint/2010/main" val="17351280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5E7D30-BB82-348B-BC1E-18C861EA74F8}"/>
              </a:ext>
            </a:extLst>
          </p:cNvPr>
          <p:cNvSpPr>
            <a:spLocks noGrp="1"/>
          </p:cNvSpPr>
          <p:nvPr>
            <p:ph type="title"/>
          </p:nvPr>
        </p:nvSpPr>
        <p:spPr/>
        <p:txBody>
          <a:bodyPr/>
          <a:lstStyle/>
          <a:p>
            <a:r>
              <a:rPr lang="en-US" altLang="zh-TW" dirty="0"/>
              <a:t>10.3.4 Dendritic Cell Algorithm</a:t>
            </a:r>
            <a:endParaRPr lang="zh-TW" altLang="en-US" dirty="0"/>
          </a:p>
        </p:txBody>
      </p:sp>
      <p:sp>
        <p:nvSpPr>
          <p:cNvPr id="3" name="內容版面配置區 2">
            <a:extLst>
              <a:ext uri="{FF2B5EF4-FFF2-40B4-BE49-F238E27FC236}">
                <a16:creationId xmlns:a16="http://schemas.microsoft.com/office/drawing/2014/main" id="{73883097-0FB5-0895-FD26-794E0EA506BD}"/>
              </a:ext>
            </a:extLst>
          </p:cNvPr>
          <p:cNvSpPr>
            <a:spLocks noGrp="1"/>
          </p:cNvSpPr>
          <p:nvPr>
            <p:ph idx="1"/>
          </p:nvPr>
        </p:nvSpPr>
        <p:spPr/>
        <p:txBody>
          <a:bodyPr>
            <a:normAutofit lnSpcReduction="10000"/>
          </a:bodyPr>
          <a:lstStyle/>
          <a:p>
            <a:r>
              <a:rPr lang="en-US" altLang="zh-TW" dirty="0"/>
              <a:t>Danger theory inspires a robust, distributed, adaptive, and autonomous detection mechanism for early outbreak notification with high detection accuracy.</a:t>
            </a:r>
          </a:p>
          <a:p>
            <a:r>
              <a:rPr lang="en-US" altLang="zh-TW" dirty="0"/>
              <a:t>Dendritic Cell Algorithm (DCA):</a:t>
            </a:r>
          </a:p>
          <a:p>
            <a:pPr lvl="1"/>
            <a:r>
              <a:rPr lang="en-US" altLang="zh-TW" dirty="0"/>
              <a:t>Population-based algorithm inspired by dendritic cells in the human immune system.</a:t>
            </a:r>
          </a:p>
          <a:p>
            <a:pPr lvl="1"/>
            <a:r>
              <a:rPr lang="en-US" altLang="zh-TW" dirty="0"/>
              <a:t>Applies danger theory for anomaly detection in time-series datasets.</a:t>
            </a:r>
          </a:p>
          <a:p>
            <a:pPr lvl="1"/>
            <a:r>
              <a:rPr lang="en-US" altLang="zh-TW" dirty="0"/>
              <a:t>No training phase required; normality and anomaly are determined through statistical analysis.</a:t>
            </a:r>
          </a:p>
          <a:p>
            <a:pPr lvl="1"/>
            <a:r>
              <a:rPr lang="en-US" altLang="zh-TW" dirty="0"/>
              <a:t>Linear computational complexity, making it fast and efficient for anomaly detection.</a:t>
            </a:r>
          </a:p>
          <a:p>
            <a:pPr lvl="1"/>
            <a:r>
              <a:rPr lang="en-US" altLang="zh-TW" dirty="0"/>
              <a:t>High detection rate with low false alarm rate.</a:t>
            </a:r>
          </a:p>
        </p:txBody>
      </p:sp>
    </p:spTree>
    <p:extLst>
      <p:ext uri="{BB962C8B-B14F-4D97-AF65-F5344CB8AC3E}">
        <p14:creationId xmlns:p14="http://schemas.microsoft.com/office/powerpoint/2010/main" val="22249286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8610E8B-DE2E-15BF-1AE9-9F5FE3EFA01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01CDB31-FFAB-94AC-9F54-89DCF68E14FA}"/>
              </a:ext>
            </a:extLst>
          </p:cNvPr>
          <p:cNvSpPr>
            <a:spLocks noGrp="1"/>
          </p:cNvSpPr>
          <p:nvPr>
            <p:ph idx="1"/>
          </p:nvPr>
        </p:nvSpPr>
        <p:spPr/>
        <p:txBody>
          <a:bodyPr>
            <a:normAutofit/>
          </a:bodyPr>
          <a:lstStyle/>
          <a:p>
            <a:r>
              <a:rPr lang="en-US" altLang="zh-TW" dirty="0"/>
              <a:t>Mechanism:</a:t>
            </a:r>
          </a:p>
          <a:p>
            <a:pPr lvl="1"/>
            <a:r>
              <a:rPr lang="en-US" altLang="zh-TW" dirty="0"/>
              <a:t>Each dendritic cell follows specific instructions, performing antigen sampling and signal collection.</a:t>
            </a:r>
          </a:p>
          <a:p>
            <a:pPr lvl="1"/>
            <a:r>
              <a:rPr lang="en-US" altLang="zh-TW" dirty="0"/>
              <a:t>Fusion of multiple data streams allows contextual anomaly detection.</a:t>
            </a:r>
          </a:p>
          <a:p>
            <a:pPr lvl="1"/>
            <a:r>
              <a:rPr lang="en-US" altLang="zh-TW" dirty="0"/>
              <a:t>Diversity is introduced through cell migration.</a:t>
            </a:r>
          </a:p>
          <a:p>
            <a:pPr lvl="1"/>
            <a:r>
              <a:rPr lang="en-US" altLang="zh-TW" dirty="0"/>
              <a:t>Three signal types:</a:t>
            </a:r>
          </a:p>
          <a:p>
            <a:pPr lvl="2"/>
            <a:r>
              <a:rPr lang="en-US" altLang="zh-TW" dirty="0"/>
              <a:t>PAMP signal → Strong indicator of anomaly.</a:t>
            </a:r>
          </a:p>
          <a:p>
            <a:pPr lvl="2"/>
            <a:r>
              <a:rPr lang="en-US" altLang="zh-TW" dirty="0"/>
              <a:t>Danger signal → Potential abnormality.</a:t>
            </a:r>
          </a:p>
          <a:p>
            <a:pPr lvl="2"/>
            <a:r>
              <a:rPr lang="en-US" altLang="zh-TW" dirty="0"/>
              <a:t>Safe signal → Normal, steady-state behavior.</a:t>
            </a:r>
          </a:p>
          <a:p>
            <a:pPr lvl="1"/>
            <a:r>
              <a:rPr lang="en-US" altLang="zh-TW" dirty="0"/>
              <a:t>Predefined signal weights help evaluate system status.</a:t>
            </a:r>
          </a:p>
          <a:p>
            <a:pPr lvl="1"/>
            <a:r>
              <a:rPr lang="en-US" altLang="zh-TW" dirty="0"/>
              <a:t>Danger zones adjust antibody concentrations, triggering immune responses.</a:t>
            </a:r>
          </a:p>
          <a:p>
            <a:pPr lvl="1"/>
            <a:endParaRPr lang="en-US" altLang="zh-TW" dirty="0"/>
          </a:p>
          <a:p>
            <a:endParaRPr lang="zh-TW" altLang="en-US" dirty="0"/>
          </a:p>
          <a:p>
            <a:endParaRPr lang="zh-TW" altLang="en-US" dirty="0"/>
          </a:p>
        </p:txBody>
      </p:sp>
    </p:spTree>
    <p:extLst>
      <p:ext uri="{BB962C8B-B14F-4D97-AF65-F5344CB8AC3E}">
        <p14:creationId xmlns:p14="http://schemas.microsoft.com/office/powerpoint/2010/main" val="7533052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AD51EE8-E488-BD9F-AC24-65468B306CA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B5572DB-8E05-D25B-BD7B-C678F015FD04}"/>
              </a:ext>
            </a:extLst>
          </p:cNvPr>
          <p:cNvSpPr>
            <a:spLocks noGrp="1"/>
          </p:cNvSpPr>
          <p:nvPr>
            <p:ph idx="1"/>
          </p:nvPr>
        </p:nvSpPr>
        <p:spPr/>
        <p:txBody>
          <a:bodyPr>
            <a:normAutofit/>
          </a:bodyPr>
          <a:lstStyle/>
          <a:p>
            <a:r>
              <a:rPr lang="en-US" altLang="zh-TW" dirty="0"/>
              <a:t>Process:</a:t>
            </a:r>
          </a:p>
          <a:p>
            <a:pPr marL="914400" lvl="1" indent="-457200">
              <a:buFont typeface="+mj-lt"/>
              <a:buAutoNum type="arabicPeriod"/>
            </a:pPr>
            <a:r>
              <a:rPr lang="en-US" altLang="zh-TW" dirty="0"/>
              <a:t>Input data mapped to the problem domain.</a:t>
            </a:r>
          </a:p>
          <a:p>
            <a:pPr marL="914400" lvl="1" indent="-457200">
              <a:buFont typeface="+mj-lt"/>
              <a:buAutoNum type="arabicPeriod"/>
            </a:pPr>
            <a:r>
              <a:rPr lang="en-US" altLang="zh-TW" dirty="0"/>
              <a:t>Signals represented as real-valued vectors.</a:t>
            </a:r>
          </a:p>
          <a:p>
            <a:pPr marL="914400" lvl="1" indent="-457200">
              <a:buFont typeface="+mj-lt"/>
              <a:buAutoNum type="arabicPeriod"/>
            </a:pPr>
            <a:r>
              <a:rPr lang="en-US" altLang="zh-TW" dirty="0"/>
              <a:t>Antigens classified as categorical values.</a:t>
            </a:r>
          </a:p>
          <a:p>
            <a:pPr marL="914400" lvl="1" indent="-457200">
              <a:buFont typeface="+mj-lt"/>
              <a:buAutoNum type="arabicPeriod"/>
            </a:pPr>
            <a:r>
              <a:rPr lang="en-US" altLang="zh-TW" dirty="0"/>
              <a:t>Algorithm identifies past anomalies based on input data.</a:t>
            </a:r>
          </a:p>
          <a:p>
            <a:pPr marL="914400" lvl="1" indent="-457200">
              <a:buFont typeface="+mj-lt"/>
              <a:buAutoNum type="arabicPeriod"/>
            </a:pPr>
            <a:r>
              <a:rPr lang="en-US" altLang="zh-TW" dirty="0"/>
              <a:t>Correlates anomalies with potential causes, generating an anomaly scene per suspect.</a:t>
            </a:r>
          </a:p>
          <a:p>
            <a:endParaRPr lang="zh-TW" altLang="en-US" dirty="0"/>
          </a:p>
        </p:txBody>
      </p:sp>
    </p:spTree>
    <p:extLst>
      <p:ext uri="{BB962C8B-B14F-4D97-AF65-F5344CB8AC3E}">
        <p14:creationId xmlns:p14="http://schemas.microsoft.com/office/powerpoint/2010/main" val="1671036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12DABB-6300-4701-D0BE-E77C0F32C960}"/>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980BF8E4-260A-4D64-4965-8B91737A069A}"/>
              </a:ext>
            </a:extLst>
          </p:cNvPr>
          <p:cNvPicPr>
            <a:picLocks noGrp="1" noChangeAspect="1"/>
          </p:cNvPicPr>
          <p:nvPr>
            <p:ph idx="1"/>
          </p:nvPr>
        </p:nvPicPr>
        <p:blipFill>
          <a:blip r:embed="rId2"/>
          <a:stretch>
            <a:fillRect/>
          </a:stretch>
        </p:blipFill>
        <p:spPr>
          <a:xfrm>
            <a:off x="1494783" y="2096028"/>
            <a:ext cx="9202434" cy="3810532"/>
          </a:xfrm>
        </p:spPr>
      </p:pic>
    </p:spTree>
    <p:extLst>
      <p:ext uri="{BB962C8B-B14F-4D97-AF65-F5344CB8AC3E}">
        <p14:creationId xmlns:p14="http://schemas.microsoft.com/office/powerpoint/2010/main" val="103119766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97D8F5-E138-466F-43B2-737D0808047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7AB890D-15E0-22A6-B350-5470383C4E18}"/>
              </a:ext>
            </a:extLst>
          </p:cNvPr>
          <p:cNvSpPr>
            <a:spLocks noGrp="1"/>
          </p:cNvSpPr>
          <p:nvPr>
            <p:ph idx="1"/>
          </p:nvPr>
        </p:nvSpPr>
        <p:spPr/>
        <p:txBody>
          <a:bodyPr/>
          <a:lstStyle/>
          <a:p>
            <a:r>
              <a:rPr lang="en-US" altLang="zh-TW" dirty="0"/>
              <a:t>The dendritic cell samples input signals and antigens multiple times, similar to how dendritic cells in the human body hold suspected antigens until maturation. The sampling process increases the cell’s experience, documented in three output signals:</a:t>
            </a:r>
          </a:p>
          <a:p>
            <a:pPr lvl="1"/>
            <a:r>
              <a:rPr lang="en-US" altLang="zh-TW" dirty="0"/>
              <a:t>Immature (O1)</a:t>
            </a:r>
          </a:p>
          <a:p>
            <a:pPr lvl="1"/>
            <a:r>
              <a:rPr lang="en-US" altLang="zh-TW" dirty="0"/>
              <a:t>Mature (O2)</a:t>
            </a:r>
          </a:p>
          <a:p>
            <a:pPr lvl="1"/>
            <a:r>
              <a:rPr lang="en-US" altLang="zh-TW" dirty="0"/>
              <a:t>Semi-mature (O3)</a:t>
            </a: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206928861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2914C9-AA42-1569-FD14-E0D3F1C6ECA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1314C2B-39CB-70BD-0476-0B8F04917256}"/>
              </a:ext>
            </a:extLst>
          </p:cNvPr>
          <p:cNvSpPr>
            <a:spLocks noGrp="1"/>
          </p:cNvSpPr>
          <p:nvPr>
            <p:ph idx="1"/>
          </p:nvPr>
        </p:nvSpPr>
        <p:spPr/>
        <p:txBody>
          <a:bodyPr>
            <a:normAutofit fontScale="92500" lnSpcReduction="10000"/>
          </a:bodyPr>
          <a:lstStyle/>
          <a:p>
            <a:r>
              <a:rPr lang="en-US" altLang="zh-TW" dirty="0"/>
              <a:t>Process:</a:t>
            </a:r>
          </a:p>
          <a:p>
            <a:pPr marL="514350" indent="-514350">
              <a:buFont typeface="+mj-lt"/>
              <a:buAutoNum type="arabicPeriod"/>
            </a:pPr>
            <a:r>
              <a:rPr lang="en-US" altLang="zh-TW" dirty="0"/>
              <a:t>Sampling continues until O1 reaches the migration threshold, triggering cell migration for antigen presentation.</a:t>
            </a:r>
          </a:p>
          <a:p>
            <a:pPr marL="514350" indent="-514350">
              <a:buFont typeface="+mj-lt"/>
              <a:buAutoNum type="arabicPeriod"/>
            </a:pPr>
            <a:r>
              <a:rPr lang="en-US" altLang="zh-TW" dirty="0"/>
              <a:t>After migration, O2 and O3 are compared to determine the antigen’s context:</a:t>
            </a:r>
          </a:p>
          <a:p>
            <a:pPr lvl="1"/>
            <a:r>
              <a:rPr lang="en-US" altLang="zh-TW" dirty="0"/>
              <a:t>Mature antigen → If O2 &gt; O3.</a:t>
            </a:r>
          </a:p>
          <a:p>
            <a:pPr lvl="1"/>
            <a:r>
              <a:rPr lang="en-US" altLang="zh-TW" dirty="0"/>
              <a:t>Semi-mature antigen → If O2 &lt; O3.</a:t>
            </a:r>
          </a:p>
          <a:p>
            <a:pPr marL="514350" indent="-514350">
              <a:buFont typeface="+mj-lt"/>
              <a:buAutoNum type="arabicPeriod"/>
            </a:pPr>
            <a:r>
              <a:rPr lang="en-US" altLang="zh-TW" dirty="0"/>
              <a:t>The migrated dendritic cell is replaced with a new cell, restarting sampling.</a:t>
            </a:r>
          </a:p>
          <a:p>
            <a:pPr marL="514350" indent="-514350">
              <a:buFont typeface="+mj-lt"/>
              <a:buAutoNum type="arabicPeriod"/>
            </a:pPr>
            <a:r>
              <a:rPr lang="en-US" altLang="zh-TW" dirty="0"/>
              <a:t>This iterative process ensures continuous antigen detection and classification.</a:t>
            </a: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38846294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9093782-2A93-A460-6162-241831793BEB}"/>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A9E7520-D98C-3761-B747-AC48DD70B7D5}"/>
              </a:ext>
            </a:extLst>
          </p:cNvPr>
          <p:cNvSpPr>
            <a:spLocks noGrp="1"/>
          </p:cNvSpPr>
          <p:nvPr>
            <p:ph idx="1"/>
          </p:nvPr>
        </p:nvSpPr>
        <p:spPr/>
        <p:txBody>
          <a:bodyPr/>
          <a:lstStyle/>
          <a:p>
            <a:r>
              <a:rPr lang="en-US" altLang="zh-TW" dirty="0"/>
              <a:t>Applications:</a:t>
            </a:r>
          </a:p>
          <a:p>
            <a:pPr lvl="1"/>
            <a:r>
              <a:rPr lang="en-US" altLang="zh-TW" dirty="0"/>
              <a:t>Prototype dendritic cell algorithm applied to binary classification, using time stamps as antigens and features forming signal categories.</a:t>
            </a:r>
          </a:p>
          <a:p>
            <a:pPr lvl="1"/>
            <a:r>
              <a:rPr lang="en-US" altLang="zh-TW" dirty="0"/>
              <a:t>Deterministic dendritic cell algorithm removes randomness, providing a more controllable system.</a:t>
            </a:r>
          </a:p>
          <a:p>
            <a:pPr marL="0" indent="0">
              <a:buNone/>
            </a:pPr>
            <a:endParaRPr lang="en-US" altLang="zh-TW" dirty="0"/>
          </a:p>
        </p:txBody>
      </p:sp>
    </p:spTree>
    <p:extLst>
      <p:ext uri="{BB962C8B-B14F-4D97-AF65-F5344CB8AC3E}">
        <p14:creationId xmlns:p14="http://schemas.microsoft.com/office/powerpoint/2010/main" val="29910327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620F40-1896-C426-B04F-4E6179CEB338}"/>
              </a:ext>
            </a:extLst>
          </p:cNvPr>
          <p:cNvSpPr>
            <a:spLocks noGrp="1"/>
          </p:cNvSpPr>
          <p:nvPr>
            <p:ph type="title"/>
          </p:nvPr>
        </p:nvSpPr>
        <p:spPr/>
        <p:txBody>
          <a:bodyPr/>
          <a:lstStyle/>
          <a:p>
            <a:r>
              <a:rPr lang="en-US" altLang="zh-TW" dirty="0"/>
              <a:t>Dendritic Cell Algorithm</a:t>
            </a:r>
            <a:r>
              <a:rPr lang="zh-TW" altLang="en-US" dirty="0"/>
              <a:t> </a:t>
            </a:r>
            <a:r>
              <a:rPr lang="en-US" altLang="zh-TW" dirty="0"/>
              <a:t>Tutorial</a:t>
            </a:r>
            <a:endParaRPr lang="zh-TW" altLang="en-US" dirty="0"/>
          </a:p>
        </p:txBody>
      </p:sp>
      <p:sp>
        <p:nvSpPr>
          <p:cNvPr id="3" name="內容版面配置區 2">
            <a:extLst>
              <a:ext uri="{FF2B5EF4-FFF2-40B4-BE49-F238E27FC236}">
                <a16:creationId xmlns:a16="http://schemas.microsoft.com/office/drawing/2014/main" id="{A7D45B6E-4290-D806-DEE7-AD6FF37D6761}"/>
              </a:ext>
            </a:extLst>
          </p:cNvPr>
          <p:cNvSpPr>
            <a:spLocks noGrp="1"/>
          </p:cNvSpPr>
          <p:nvPr>
            <p:ph idx="1"/>
          </p:nvPr>
        </p:nvSpPr>
        <p:spPr/>
        <p:txBody>
          <a:bodyPr/>
          <a:lstStyle/>
          <a:p>
            <a:r>
              <a:rPr lang="en-US" altLang="zh-TW" dirty="0"/>
              <a:t>The Dendritic Cell Algorithm (DCA) is an Artificial Immune System (AIS) inspired by the biological functioning of dendritic cells (DCs) in the human immune system. It's primarily used for </a:t>
            </a:r>
            <a:r>
              <a:rPr lang="en-US" altLang="zh-TW" b="1" dirty="0"/>
              <a:t>anomaly detection </a:t>
            </a:r>
            <a:r>
              <a:rPr lang="en-US" altLang="zh-TW" dirty="0"/>
              <a:t>and </a:t>
            </a:r>
            <a:r>
              <a:rPr lang="en-US" altLang="zh-TW" b="1" dirty="0"/>
              <a:t>classification</a:t>
            </a:r>
            <a:r>
              <a:rPr lang="en-US" altLang="zh-TW" dirty="0"/>
              <a:t>, particularly in scenarios involving time-dependent data.</a:t>
            </a:r>
            <a:endParaRPr lang="zh-TW" altLang="en-US" dirty="0"/>
          </a:p>
        </p:txBody>
      </p:sp>
    </p:spTree>
    <p:extLst>
      <p:ext uri="{BB962C8B-B14F-4D97-AF65-F5344CB8AC3E}">
        <p14:creationId xmlns:p14="http://schemas.microsoft.com/office/powerpoint/2010/main" val="2317578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84E58D-9EA7-76F8-511F-72E83917B09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69C3D87-FB22-421C-1AA1-6D04E35F48B5}"/>
              </a:ext>
            </a:extLst>
          </p:cNvPr>
          <p:cNvSpPr>
            <a:spLocks noGrp="1"/>
          </p:cNvSpPr>
          <p:nvPr>
            <p:ph idx="1"/>
          </p:nvPr>
        </p:nvSpPr>
        <p:spPr/>
        <p:txBody>
          <a:bodyPr/>
          <a:lstStyle/>
          <a:p>
            <a:r>
              <a:rPr lang="en-US" altLang="zh-TW" dirty="0"/>
              <a:t>The immune system distinguishes self from </a:t>
            </a:r>
            <a:r>
              <a:rPr lang="en-US" altLang="zh-TW" dirty="0" err="1"/>
              <a:t>nonself</a:t>
            </a:r>
            <a:r>
              <a:rPr lang="en-US" altLang="zh-TW" dirty="0"/>
              <a:t>. Vaccination artificially induces immune memory by exposing the body to attenuated or dead pathogens, enabling rapid defense against real infections.</a:t>
            </a:r>
          </a:p>
          <a:p>
            <a:endParaRPr lang="zh-TW" altLang="en-US" dirty="0"/>
          </a:p>
        </p:txBody>
      </p:sp>
    </p:spTree>
    <p:extLst>
      <p:ext uri="{BB962C8B-B14F-4D97-AF65-F5344CB8AC3E}">
        <p14:creationId xmlns:p14="http://schemas.microsoft.com/office/powerpoint/2010/main" val="351337736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D93284B-D8D9-309A-22A6-ACBE55FA18AD}"/>
              </a:ext>
            </a:extLst>
          </p:cNvPr>
          <p:cNvSpPr>
            <a:spLocks noGrp="1"/>
          </p:cNvSpPr>
          <p:nvPr>
            <p:ph type="title"/>
          </p:nvPr>
        </p:nvSpPr>
        <p:spPr/>
        <p:txBody>
          <a:bodyPr/>
          <a:lstStyle/>
          <a:p>
            <a:r>
              <a:rPr lang="en-US" altLang="zh-TW" dirty="0"/>
              <a:t>1. Biological Inspiration: Dendritic Cells</a:t>
            </a:r>
            <a:endParaRPr lang="zh-TW" altLang="en-US" dirty="0"/>
          </a:p>
        </p:txBody>
      </p:sp>
      <p:sp>
        <p:nvSpPr>
          <p:cNvPr id="3" name="內容版面配置區 2">
            <a:extLst>
              <a:ext uri="{FF2B5EF4-FFF2-40B4-BE49-F238E27FC236}">
                <a16:creationId xmlns:a16="http://schemas.microsoft.com/office/drawing/2014/main" id="{3152431C-99D6-6C7B-D6AB-8E7FEB227E05}"/>
              </a:ext>
            </a:extLst>
          </p:cNvPr>
          <p:cNvSpPr>
            <a:spLocks noGrp="1"/>
          </p:cNvSpPr>
          <p:nvPr>
            <p:ph idx="1"/>
          </p:nvPr>
        </p:nvSpPr>
        <p:spPr/>
        <p:txBody>
          <a:bodyPr>
            <a:normAutofit/>
          </a:bodyPr>
          <a:lstStyle/>
          <a:p>
            <a:r>
              <a:rPr lang="en-US" altLang="zh-TW" dirty="0"/>
              <a:t>To understand the DCA, it's helpful to grasp the biological inspiration:</a:t>
            </a:r>
          </a:p>
          <a:p>
            <a:pPr lvl="1"/>
            <a:r>
              <a:rPr lang="en-US" altLang="zh-TW" b="1" dirty="0"/>
              <a:t>Dendritic Cells (DCs):</a:t>
            </a:r>
            <a:r>
              <a:rPr lang="en-US" altLang="zh-TW" dirty="0"/>
              <a:t> These are "sentinel" cells in the immune system, constantly sampling their environment for signs of danger (pathogens, damaged cells) and safety (normal cellular processes). They act as a bridge between the innate and adaptive immune responses.</a:t>
            </a:r>
          </a:p>
          <a:p>
            <a:pPr lvl="1"/>
            <a:r>
              <a:rPr lang="en-US" altLang="zh-TW" b="1" dirty="0"/>
              <a:t>Signal Collection:</a:t>
            </a:r>
            <a:r>
              <a:rPr lang="en-US" altLang="zh-TW" dirty="0"/>
              <a:t> DCs collect various signals: </a:t>
            </a:r>
          </a:p>
          <a:p>
            <a:pPr marL="1200150" lvl="2" indent="-285750"/>
            <a:r>
              <a:rPr lang="en-US" altLang="zh-TW" b="1" dirty="0"/>
              <a:t>PAMPs (Pathogen-Associated Molecular Patterns):</a:t>
            </a:r>
            <a:r>
              <a:rPr lang="en-US" altLang="zh-TW" dirty="0"/>
              <a:t> Strong danger signals indicating the presence of pathogens (e.g., bacterial components).</a:t>
            </a:r>
          </a:p>
          <a:p>
            <a:pPr marL="1200150" lvl="2" indent="-285750"/>
            <a:r>
              <a:rPr lang="en-US" altLang="zh-TW" b="1" dirty="0"/>
              <a:t>Danger Signals (DS):</a:t>
            </a:r>
            <a:r>
              <a:rPr lang="en-US" altLang="zh-TW" dirty="0"/>
              <a:t> Signals released by stressed or damaged cells, indicating abnormal situations.</a:t>
            </a:r>
          </a:p>
          <a:p>
            <a:pPr marL="1200150" lvl="2" indent="-285750"/>
            <a:r>
              <a:rPr lang="en-US" altLang="zh-TW" b="1" dirty="0"/>
              <a:t>Safe Signals (SS):</a:t>
            </a:r>
            <a:r>
              <a:rPr lang="en-US" altLang="zh-TW" dirty="0"/>
              <a:t> Signals from healthy, normal cells, indicating a safe environment.</a:t>
            </a:r>
          </a:p>
          <a:p>
            <a:endParaRPr lang="zh-TW" altLang="en-US" dirty="0"/>
          </a:p>
        </p:txBody>
      </p:sp>
    </p:spTree>
    <p:extLst>
      <p:ext uri="{BB962C8B-B14F-4D97-AF65-F5344CB8AC3E}">
        <p14:creationId xmlns:p14="http://schemas.microsoft.com/office/powerpoint/2010/main" val="152355106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F7CA51A-649F-5294-21C8-86EF4426AB4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E8409C1-218E-E467-F199-630BBAF31539}"/>
              </a:ext>
            </a:extLst>
          </p:cNvPr>
          <p:cNvSpPr>
            <a:spLocks noGrp="1"/>
          </p:cNvSpPr>
          <p:nvPr>
            <p:ph idx="1"/>
          </p:nvPr>
        </p:nvSpPr>
        <p:spPr/>
        <p:txBody>
          <a:bodyPr/>
          <a:lstStyle/>
          <a:p>
            <a:pPr lvl="1"/>
            <a:r>
              <a:rPr lang="en-US" altLang="zh-TW" b="1" dirty="0"/>
              <a:t>Maturation:</a:t>
            </a:r>
            <a:r>
              <a:rPr lang="en-US" altLang="zh-TW" dirty="0"/>
              <a:t> Based on the signals they receive, DCs undergo a maturation process: </a:t>
            </a:r>
          </a:p>
          <a:p>
            <a:pPr marL="1200150" lvl="2" indent="-285750"/>
            <a:r>
              <a:rPr lang="en-US" altLang="zh-TW" b="1" dirty="0"/>
              <a:t>Immature DCs (</a:t>
            </a:r>
            <a:r>
              <a:rPr lang="en-US" altLang="zh-TW" b="1" dirty="0" err="1"/>
              <a:t>iDCs</a:t>
            </a:r>
            <a:r>
              <a:rPr lang="en-US" altLang="zh-TW" b="1" dirty="0"/>
              <a:t>):</a:t>
            </a:r>
            <a:r>
              <a:rPr lang="en-US" altLang="zh-TW" dirty="0"/>
              <a:t> Actively sample their environment, collecting antigens and signals.</a:t>
            </a:r>
          </a:p>
          <a:p>
            <a:pPr marL="1200150" lvl="2" indent="-285750"/>
            <a:r>
              <a:rPr lang="en-US" altLang="zh-TW" b="1" dirty="0"/>
              <a:t>Semi-Mature DCs (</a:t>
            </a:r>
            <a:r>
              <a:rPr lang="en-US" altLang="zh-TW" b="1" dirty="0" err="1"/>
              <a:t>smDCs</a:t>
            </a:r>
            <a:r>
              <a:rPr lang="en-US" altLang="zh-TW" b="1" dirty="0"/>
              <a:t>):</a:t>
            </a:r>
            <a:r>
              <a:rPr lang="en-US" altLang="zh-TW" dirty="0"/>
              <a:t> Encounter more safe signals than danger signals. They tend to induce tolerance in T-cells, indicating a normal situation.</a:t>
            </a:r>
          </a:p>
          <a:p>
            <a:pPr marL="1200150" lvl="2" indent="-285750"/>
            <a:r>
              <a:rPr lang="en-US" altLang="zh-TW" b="1" dirty="0"/>
              <a:t>Mature DCs (</a:t>
            </a:r>
            <a:r>
              <a:rPr lang="en-US" altLang="zh-TW" b="1" dirty="0" err="1"/>
              <a:t>mDCs</a:t>
            </a:r>
            <a:r>
              <a:rPr lang="en-US" altLang="zh-TW" b="1" dirty="0"/>
              <a:t>):</a:t>
            </a:r>
            <a:r>
              <a:rPr lang="en-US" altLang="zh-TW" dirty="0"/>
              <a:t> Encounter more danger signals than safe signals. They migrate to lymph nodes and present antigens to T-cells, activating an immune response against potential threats.</a:t>
            </a:r>
          </a:p>
          <a:p>
            <a:pPr lvl="1"/>
            <a:r>
              <a:rPr lang="en-US" altLang="zh-TW" b="1" dirty="0"/>
              <a:t>Antigen Presentation:</a:t>
            </a:r>
            <a:r>
              <a:rPr lang="en-US" altLang="zh-TW" dirty="0"/>
              <a:t> DCs process and present "antigens" (pieces of foreign or abnormal material) to T-cells. The maturation state of the DC determines how the T-cells respond to the presented antigen.</a:t>
            </a:r>
          </a:p>
          <a:p>
            <a:endParaRPr lang="zh-TW" altLang="en-US" dirty="0"/>
          </a:p>
        </p:txBody>
      </p:sp>
    </p:spTree>
    <p:extLst>
      <p:ext uri="{BB962C8B-B14F-4D97-AF65-F5344CB8AC3E}">
        <p14:creationId xmlns:p14="http://schemas.microsoft.com/office/powerpoint/2010/main" val="372060584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C5BA9F-DF6B-D8CC-888C-760EF59DE4C8}"/>
              </a:ext>
            </a:extLst>
          </p:cNvPr>
          <p:cNvSpPr>
            <a:spLocks noGrp="1"/>
          </p:cNvSpPr>
          <p:nvPr>
            <p:ph type="title"/>
          </p:nvPr>
        </p:nvSpPr>
        <p:spPr/>
        <p:txBody>
          <a:bodyPr>
            <a:normAutofit/>
          </a:bodyPr>
          <a:lstStyle/>
          <a:p>
            <a:r>
              <a:rPr lang="en-US" altLang="zh-TW" dirty="0"/>
              <a:t>2. Core Concepts of the Dendritic Cell Algorithm</a:t>
            </a:r>
            <a:endParaRPr lang="zh-TW" altLang="en-US" dirty="0"/>
          </a:p>
        </p:txBody>
      </p:sp>
      <p:sp>
        <p:nvSpPr>
          <p:cNvPr id="3" name="內容版面配置區 2">
            <a:extLst>
              <a:ext uri="{FF2B5EF4-FFF2-40B4-BE49-F238E27FC236}">
                <a16:creationId xmlns:a16="http://schemas.microsoft.com/office/drawing/2014/main" id="{63C393C2-142A-5936-EBAE-003E8FBFD61E}"/>
              </a:ext>
            </a:extLst>
          </p:cNvPr>
          <p:cNvSpPr>
            <a:spLocks noGrp="1"/>
          </p:cNvSpPr>
          <p:nvPr>
            <p:ph idx="1"/>
          </p:nvPr>
        </p:nvSpPr>
        <p:spPr/>
        <p:txBody>
          <a:bodyPr>
            <a:normAutofit fontScale="92500"/>
          </a:bodyPr>
          <a:lstStyle/>
          <a:p>
            <a:r>
              <a:rPr lang="en-US" altLang="zh-TW" dirty="0"/>
              <a:t>The DCA abstracts these biological processes into a computational model:</a:t>
            </a:r>
          </a:p>
          <a:p>
            <a:pPr lvl="1"/>
            <a:r>
              <a:rPr lang="en-US" altLang="zh-TW" b="1" dirty="0"/>
              <a:t>Artificial Dendritic Cells (ADCs):</a:t>
            </a:r>
            <a:r>
              <a:rPr lang="en-US" altLang="zh-TW" dirty="0"/>
              <a:t> These are the agents in the algorithm, simulating the behavior of biological DCs. A population of ADCs is typically used.</a:t>
            </a:r>
          </a:p>
          <a:p>
            <a:pPr lvl="1"/>
            <a:r>
              <a:rPr lang="en-US" altLang="zh-TW" b="1" dirty="0"/>
              <a:t>Input Signals:</a:t>
            </a:r>
            <a:r>
              <a:rPr lang="en-US" altLang="zh-TW" dirty="0"/>
              <a:t> Data features are mapped to biological signals: </a:t>
            </a:r>
          </a:p>
          <a:p>
            <a:pPr marL="1200150" lvl="2" indent="-285750"/>
            <a:r>
              <a:rPr lang="en-US" altLang="zh-TW" b="1" dirty="0"/>
              <a:t>PAMPs:</a:t>
            </a:r>
            <a:r>
              <a:rPr lang="en-US" altLang="zh-TW" dirty="0"/>
              <a:t> Represent features that strongly indicate an anomaly.</a:t>
            </a:r>
          </a:p>
          <a:p>
            <a:pPr marL="1200150" lvl="2" indent="-285750"/>
            <a:r>
              <a:rPr lang="en-US" altLang="zh-TW" b="1" dirty="0"/>
              <a:t>Danger Signals (DS):</a:t>
            </a:r>
            <a:r>
              <a:rPr lang="en-US" altLang="zh-TW" dirty="0"/>
              <a:t> Represent features that suggest an anomaly, but with less certainty than PAMPs.</a:t>
            </a:r>
          </a:p>
          <a:p>
            <a:pPr marL="1200150" lvl="2" indent="-285750"/>
            <a:r>
              <a:rPr lang="en-US" altLang="zh-TW" b="1" dirty="0"/>
              <a:t>Safe Signals (SS):</a:t>
            </a:r>
            <a:r>
              <a:rPr lang="en-US" altLang="zh-TW" dirty="0"/>
              <a:t> Represent features indicating normal behavior.</a:t>
            </a:r>
          </a:p>
          <a:p>
            <a:pPr lvl="1"/>
            <a:r>
              <a:rPr lang="en-US" altLang="zh-TW" b="1" dirty="0"/>
              <a:t>Antigens:</a:t>
            </a:r>
            <a:r>
              <a:rPr lang="en-US" altLang="zh-TW" dirty="0"/>
              <a:t> The data instances themselves that need to be classified (e.g., network packets, sensor readings).</a:t>
            </a:r>
          </a:p>
          <a:p>
            <a:pPr lvl="1"/>
            <a:r>
              <a:rPr lang="en-US" altLang="zh-TW" b="1" dirty="0"/>
              <a:t>Signal Processing:</a:t>
            </a:r>
            <a:r>
              <a:rPr lang="en-US" altLang="zh-TW" dirty="0"/>
              <a:t> Each ADC processes the input signals over time, accumulating their concentrations. This is often done using weighted sums of the input signals.</a:t>
            </a:r>
          </a:p>
          <a:p>
            <a:endParaRPr lang="zh-TW" altLang="en-US" dirty="0"/>
          </a:p>
        </p:txBody>
      </p:sp>
    </p:spTree>
    <p:extLst>
      <p:ext uri="{BB962C8B-B14F-4D97-AF65-F5344CB8AC3E}">
        <p14:creationId xmlns:p14="http://schemas.microsoft.com/office/powerpoint/2010/main" val="10679069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AC997B-59D0-B5D1-AE0C-AFC99B98B58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1C75916-13B3-8467-2770-A03FFF51D4EA}"/>
              </a:ext>
            </a:extLst>
          </p:cNvPr>
          <p:cNvSpPr>
            <a:spLocks noGrp="1"/>
          </p:cNvSpPr>
          <p:nvPr>
            <p:ph idx="1"/>
          </p:nvPr>
        </p:nvSpPr>
        <p:spPr/>
        <p:txBody>
          <a:bodyPr>
            <a:normAutofit lnSpcReduction="10000"/>
          </a:bodyPr>
          <a:lstStyle/>
          <a:p>
            <a:pPr lvl="1"/>
            <a:r>
              <a:rPr lang="en-US" altLang="zh-TW" b="1" dirty="0"/>
              <a:t>Maturation and Migration:</a:t>
            </a:r>
            <a:r>
              <a:rPr lang="en-US" altLang="zh-TW" dirty="0"/>
              <a:t> ADCs mature based on the cumulative concentrations of danger and safe signals they've encountered. Once an ADC reaches a certain "lifespan" or "migration threshold" (representing its capacity to collect data or time spent sampling), it "migrates."</a:t>
            </a:r>
          </a:p>
          <a:p>
            <a:pPr lvl="1"/>
            <a:r>
              <a:rPr lang="en-US" altLang="zh-TW" b="1" dirty="0"/>
              <a:t>Antigen Classification:</a:t>
            </a:r>
            <a:r>
              <a:rPr lang="en-US" altLang="zh-TW" dirty="0"/>
              <a:t> When an ADC migrates, it carries the antigen(s) it collected during its lifespan and a "context" value (often represented as a </a:t>
            </a:r>
            <a:r>
              <a:rPr lang="en-US" altLang="zh-TW" i="1" dirty="0"/>
              <a:t>k</a:t>
            </a:r>
            <a:r>
              <a:rPr lang="en-US" altLang="zh-TW" dirty="0"/>
              <a:t> value) reflecting its maturation state. </a:t>
            </a:r>
          </a:p>
          <a:p>
            <a:pPr marL="1200150" lvl="2" indent="-285750"/>
            <a:r>
              <a:rPr lang="en-US" altLang="zh-TW" dirty="0"/>
              <a:t>If an ADC migrated as </a:t>
            </a:r>
            <a:r>
              <a:rPr lang="en-US" altLang="zh-TW" b="1" dirty="0"/>
              <a:t>mature (</a:t>
            </a:r>
            <a:r>
              <a:rPr lang="en-US" altLang="zh-TW" b="1" dirty="0" err="1"/>
              <a:t>mDC</a:t>
            </a:r>
            <a:r>
              <a:rPr lang="en-US" altLang="zh-TW" b="1" dirty="0"/>
              <a:t>-like)</a:t>
            </a:r>
            <a:r>
              <a:rPr lang="en-US" altLang="zh-TW" dirty="0"/>
              <a:t>, the antigen it presents is likely classified as </a:t>
            </a:r>
            <a:r>
              <a:rPr lang="en-US" altLang="zh-TW" b="1" dirty="0"/>
              <a:t>anomalous</a:t>
            </a:r>
            <a:r>
              <a:rPr lang="en-US" altLang="zh-TW" dirty="0"/>
              <a:t>.</a:t>
            </a:r>
          </a:p>
          <a:p>
            <a:pPr marL="1200150" lvl="2" indent="-285750"/>
            <a:r>
              <a:rPr lang="en-US" altLang="zh-TW" dirty="0"/>
              <a:t>If an ADC migrated as </a:t>
            </a:r>
            <a:r>
              <a:rPr lang="en-US" altLang="zh-TW" b="1" dirty="0"/>
              <a:t>semi-mature (</a:t>
            </a:r>
            <a:r>
              <a:rPr lang="en-US" altLang="zh-TW" b="1" dirty="0" err="1"/>
              <a:t>smDC</a:t>
            </a:r>
            <a:r>
              <a:rPr lang="en-US" altLang="zh-TW" b="1" dirty="0"/>
              <a:t>-like)</a:t>
            </a:r>
            <a:r>
              <a:rPr lang="en-US" altLang="zh-TW" dirty="0"/>
              <a:t>, the antigen is likely classified as </a:t>
            </a:r>
            <a:r>
              <a:rPr lang="en-US" altLang="zh-TW" b="1" dirty="0"/>
              <a:t>normal</a:t>
            </a:r>
            <a:r>
              <a:rPr lang="en-US" altLang="zh-TW" dirty="0"/>
              <a:t>.</a:t>
            </a:r>
          </a:p>
          <a:p>
            <a:pPr lvl="1"/>
            <a:r>
              <a:rPr lang="en-US" altLang="zh-TW" b="1" dirty="0"/>
              <a:t>Anomaly Detection/Classification:</a:t>
            </a:r>
            <a:r>
              <a:rPr lang="en-US" altLang="zh-TW" dirty="0"/>
              <a:t> The final classification of an antigen is based on the collective "votes" or context values from multiple migrating ADCs that sampled that antigen.</a:t>
            </a:r>
          </a:p>
          <a:p>
            <a:endParaRPr lang="zh-TW" altLang="en-US" dirty="0"/>
          </a:p>
        </p:txBody>
      </p:sp>
    </p:spTree>
    <p:extLst>
      <p:ext uri="{BB962C8B-B14F-4D97-AF65-F5344CB8AC3E}">
        <p14:creationId xmlns:p14="http://schemas.microsoft.com/office/powerpoint/2010/main" val="28395959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893B14-7A5D-56E7-17D7-859A67B0E434}"/>
              </a:ext>
            </a:extLst>
          </p:cNvPr>
          <p:cNvSpPr>
            <a:spLocks noGrp="1"/>
          </p:cNvSpPr>
          <p:nvPr>
            <p:ph type="title"/>
          </p:nvPr>
        </p:nvSpPr>
        <p:spPr/>
        <p:txBody>
          <a:bodyPr/>
          <a:lstStyle/>
          <a:p>
            <a:r>
              <a:rPr lang="en-US" altLang="zh-TW" dirty="0"/>
              <a:t>3. Steps of the Dendritic Cell Algorithm</a:t>
            </a:r>
            <a:endParaRPr lang="zh-TW" altLang="en-US" dirty="0"/>
          </a:p>
        </p:txBody>
      </p:sp>
      <p:sp>
        <p:nvSpPr>
          <p:cNvPr id="3" name="內容版面配置區 2">
            <a:extLst>
              <a:ext uri="{FF2B5EF4-FFF2-40B4-BE49-F238E27FC236}">
                <a16:creationId xmlns:a16="http://schemas.microsoft.com/office/drawing/2014/main" id="{9EF1E7D9-1E1A-8279-2923-4B7DBF25A77A}"/>
              </a:ext>
            </a:extLst>
          </p:cNvPr>
          <p:cNvSpPr>
            <a:spLocks noGrp="1"/>
          </p:cNvSpPr>
          <p:nvPr>
            <p:ph idx="1"/>
          </p:nvPr>
        </p:nvSpPr>
        <p:spPr/>
        <p:txBody>
          <a:bodyPr>
            <a:normAutofit/>
          </a:bodyPr>
          <a:lstStyle/>
          <a:p>
            <a:r>
              <a:rPr lang="en-US" altLang="zh-TW" dirty="0"/>
              <a:t>Here's a general outline of the DCA steps:</a:t>
            </a:r>
          </a:p>
          <a:p>
            <a:pPr lvl="1">
              <a:buFont typeface="+mj-lt"/>
              <a:buAutoNum type="arabicPeriod"/>
            </a:pPr>
            <a:r>
              <a:rPr lang="en-US" altLang="zh-TW" b="1" dirty="0"/>
              <a:t>Initialization:</a:t>
            </a:r>
            <a:endParaRPr lang="en-US" altLang="zh-TW" dirty="0"/>
          </a:p>
          <a:p>
            <a:pPr lvl="2"/>
            <a:r>
              <a:rPr lang="en-US" altLang="zh-TW" dirty="0"/>
              <a:t>Define the number of artificial dendritic cells (ADCs) in the population.</a:t>
            </a:r>
          </a:p>
          <a:p>
            <a:pPr lvl="2"/>
            <a:r>
              <a:rPr lang="en-US" altLang="zh-TW" dirty="0"/>
              <a:t>Initialize each ADC with parameters such as: </a:t>
            </a:r>
          </a:p>
          <a:p>
            <a:pPr lvl="3"/>
            <a:r>
              <a:rPr lang="en-US" altLang="zh-TW" dirty="0"/>
              <a:t>Initial lifespan (how much data it can process before migrating).</a:t>
            </a:r>
          </a:p>
          <a:p>
            <a:pPr lvl="3"/>
            <a:r>
              <a:rPr lang="en-US" altLang="zh-TW" dirty="0"/>
              <a:t>Internal signal concentrations (e.g., initial PAMP, Danger, Safe signal levels, and output signals like Costimulatory Molecule (CSM) and </a:t>
            </a:r>
            <a:r>
              <a:rPr lang="en-US" altLang="zh-TW" i="1" dirty="0"/>
              <a:t>k</a:t>
            </a:r>
            <a:r>
              <a:rPr lang="en-US" altLang="zh-TW" dirty="0"/>
              <a:t>).</a:t>
            </a:r>
          </a:p>
          <a:p>
            <a:pPr lvl="3"/>
            <a:r>
              <a:rPr lang="en-US" altLang="zh-TW" dirty="0"/>
              <a:t>An empty list to store collected antigens.</a:t>
            </a:r>
          </a:p>
          <a:p>
            <a:endParaRPr lang="zh-TW" altLang="en-US" dirty="0"/>
          </a:p>
        </p:txBody>
      </p:sp>
    </p:spTree>
    <p:extLst>
      <p:ext uri="{BB962C8B-B14F-4D97-AF65-F5344CB8AC3E}">
        <p14:creationId xmlns:p14="http://schemas.microsoft.com/office/powerpoint/2010/main" val="3644552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E76E97-449B-C94B-BF5F-1226EA63B48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7447E9AF-09C2-4AF8-1995-323E93EF988D}"/>
              </a:ext>
            </a:extLst>
          </p:cNvPr>
          <p:cNvSpPr>
            <a:spLocks noGrp="1"/>
          </p:cNvSpPr>
          <p:nvPr>
            <p:ph idx="1"/>
          </p:nvPr>
        </p:nvSpPr>
        <p:spPr/>
        <p:txBody>
          <a:bodyPr/>
          <a:lstStyle/>
          <a:p>
            <a:pPr marL="914400" lvl="1" indent="-457200">
              <a:buFont typeface="+mj-lt"/>
              <a:buAutoNum type="arabicPeriod" startAt="2"/>
            </a:pPr>
            <a:r>
              <a:rPr lang="en-US" altLang="zh-TW" b="1" dirty="0"/>
              <a:t>Data Preprocessing and Signal Mapping:</a:t>
            </a:r>
            <a:endParaRPr lang="en-US" altLang="zh-TW" dirty="0"/>
          </a:p>
          <a:p>
            <a:pPr lvl="2"/>
            <a:r>
              <a:rPr lang="en-US" altLang="zh-TW" dirty="0"/>
              <a:t>The raw input data needs to be preprocessed. This often involves normalization or scaling.</a:t>
            </a:r>
          </a:p>
          <a:p>
            <a:pPr lvl="2"/>
            <a:r>
              <a:rPr lang="en-US" altLang="zh-TW" b="1" dirty="0"/>
              <a:t>Crucially, features in the dataset must be mapped to PAMP, Danger, and Safe signals.</a:t>
            </a:r>
            <a:r>
              <a:rPr lang="en-US" altLang="zh-TW" dirty="0"/>
              <a:t> This is a critical step and often domain-specific. For example: </a:t>
            </a:r>
          </a:p>
          <a:p>
            <a:pPr lvl="3"/>
            <a:r>
              <a:rPr lang="en-US" altLang="zh-TW" dirty="0"/>
              <a:t>In network intrusion detection, a high rate of failed login attempts could be a PAMP signal, while a high volume of unusual but not necessarily malicious traffic might be a Danger signal. Normal network activity would contribute to Safe signals.</a:t>
            </a:r>
          </a:p>
          <a:p>
            <a:pPr lvl="2"/>
            <a:r>
              <a:rPr lang="en-US" altLang="zh-TW" dirty="0"/>
              <a:t>Each data instance is also identified as an "antigen."</a:t>
            </a:r>
          </a:p>
          <a:p>
            <a:endParaRPr lang="zh-TW" altLang="en-US" dirty="0"/>
          </a:p>
        </p:txBody>
      </p:sp>
    </p:spTree>
    <p:extLst>
      <p:ext uri="{BB962C8B-B14F-4D97-AF65-F5344CB8AC3E}">
        <p14:creationId xmlns:p14="http://schemas.microsoft.com/office/powerpoint/2010/main" val="133639336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630D7E-D7F1-FA6E-51EA-5D25BA11AA3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82D29EF8-A430-28D5-22FD-B952A05F51AB}"/>
              </a:ext>
            </a:extLst>
          </p:cNvPr>
          <p:cNvSpPr>
            <a:spLocks noGrp="1"/>
          </p:cNvSpPr>
          <p:nvPr>
            <p:ph idx="1"/>
          </p:nvPr>
        </p:nvSpPr>
        <p:spPr/>
        <p:txBody>
          <a:bodyPr>
            <a:normAutofit/>
          </a:bodyPr>
          <a:lstStyle/>
          <a:p>
            <a:pPr marL="914400" lvl="1" indent="-457200">
              <a:buFont typeface="+mj-lt"/>
              <a:buAutoNum type="arabicPeriod" startAt="3"/>
            </a:pPr>
            <a:r>
              <a:rPr lang="en-US" altLang="zh-TW" b="1" dirty="0"/>
              <a:t>Signal Processing and Antigen Collection (Iteration Phase):</a:t>
            </a:r>
            <a:endParaRPr lang="en-US" altLang="zh-TW" dirty="0"/>
          </a:p>
          <a:p>
            <a:pPr lvl="2"/>
            <a:r>
              <a:rPr lang="en-US" altLang="zh-TW" dirty="0"/>
              <a:t>The algorithm iterates through the input data instances (antigens) sequentially.</a:t>
            </a:r>
          </a:p>
          <a:p>
            <a:pPr lvl="2"/>
            <a:r>
              <a:rPr lang="en-US" altLang="zh-TW" dirty="0"/>
              <a:t>For each data instance: </a:t>
            </a:r>
          </a:p>
          <a:p>
            <a:pPr lvl="3"/>
            <a:r>
              <a:rPr lang="en-US" altLang="zh-TW" b="1" dirty="0"/>
              <a:t>Extract Signals and Antigen:</a:t>
            </a:r>
            <a:r>
              <a:rPr lang="en-US" altLang="zh-TW" dirty="0"/>
              <a:t> Get the PAMP, Danger, and Safe signal values, and the antigen itself, from the current data instance.</a:t>
            </a:r>
          </a:p>
          <a:p>
            <a:pPr lvl="3"/>
            <a:r>
              <a:rPr lang="en-US" altLang="zh-TW" b="1" dirty="0"/>
              <a:t>Assign to ADC (or Sample):</a:t>
            </a:r>
            <a:r>
              <a:rPr lang="en-US" altLang="zh-TW" dirty="0"/>
              <a:t> The antigen and its associated signals are "exposed" to a subset of ADCs or assigned to a specific ADC based on some strategy (e.g., round-robin, random sampling).</a:t>
            </a:r>
          </a:p>
          <a:p>
            <a:endParaRPr lang="zh-TW" altLang="en-US" dirty="0"/>
          </a:p>
        </p:txBody>
      </p:sp>
    </p:spTree>
    <p:extLst>
      <p:ext uri="{BB962C8B-B14F-4D97-AF65-F5344CB8AC3E}">
        <p14:creationId xmlns:p14="http://schemas.microsoft.com/office/powerpoint/2010/main" val="12632286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3DFF62-9D71-2C8B-8F71-7F578449A0A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5630896-175B-DBBF-31B2-D1C311466D7A}"/>
              </a:ext>
            </a:extLst>
          </p:cNvPr>
          <p:cNvSpPr>
            <a:spLocks noGrp="1"/>
          </p:cNvSpPr>
          <p:nvPr>
            <p:ph idx="1"/>
          </p:nvPr>
        </p:nvSpPr>
        <p:spPr/>
        <p:txBody>
          <a:bodyPr/>
          <a:lstStyle/>
          <a:p>
            <a:pPr lvl="3"/>
            <a:r>
              <a:rPr lang="en-US" altLang="zh-TW" b="1" dirty="0"/>
              <a:t>Update Internal State of ADCs:</a:t>
            </a:r>
            <a:r>
              <a:rPr lang="en-US" altLang="zh-TW" dirty="0"/>
              <a:t> For the assigned ADC: </a:t>
            </a:r>
          </a:p>
          <a:p>
            <a:pPr lvl="4"/>
            <a:r>
              <a:rPr lang="en-US" altLang="zh-TW" b="1" dirty="0"/>
              <a:t>Accumulate Signals:</a:t>
            </a:r>
            <a:r>
              <a:rPr lang="en-US" altLang="zh-TW" dirty="0"/>
              <a:t> The ADC updates its internal cumulative signal concentrations (</a:t>
            </a:r>
            <a:r>
              <a:rPr lang="en-US" altLang="zh-TW" dirty="0" err="1"/>
              <a:t>PAMP_c</a:t>
            </a:r>
            <a:r>
              <a:rPr lang="en-US" altLang="zh-TW" dirty="0"/>
              <a:t>, </a:t>
            </a:r>
            <a:r>
              <a:rPr lang="en-US" altLang="zh-TW" dirty="0" err="1"/>
              <a:t>DS_c</a:t>
            </a:r>
            <a:r>
              <a:rPr lang="en-US" altLang="zh-TW" dirty="0"/>
              <a:t>, </a:t>
            </a:r>
            <a:r>
              <a:rPr lang="en-US" altLang="zh-TW" dirty="0" err="1"/>
              <a:t>SS_c</a:t>
            </a:r>
            <a:r>
              <a:rPr lang="en-US" altLang="zh-TW" dirty="0"/>
              <a:t>) based on the new input signals.</a:t>
            </a:r>
          </a:p>
          <a:p>
            <a:pPr lvl="4"/>
            <a:r>
              <a:rPr lang="en-US" altLang="zh-TW" b="1" dirty="0"/>
              <a:t>Calculate Intermediate Output Signals:</a:t>
            </a:r>
            <a:r>
              <a:rPr lang="en-US" altLang="zh-TW" dirty="0"/>
              <a:t> Based on these cumulative signals, the ADC calculates intermediate output signals. Common ones include: </a:t>
            </a:r>
          </a:p>
          <a:p>
            <a:pPr lvl="5"/>
            <a:r>
              <a:rPr lang="en-US" altLang="zh-TW" b="1" dirty="0"/>
              <a:t>Costimulatory Molecule (CSM):</a:t>
            </a:r>
            <a:r>
              <a:rPr lang="en-US" altLang="zh-TW" dirty="0"/>
              <a:t> Often a weighted sum of Danger and PAMP signals, or simply the sum of Danger and Safe signals (</a:t>
            </a:r>
            <a:r>
              <a:rPr lang="en-US" altLang="zh-TW" dirty="0">
                <a:effectLst/>
              </a:rPr>
              <a:t>CSM</a:t>
            </a:r>
            <a:r>
              <a:rPr lang="en-US" altLang="zh-TW" dirty="0"/>
              <a:t>=</a:t>
            </a:r>
            <a:r>
              <a:rPr lang="en-US" altLang="zh-TW" dirty="0" err="1">
                <a:effectLst/>
              </a:rPr>
              <a:t>DSinput</a:t>
            </a:r>
            <a:r>
              <a:rPr lang="en-US" altLang="zh-TW" dirty="0"/>
              <a:t>​+</a:t>
            </a:r>
            <a:r>
              <a:rPr lang="en-US" altLang="zh-TW" dirty="0" err="1">
                <a:effectLst/>
              </a:rPr>
              <a:t>SSinput</a:t>
            </a:r>
            <a:r>
              <a:rPr lang="en-US" altLang="zh-TW" dirty="0"/>
              <a:t>​). This reflects the overall level of stimulation.</a:t>
            </a:r>
          </a:p>
          <a:p>
            <a:pPr lvl="5"/>
            <a:r>
              <a:rPr lang="en-US" altLang="zh-TW" b="1" i="1" dirty="0"/>
              <a:t>k</a:t>
            </a:r>
            <a:r>
              <a:rPr lang="en-US" altLang="zh-TW" b="1" dirty="0"/>
              <a:t> value (Context Value):</a:t>
            </a:r>
            <a:r>
              <a:rPr lang="en-US" altLang="zh-TW" dirty="0"/>
              <a:t> This is a critical value that determines the maturation state. A common formula is </a:t>
            </a:r>
            <a:r>
              <a:rPr lang="en-US" altLang="zh-TW" dirty="0">
                <a:effectLst/>
              </a:rPr>
              <a:t>k</a:t>
            </a:r>
            <a:r>
              <a:rPr lang="en-US" altLang="zh-TW" dirty="0"/>
              <a:t>=</a:t>
            </a:r>
            <a:r>
              <a:rPr lang="en-US" altLang="zh-TW" dirty="0" err="1">
                <a:effectLst/>
              </a:rPr>
              <a:t>DSinput</a:t>
            </a:r>
            <a:r>
              <a:rPr lang="en-US" altLang="zh-TW" dirty="0"/>
              <a:t>​−2×</a:t>
            </a:r>
            <a:r>
              <a:rPr lang="en-US" altLang="zh-TW" dirty="0">
                <a:effectLst/>
              </a:rPr>
              <a:t>SSinput</a:t>
            </a:r>
            <a:r>
              <a:rPr lang="en-US" altLang="zh-TW" dirty="0"/>
              <a:t>​ or similar, where a positive </a:t>
            </a:r>
            <a:r>
              <a:rPr lang="en-US" altLang="zh-TW" i="1" dirty="0"/>
              <a:t>k</a:t>
            </a:r>
            <a:r>
              <a:rPr lang="en-US" altLang="zh-TW" dirty="0"/>
              <a:t> indicates a more "dangerous" context (</a:t>
            </a:r>
            <a:r>
              <a:rPr lang="en-US" altLang="zh-TW" dirty="0" err="1"/>
              <a:t>mDC</a:t>
            </a:r>
            <a:r>
              <a:rPr lang="en-US" altLang="zh-TW" dirty="0"/>
              <a:t>-like) and a negative </a:t>
            </a:r>
            <a:r>
              <a:rPr lang="en-US" altLang="zh-TW" i="1" dirty="0"/>
              <a:t>k</a:t>
            </a:r>
            <a:r>
              <a:rPr lang="en-US" altLang="zh-TW" dirty="0"/>
              <a:t> indicates a "safe" context (</a:t>
            </a:r>
            <a:r>
              <a:rPr lang="en-US" altLang="zh-TW" dirty="0" err="1"/>
              <a:t>smDC</a:t>
            </a:r>
            <a:r>
              <a:rPr lang="en-US" altLang="zh-TW" dirty="0"/>
              <a:t>-like).</a:t>
            </a:r>
          </a:p>
          <a:p>
            <a:pPr lvl="4"/>
            <a:r>
              <a:rPr lang="en-US" altLang="zh-TW" b="1" dirty="0"/>
              <a:t>Update Lifespan:</a:t>
            </a:r>
            <a:r>
              <a:rPr lang="en-US" altLang="zh-TW" dirty="0"/>
              <a:t> The ADC's lifespan is typically decremented by its CSM value (or some function of it). This reflects that highly stimulated DCs migrate faster.</a:t>
            </a:r>
          </a:p>
          <a:p>
            <a:pPr lvl="4"/>
            <a:r>
              <a:rPr lang="en-US" altLang="zh-TW" b="1" dirty="0"/>
              <a:t>Collect Antigen:</a:t>
            </a:r>
            <a:r>
              <a:rPr lang="en-US" altLang="zh-TW" dirty="0"/>
              <a:t> The ADC stores the antigen (or a reference to it) it's currently processing.</a:t>
            </a:r>
          </a:p>
          <a:p>
            <a:endParaRPr lang="zh-TW" altLang="en-US" dirty="0"/>
          </a:p>
        </p:txBody>
      </p:sp>
    </p:spTree>
    <p:extLst>
      <p:ext uri="{BB962C8B-B14F-4D97-AF65-F5344CB8AC3E}">
        <p14:creationId xmlns:p14="http://schemas.microsoft.com/office/powerpoint/2010/main" val="5165968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F879056-2F4A-6F1C-6ED8-C7BAF92E673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727AA66-9A99-A924-7A46-A09AB2B8CEE8}"/>
              </a:ext>
            </a:extLst>
          </p:cNvPr>
          <p:cNvSpPr>
            <a:spLocks noGrp="1"/>
          </p:cNvSpPr>
          <p:nvPr>
            <p:ph idx="1"/>
          </p:nvPr>
        </p:nvSpPr>
        <p:spPr/>
        <p:txBody>
          <a:bodyPr>
            <a:normAutofit/>
          </a:bodyPr>
          <a:lstStyle/>
          <a:p>
            <a:pPr marL="914400" lvl="1" indent="-457200">
              <a:buFont typeface="+mj-lt"/>
              <a:buAutoNum type="arabicPeriod" startAt="4"/>
            </a:pPr>
            <a:r>
              <a:rPr lang="en-US" altLang="zh-TW" b="1" dirty="0"/>
              <a:t>Migration and Antigen Presentation:</a:t>
            </a:r>
            <a:endParaRPr lang="en-US" altLang="zh-TW" dirty="0"/>
          </a:p>
          <a:p>
            <a:pPr lvl="2"/>
            <a:r>
              <a:rPr lang="en-US" altLang="zh-TW" dirty="0"/>
              <a:t>When an ADC's lifespan reaches zero (or a predefined migration threshold): </a:t>
            </a:r>
          </a:p>
          <a:p>
            <a:pPr lvl="3"/>
            <a:r>
              <a:rPr lang="en-US" altLang="zh-TW" b="1" dirty="0"/>
              <a:t>Migrate:</a:t>
            </a:r>
            <a:r>
              <a:rPr lang="en-US" altLang="zh-TW" dirty="0"/>
              <a:t> The ADC "migrates" and presents the antigen(s) it collected during its lifetime.</a:t>
            </a:r>
          </a:p>
          <a:p>
            <a:pPr lvl="3"/>
            <a:r>
              <a:rPr lang="en-US" altLang="zh-TW" b="1" dirty="0"/>
              <a:t>Determine Maturation State:</a:t>
            </a:r>
            <a:r>
              <a:rPr lang="en-US" altLang="zh-TW" dirty="0"/>
              <a:t> Based on its final accumulated </a:t>
            </a:r>
            <a:r>
              <a:rPr lang="en-US" altLang="zh-TW" i="1" dirty="0"/>
              <a:t>k</a:t>
            </a:r>
            <a:r>
              <a:rPr lang="en-US" altLang="zh-TW" dirty="0"/>
              <a:t> value (or other internal metrics), the ADC is classified as either semi-mature or mature. For example, if its cumulative </a:t>
            </a:r>
            <a:r>
              <a:rPr lang="en-US" altLang="zh-TW" i="1" dirty="0"/>
              <a:t>k</a:t>
            </a:r>
            <a:r>
              <a:rPr lang="en-US" altLang="zh-TW" dirty="0"/>
              <a:t> is above a certain threshold, it's mature; otherwise, it's semi-mature.</a:t>
            </a:r>
          </a:p>
          <a:p>
            <a:pPr lvl="3"/>
            <a:r>
              <a:rPr lang="en-US" altLang="zh-TW" b="1" dirty="0"/>
              <a:t>Record Antigen Context:</a:t>
            </a:r>
            <a:r>
              <a:rPr lang="en-US" altLang="zh-TW" dirty="0"/>
              <a:t> The antigen(s) collected by this migrating ADC are recorded along with the ADC's maturation state (e.g., "Antigen X was presented by a mature DC").</a:t>
            </a:r>
          </a:p>
          <a:p>
            <a:pPr lvl="3"/>
            <a:r>
              <a:rPr lang="en-US" altLang="zh-TW" b="1" dirty="0"/>
              <a:t>Reset ADC:</a:t>
            </a:r>
            <a:r>
              <a:rPr lang="en-US" altLang="zh-TW" dirty="0"/>
              <a:t> The migrated ADC is then "reset" (re-initialized with a new lifespan and cleared internal states) and returned to the pool of active ADCs to continue sampling.</a:t>
            </a:r>
          </a:p>
          <a:p>
            <a:endParaRPr lang="zh-TW" altLang="en-US" dirty="0"/>
          </a:p>
        </p:txBody>
      </p:sp>
    </p:spTree>
    <p:extLst>
      <p:ext uri="{BB962C8B-B14F-4D97-AF65-F5344CB8AC3E}">
        <p14:creationId xmlns:p14="http://schemas.microsoft.com/office/powerpoint/2010/main" val="263912509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BC89F9-A7B1-5B2C-1818-221C6640746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512A17F-7715-11E1-AA5E-7EF88A6FA11E}"/>
              </a:ext>
            </a:extLst>
          </p:cNvPr>
          <p:cNvSpPr>
            <a:spLocks noGrp="1"/>
          </p:cNvSpPr>
          <p:nvPr>
            <p:ph idx="1"/>
          </p:nvPr>
        </p:nvSpPr>
        <p:spPr/>
        <p:txBody>
          <a:bodyPr/>
          <a:lstStyle/>
          <a:p>
            <a:pPr marL="914400" lvl="1" indent="-457200">
              <a:buFont typeface="+mj-lt"/>
              <a:buAutoNum type="arabicPeriod" startAt="5"/>
            </a:pPr>
            <a:r>
              <a:rPr lang="en-US" altLang="zh-TW" b="1" dirty="0"/>
              <a:t>Analysis and Classification:</a:t>
            </a:r>
            <a:endParaRPr lang="en-US" altLang="zh-TW" dirty="0"/>
          </a:p>
          <a:p>
            <a:pPr lvl="2"/>
            <a:r>
              <a:rPr lang="en-US" altLang="zh-TW" dirty="0"/>
              <a:t>After all data has been processed, or at regular intervals, the collected antigen context information is analyzed.</a:t>
            </a:r>
          </a:p>
          <a:p>
            <a:pPr lvl="2"/>
            <a:r>
              <a:rPr lang="en-US" altLang="zh-TW" b="1" dirty="0"/>
              <a:t>Mature Context Antigen Value (MCAV):</a:t>
            </a:r>
            <a:r>
              <a:rPr lang="en-US" altLang="zh-TW" dirty="0"/>
              <a:t> For each unique antigen type, an MCAV is calculated. This is often the proportion of times that antigen type was presented by a mature DC compared to the total number of times it was presented by any migrating DC. </a:t>
            </a:r>
            <a:r>
              <a:rPr lang="en-US" altLang="zh-TW" dirty="0">
                <a:effectLst/>
              </a:rPr>
              <a:t>MC</a:t>
            </a:r>
            <a:r>
              <a:rPr lang="en-US" altLang="zh-TW" dirty="0"/>
              <a:t>A</a:t>
            </a:r>
            <a:r>
              <a:rPr lang="en-US" altLang="zh-TW" dirty="0">
                <a:effectLst/>
              </a:rPr>
              <a:t>Vα</a:t>
            </a:r>
            <a:r>
              <a:rPr lang="en-US" altLang="zh-TW" dirty="0"/>
              <a:t>​=</a:t>
            </a:r>
            <a:r>
              <a:rPr lang="en-US" altLang="zh-TW" dirty="0">
                <a:effectLst/>
              </a:rPr>
              <a:t>Total number of times Antigen α was presented by a mature DC/Total number of times Antigen α was presented</a:t>
            </a:r>
            <a:r>
              <a:rPr lang="en-US" altLang="zh-TW" dirty="0"/>
              <a:t>​</a:t>
            </a:r>
          </a:p>
          <a:p>
            <a:pPr lvl="2"/>
            <a:r>
              <a:rPr lang="en-US" altLang="zh-TW" b="1" dirty="0"/>
              <a:t>Classification:</a:t>
            </a:r>
            <a:r>
              <a:rPr lang="en-US" altLang="zh-TW" dirty="0"/>
              <a:t> A global anomaly threshold is applied to the MCAV values. If the MCAV for an antigen type exceeds this threshold, it is classified as anomalous; otherwise, it is classified as normal.</a:t>
            </a:r>
          </a:p>
          <a:p>
            <a:endParaRPr lang="zh-TW" altLang="en-US" dirty="0"/>
          </a:p>
        </p:txBody>
      </p:sp>
    </p:spTree>
    <p:extLst>
      <p:ext uri="{BB962C8B-B14F-4D97-AF65-F5344CB8AC3E}">
        <p14:creationId xmlns:p14="http://schemas.microsoft.com/office/powerpoint/2010/main" val="152017682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10622</Words>
  <Application>Microsoft Office PowerPoint</Application>
  <PresentationFormat>寬螢幕</PresentationFormat>
  <Paragraphs>590</Paragraphs>
  <Slides>106</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106</vt:i4>
      </vt:variant>
    </vt:vector>
  </HeadingPairs>
  <TitlesOfParts>
    <vt:vector size="110" baseType="lpstr">
      <vt:lpstr>Arial</vt:lpstr>
      <vt:lpstr>Calibri</vt:lpstr>
      <vt:lpstr>Calibri Light</vt:lpstr>
      <vt:lpstr>Office 佈景主題</vt:lpstr>
      <vt:lpstr>10 Artificial Immune Systems Ke-Lin Du and M.N.S. Swamy, Search and Optimization by Metaheuristics - Techniques and Algorithms Inspired by Nature, Springer, 2016</vt:lpstr>
      <vt:lpstr>PowerPoint 簡報</vt:lpstr>
      <vt:lpstr>10.1 Introduction</vt:lpstr>
      <vt:lpstr>PowerPoint 簡報</vt:lpstr>
      <vt:lpstr>PowerPoint 簡報</vt:lpstr>
      <vt:lpstr>PowerPoint 簡報</vt:lpstr>
      <vt:lpstr>PowerPoint 簡報</vt:lpstr>
      <vt:lpstr>PowerPoint 簡報</vt:lpstr>
      <vt:lpstr>PowerPoint 簡報</vt:lpstr>
      <vt:lpstr>PowerPoint 簡報</vt:lpstr>
      <vt:lpstr>PowerPoint 簡報</vt:lpstr>
      <vt:lpstr>10.2 Immunological Theories</vt:lpstr>
      <vt:lpstr>PowerPoint 簡報</vt:lpstr>
      <vt:lpstr>Clonal Selection Theory</vt:lpstr>
      <vt:lpstr>Immune Networks</vt:lpstr>
      <vt:lpstr>Negative Selection</vt:lpstr>
      <vt:lpstr>Danger Theory</vt:lpstr>
      <vt:lpstr>PowerPoint 簡報</vt:lpstr>
      <vt:lpstr>10.3 Immune Algorithms</vt:lpstr>
      <vt:lpstr>PowerPoint 簡報</vt:lpstr>
      <vt:lpstr>10.3.1 Clonal Selection Algorithm</vt:lpstr>
      <vt:lpstr>PowerPoint 簡報</vt:lpstr>
      <vt:lpstr>PowerPoint 簡報</vt:lpstr>
      <vt:lpstr>PowerPoint 簡報</vt:lpstr>
      <vt:lpstr>PowerPoint 簡報</vt:lpstr>
      <vt:lpstr>PowerPoint 簡報</vt:lpstr>
      <vt:lpstr>PowerPoint 簡報</vt:lpstr>
      <vt:lpstr>Clonal Selection Algorithm (CSA) Tutorial</vt:lpstr>
      <vt:lpstr>1. Introduction to Artificial Immune Systems (AIS)</vt:lpstr>
      <vt:lpstr>2. The Biological Inspiration: Clonal Selection Principle</vt:lpstr>
      <vt:lpstr>PowerPoint 簡報</vt:lpstr>
      <vt:lpstr>3. Core Concepts in CSA</vt:lpstr>
      <vt:lpstr>PowerPoint 簡報</vt:lpstr>
      <vt:lpstr>4. The Clonal Selection Algorithm Steps</vt:lpstr>
      <vt:lpstr>PowerPoint 簡報</vt:lpstr>
      <vt:lpstr>5. Pseudocode Example</vt:lpstr>
      <vt:lpstr>PowerPoint 簡報</vt:lpstr>
      <vt:lpstr>6. Parameters and Considerations</vt:lpstr>
      <vt:lpstr>7. Advantages of CSA</vt:lpstr>
      <vt:lpstr>8. Limitations of CSA</vt:lpstr>
      <vt:lpstr>9. Applications</vt:lpstr>
      <vt:lpstr>PowerPoint 簡報</vt:lpstr>
      <vt:lpstr>10.3.2 Artificial Immune Network</vt:lpstr>
      <vt:lpstr>PowerPoint 簡報</vt:lpstr>
      <vt:lpstr>PowerPoint 簡報</vt:lpstr>
      <vt:lpstr>PowerPoint 簡報</vt:lpstr>
      <vt:lpstr>Artificial Immune Network Tutorial</vt:lpstr>
      <vt:lpstr>1. The Biological Inspiration: Jerne's Idiotypic Network Theory</vt:lpstr>
      <vt:lpstr>PowerPoint 簡報</vt:lpstr>
      <vt:lpstr>2. Core Concepts of Artificial Immune Networks</vt:lpstr>
      <vt:lpstr>PowerPoint 簡報</vt:lpstr>
      <vt:lpstr>3. How Artificial Immune Networks Work (General Framework)</vt:lpstr>
      <vt:lpstr>PowerPoint 簡報</vt:lpstr>
      <vt:lpstr>PowerPoint 簡報</vt:lpstr>
      <vt:lpstr>4. Popular Artificial Immune Network Algorithms</vt:lpstr>
      <vt:lpstr>5. Applications of Artificial Immune Networks</vt:lpstr>
      <vt:lpstr>PowerPoint 簡報</vt:lpstr>
      <vt:lpstr>6. Advantages and Disadvantages of Artificial Immune Networks</vt:lpstr>
      <vt:lpstr>PowerPoint 簡報</vt:lpstr>
      <vt:lpstr>Algorithm: Generic Artificial Immune Network (AIN)</vt:lpstr>
      <vt:lpstr>PowerPoint 簡報</vt:lpstr>
      <vt:lpstr>PowerPoint 簡報</vt:lpstr>
      <vt:lpstr>PowerPoint 簡報</vt:lpstr>
      <vt:lpstr>PowerPoint 簡報</vt:lpstr>
      <vt:lpstr>PowerPoint 簡報</vt:lpstr>
      <vt:lpstr>PowerPoint 簡報</vt:lpstr>
      <vt:lpstr>PowerPoint 簡報</vt:lpstr>
      <vt:lpstr>10.3.3 Negative Selection Algorithm</vt:lpstr>
      <vt:lpstr>PowerPoint 簡報</vt:lpstr>
      <vt:lpstr>PowerPoint 簡報</vt:lpstr>
      <vt:lpstr>Negative Selection Algorithm Tutorial</vt:lpstr>
      <vt:lpstr>Biological Inspiration</vt:lpstr>
      <vt:lpstr>Core Principles of NSA</vt:lpstr>
      <vt:lpstr>Steps of the Negative Selection Algorithm</vt:lpstr>
      <vt:lpstr>PowerPoint 簡報</vt:lpstr>
      <vt:lpstr>PowerPoint 簡報</vt:lpstr>
      <vt:lpstr>Pseudocode Example (Simplified, Real-valued data with Euclidean Distance)</vt:lpstr>
      <vt:lpstr>PowerPoint 簡報</vt:lpstr>
      <vt:lpstr>PowerPoint 簡報</vt:lpstr>
      <vt:lpstr>PowerPoint 簡報</vt:lpstr>
      <vt:lpstr>PowerPoint 簡報</vt:lpstr>
      <vt:lpstr>10.3.4 Dendritic Cell Algorithm</vt:lpstr>
      <vt:lpstr>PowerPoint 簡報</vt:lpstr>
      <vt:lpstr>PowerPoint 簡報</vt:lpstr>
      <vt:lpstr>PowerPoint 簡報</vt:lpstr>
      <vt:lpstr>PowerPoint 簡報</vt:lpstr>
      <vt:lpstr>PowerPoint 簡報</vt:lpstr>
      <vt:lpstr>PowerPoint 簡報</vt:lpstr>
      <vt:lpstr>Dendritic Cell Algorithm Tutorial</vt:lpstr>
      <vt:lpstr>1. Biological Inspiration: Dendritic Cells</vt:lpstr>
      <vt:lpstr>PowerPoint 簡報</vt:lpstr>
      <vt:lpstr>2. Core Concepts of the Dendritic Cell Algorithm</vt:lpstr>
      <vt:lpstr>PowerPoint 簡報</vt:lpstr>
      <vt:lpstr>3. Steps of the Dendritic Cell Algorithm</vt:lpstr>
      <vt:lpstr>PowerPoint 簡報</vt:lpstr>
      <vt:lpstr>PowerPoint 簡報</vt:lpstr>
      <vt:lpstr>PowerPoint 簡報</vt:lpstr>
      <vt:lpstr>PowerPoint 簡報</vt:lpstr>
      <vt:lpstr>PowerPoint 簡報</vt:lpstr>
      <vt:lpstr>4. Key Parameters and Considerations </vt:lpstr>
      <vt:lpstr>PowerPoint 簡報</vt:lpstr>
      <vt:lpstr>5. Applications </vt:lpstr>
      <vt:lpstr>6. Advantages and Disadvantages </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Artificial Immune Systems Ke-Lin Du and M.N.S. Swamy, Search and Optimization by Metaheuristics - Techniques and Algorithms Inspired by Nature, Springer, 2016</dc:title>
  <dc:creator>謝欽旭</dc:creator>
  <cp:lastModifiedBy>謝欽旭</cp:lastModifiedBy>
  <cp:revision>15</cp:revision>
  <dcterms:created xsi:type="dcterms:W3CDTF">2025-05-06T11:48:39Z</dcterms:created>
  <dcterms:modified xsi:type="dcterms:W3CDTF">2025-06-03T08:18:36Z</dcterms:modified>
</cp:coreProperties>
</file>