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5"/>
  </p:notesMasterIdLst>
  <p:sldIdLst>
    <p:sldId id="960" r:id="rId2"/>
    <p:sldId id="1129" r:id="rId3"/>
    <p:sldId id="964" r:id="rId4"/>
    <p:sldId id="1047" r:id="rId5"/>
    <p:sldId id="1048" r:id="rId6"/>
    <p:sldId id="1049" r:id="rId7"/>
    <p:sldId id="1051" r:id="rId8"/>
    <p:sldId id="1050" r:id="rId9"/>
    <p:sldId id="1052" r:id="rId10"/>
    <p:sldId id="1196" r:id="rId11"/>
    <p:sldId id="1197" r:id="rId12"/>
    <p:sldId id="1198" r:id="rId13"/>
    <p:sldId id="1054" r:id="rId14"/>
    <p:sldId id="1055" r:id="rId15"/>
    <p:sldId id="1237" r:id="rId16"/>
    <p:sldId id="1238" r:id="rId17"/>
    <p:sldId id="1058" r:id="rId18"/>
    <p:sldId id="1195" r:id="rId19"/>
    <p:sldId id="1199" r:id="rId20"/>
    <p:sldId id="1200" r:id="rId21"/>
    <p:sldId id="1201" r:id="rId22"/>
    <p:sldId id="1202" r:id="rId23"/>
    <p:sldId id="1061" r:id="rId24"/>
    <p:sldId id="1066" r:id="rId25"/>
    <p:sldId id="1062" r:id="rId26"/>
    <p:sldId id="1063" r:id="rId27"/>
    <p:sldId id="1064" r:id="rId28"/>
    <p:sldId id="1203" r:id="rId29"/>
    <p:sldId id="1067" r:id="rId30"/>
    <p:sldId id="1068" r:id="rId31"/>
    <p:sldId id="1069" r:id="rId32"/>
    <p:sldId id="1070" r:id="rId33"/>
    <p:sldId id="1071" r:id="rId34"/>
    <p:sldId id="1072" r:id="rId35"/>
    <p:sldId id="1204" r:id="rId36"/>
    <p:sldId id="1073" r:id="rId37"/>
    <p:sldId id="1074" r:id="rId38"/>
    <p:sldId id="1205" r:id="rId39"/>
    <p:sldId id="277" r:id="rId40"/>
    <p:sldId id="1128" r:id="rId41"/>
    <p:sldId id="258" r:id="rId42"/>
    <p:sldId id="1076" r:id="rId43"/>
    <p:sldId id="1077" r:id="rId44"/>
    <p:sldId id="1078" r:id="rId45"/>
    <p:sldId id="1081" r:id="rId46"/>
    <p:sldId id="1213" r:id="rId47"/>
    <p:sldId id="1082" r:id="rId48"/>
    <p:sldId id="1083" r:id="rId49"/>
    <p:sldId id="1084" r:id="rId50"/>
    <p:sldId id="1085" r:id="rId51"/>
    <p:sldId id="1086" r:id="rId52"/>
    <p:sldId id="1087" r:id="rId53"/>
    <p:sldId id="1088" r:id="rId54"/>
    <p:sldId id="1089" r:id="rId55"/>
    <p:sldId id="1090" r:id="rId56"/>
    <p:sldId id="1091" r:id="rId57"/>
    <p:sldId id="1093" r:id="rId58"/>
    <p:sldId id="1092" r:id="rId59"/>
    <p:sldId id="1095" r:id="rId60"/>
    <p:sldId id="1096" r:id="rId61"/>
    <p:sldId id="1098" r:id="rId62"/>
    <p:sldId id="1214" r:id="rId63"/>
    <p:sldId id="1097" r:id="rId64"/>
    <p:sldId id="1104" r:id="rId65"/>
    <p:sldId id="1099" r:id="rId66"/>
    <p:sldId id="1100" r:id="rId67"/>
    <p:sldId id="1102" r:id="rId68"/>
    <p:sldId id="1101" r:id="rId69"/>
    <p:sldId id="1103" r:id="rId70"/>
    <p:sldId id="1105" r:id="rId71"/>
    <p:sldId id="1107" r:id="rId72"/>
    <p:sldId id="1108" r:id="rId73"/>
    <p:sldId id="1109" r:id="rId74"/>
    <p:sldId id="1218" r:id="rId75"/>
    <p:sldId id="1216" r:id="rId76"/>
    <p:sldId id="1239" r:id="rId77"/>
    <p:sldId id="1240" r:id="rId78"/>
    <p:sldId id="1111" r:id="rId79"/>
    <p:sldId id="1112" r:id="rId80"/>
    <p:sldId id="1113" r:id="rId81"/>
    <p:sldId id="1114" r:id="rId82"/>
    <p:sldId id="1115" r:id="rId83"/>
    <p:sldId id="1116" r:id="rId84"/>
    <p:sldId id="1117" r:id="rId85"/>
    <p:sldId id="1118" r:id="rId86"/>
    <p:sldId id="1194" r:id="rId87"/>
    <p:sldId id="1119" r:id="rId88"/>
    <p:sldId id="1192" r:id="rId89"/>
    <p:sldId id="1220" r:id="rId90"/>
    <p:sldId id="1120" r:id="rId91"/>
    <p:sldId id="1121" r:id="rId92"/>
    <p:sldId id="1221" r:id="rId93"/>
    <p:sldId id="1122" r:id="rId94"/>
    <p:sldId id="1123" r:id="rId95"/>
    <p:sldId id="1125" r:id="rId96"/>
    <p:sldId id="1223" r:id="rId97"/>
    <p:sldId id="1224" r:id="rId98"/>
    <p:sldId id="1127" r:id="rId99"/>
    <p:sldId id="1222" r:id="rId100"/>
    <p:sldId id="1038" r:id="rId101"/>
    <p:sldId id="1079" r:id="rId102"/>
    <p:sldId id="1080" r:id="rId103"/>
    <p:sldId id="1094" r:id="rId10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9252"/>
    <p:restoredTop sz="62274"/>
  </p:normalViewPr>
  <p:slideViewPr>
    <p:cSldViewPr snapToGrid="0" snapToObjects="1">
      <p:cViewPr varScale="1">
        <p:scale>
          <a:sx n="64" d="100"/>
          <a:sy n="64" d="100"/>
        </p:scale>
        <p:origin x="264" y="176"/>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viewProps" Target="viewProps.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heme" Target="theme/theme1.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ableStyles" Target="tableStyle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7/4/23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some minor updates (e.g., IPv6 stats updated) but not much has changed.</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dirty="0"/>
          </a:p>
        </p:txBody>
      </p:sp>
    </p:spTree>
    <p:extLst>
      <p:ext uri="{BB962C8B-B14F-4D97-AF65-F5344CB8AC3E}">
        <p14:creationId xmlns:p14="http://schemas.microsoft.com/office/powerpoint/2010/main" val="297177882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103</a:t>
            </a:fld>
            <a:endParaRPr lang="en-US" dirty="0"/>
          </a:p>
        </p:txBody>
      </p:sp>
    </p:spTree>
    <p:extLst>
      <p:ext uri="{BB962C8B-B14F-4D97-AF65-F5344CB8AC3E}">
        <p14:creationId xmlns:p14="http://schemas.microsoft.com/office/powerpoint/2010/main" val="3870838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dirty="0"/>
          </a:p>
        </p:txBody>
      </p:sp>
    </p:spTree>
    <p:extLst>
      <p:ext uri="{BB962C8B-B14F-4D97-AF65-F5344CB8AC3E}">
        <p14:creationId xmlns:p14="http://schemas.microsoft.com/office/powerpoint/2010/main" val="2821306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mj-lt"/>
              <a:buAutoNum type="arabicPeriod"/>
              <a:tabLst/>
              <a:defRPr/>
            </a:pPr>
            <a:r>
              <a:rPr lang="en-US" sz="1800" dirty="0">
                <a:effectLst/>
                <a:latin typeface="TimesLTPro"/>
              </a:rPr>
              <a:t>We can easily recognize the principal router components in Figure 4.4 in this analogy—the entry road and entry station correspond to the input port (with a lookup function to determine to local outgoing port); the roundabout corresponds to the switch fabric; and the roundabout exit road corresponds to the output port. With this analogy, it’s instructive to consider where bottlenecks might occur. What happens if cars arrive blazingly fast (for example, the roundabout is in Germany or Italy!) but the station attendant is slow? How fast must the attendant work to ensure there’s no backup on an entry road? Even with a blazingly fast attendant, what happens if cars traverse the roundabout slowly—can backups still occur? And what happens if most of the cars entering at all of the roundabout’s entrance ramps all want to leave the roundabout at the same exit ramp—can backups occur at the exit ramp or elsewhere? How should the roundabout operate if we want to assign priorities to different cars, or block certain cars from entering the roundabout in the first place? These are all analogous to critical questions faced by router and switch designers. </a:t>
            </a:r>
            <a:endParaRPr lang="en-US" dirty="0">
              <a:effectLst/>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20330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Green box is a physical layer responsible for receiving bit level transmission.  Copper, fiber wireless.</a:t>
            </a:r>
          </a:p>
          <a:p>
            <a:r>
              <a:rPr lang="en-US" dirty="0"/>
              <a:t>Link layer in blue – bit assemble into Ethernet frame.   We will discuss this in details in chapter 6.  </a:t>
            </a:r>
          </a:p>
          <a:p>
            <a:r>
              <a:rPr lang="en-US" dirty="0"/>
              <a:t>But most critical one, is here.  Lookup, forwarding function.    Lookup and forward is “Match plus action” behavior.  </a:t>
            </a:r>
          </a:p>
          <a:p>
            <a:r>
              <a:rPr lang="en-US" dirty="0"/>
              <a:t>GOAL – processing at “line speed”,  otherwise, buffer will be full and packet will be lost</a:t>
            </a:r>
          </a:p>
          <a:p>
            <a:endParaRPr lang="en-US" dirty="0"/>
          </a:p>
          <a:p>
            <a:endParaRPr lang="en-US" dirty="0"/>
          </a:p>
          <a:p>
            <a:r>
              <a:rPr lang="en-US" dirty="0"/>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37196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2074525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38765972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dirty="0"/>
          </a:p>
        </p:txBody>
      </p:sp>
    </p:spTree>
    <p:extLst>
      <p:ext uri="{BB962C8B-B14F-4D97-AF65-F5344CB8AC3E}">
        <p14:creationId xmlns:p14="http://schemas.microsoft.com/office/powerpoint/2010/main" val="29103623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64</a:t>
            </a:fld>
            <a:endParaRPr lang="en-US" dirty="0"/>
          </a:p>
        </p:txBody>
      </p:sp>
    </p:spTree>
    <p:extLst>
      <p:ext uri="{BB962C8B-B14F-4D97-AF65-F5344CB8AC3E}">
        <p14:creationId xmlns:p14="http://schemas.microsoft.com/office/powerpoint/2010/main" val="257439433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dirty="0"/>
          </a:p>
        </p:txBody>
      </p:sp>
    </p:spTree>
    <p:extLst>
      <p:ext uri="{BB962C8B-B14F-4D97-AF65-F5344CB8AC3E}">
        <p14:creationId xmlns:p14="http://schemas.microsoft.com/office/powerpoint/2010/main" val="224179991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dirty="0"/>
          </a:p>
        </p:txBody>
      </p:sp>
    </p:spTree>
    <p:extLst>
      <p:ext uri="{BB962C8B-B14F-4D97-AF65-F5344CB8AC3E}">
        <p14:creationId xmlns:p14="http://schemas.microsoft.com/office/powerpoint/2010/main" val="15697796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whiteboxes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dirty="0"/>
          </a:p>
        </p:txBody>
      </p:sp>
    </p:spTree>
    <p:extLst>
      <p:ext uri="{BB962C8B-B14F-4D97-AF65-F5344CB8AC3E}">
        <p14:creationId xmlns:p14="http://schemas.microsoft.com/office/powerpoint/2010/main" val="8152441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image" Target="../media/image37.png"/><Relationship Id="rId4" Type="http://schemas.openxmlformats.org/officeDocument/2006/relationships/image" Target="../media/image36.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9.png"/><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5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8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49.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97.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51.png"/><Relationship Id="rId10" Type="http://schemas.openxmlformats.org/officeDocument/2006/relationships/image" Target="../media/image52.png"/><Relationship Id="rId4" Type="http://schemas.openxmlformats.org/officeDocument/2006/relationships/image" Target="../media/image50.png"/><Relationship Id="rId9" Type="http://schemas.openxmlformats.org/officeDocument/2006/relationships/image" Target="../media/image18.png"/></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100</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101</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102</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103</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4" name="Rectangle 9">
            <a:extLst>
              <a:ext uri="{FF2B5EF4-FFF2-40B4-BE49-F238E27FC236}">
                <a16:creationId xmlns:a16="http://schemas.microsoft.com/office/drawing/2014/main" id="{E4690020-A5BE-9A75-DB98-6FDFED57743D}"/>
              </a:ext>
            </a:extLst>
          </p:cNvPr>
          <p:cNvSpPr>
            <a:spLocks noChangeArrowheads="1"/>
          </p:cNvSpPr>
          <p:nvPr/>
        </p:nvSpPr>
        <p:spPr bwMode="auto">
          <a:xfrm>
            <a:off x="781050" y="5234799"/>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105" name="Group 2104">
            <a:extLst>
              <a:ext uri="{FF2B5EF4-FFF2-40B4-BE49-F238E27FC236}">
                <a16:creationId xmlns:a16="http://schemas.microsoft.com/office/drawing/2014/main" id="{9B5F42F9-12A2-88C1-0FB6-D7D32C62014D}"/>
              </a:ext>
            </a:extLst>
          </p:cNvPr>
          <p:cNvGrpSpPr/>
          <p:nvPr/>
        </p:nvGrpSpPr>
        <p:grpSpPr>
          <a:xfrm>
            <a:off x="2081771" y="5249835"/>
            <a:ext cx="2100020" cy="525818"/>
            <a:chOff x="1075103" y="3385874"/>
            <a:chExt cx="3106688" cy="777875"/>
          </a:xfrm>
        </p:grpSpPr>
        <p:sp>
          <p:nvSpPr>
            <p:cNvPr id="2106" name="Oval 56">
              <a:extLst>
                <a:ext uri="{FF2B5EF4-FFF2-40B4-BE49-F238E27FC236}">
                  <a16:creationId xmlns:a16="http://schemas.microsoft.com/office/drawing/2014/main" id="{CCF4479F-26B3-4850-9A0C-88748674543C}"/>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7" name="Oval 57">
              <a:extLst>
                <a:ext uri="{FF2B5EF4-FFF2-40B4-BE49-F238E27FC236}">
                  <a16:creationId xmlns:a16="http://schemas.microsoft.com/office/drawing/2014/main" id="{6F273346-903A-CD7E-30CF-190E4C50CDFB}"/>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108" name="Oval 58">
              <a:extLst>
                <a:ext uri="{FF2B5EF4-FFF2-40B4-BE49-F238E27FC236}">
                  <a16:creationId xmlns:a16="http://schemas.microsoft.com/office/drawing/2014/main" id="{D88DFD13-D757-5BD4-B886-EF22C20A1D12}"/>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109" name="Group 61">
              <a:extLst>
                <a:ext uri="{FF2B5EF4-FFF2-40B4-BE49-F238E27FC236}">
                  <a16:creationId xmlns:a16="http://schemas.microsoft.com/office/drawing/2014/main" id="{232598BD-EDEC-C491-4C38-D843E37EFE29}"/>
                </a:ext>
              </a:extLst>
            </p:cNvPr>
            <p:cNvGrpSpPr>
              <a:grpSpLocks/>
            </p:cNvGrpSpPr>
            <p:nvPr/>
          </p:nvGrpSpPr>
          <p:grpSpPr bwMode="auto">
            <a:xfrm>
              <a:off x="3723003" y="3385874"/>
              <a:ext cx="458788" cy="777875"/>
              <a:chOff x="2365" y="1352"/>
              <a:chExt cx="1022" cy="1616"/>
            </a:xfrm>
          </p:grpSpPr>
          <p:sp>
            <p:nvSpPr>
              <p:cNvPr id="2113" name="Rectangle 63">
                <a:extLst>
                  <a:ext uri="{FF2B5EF4-FFF2-40B4-BE49-F238E27FC236}">
                    <a16:creationId xmlns:a16="http://schemas.microsoft.com/office/drawing/2014/main" id="{57A8C802-3270-58FF-F88A-801DB0262E39}"/>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114" name="Picture 62">
                <a:extLst>
                  <a:ext uri="{FF2B5EF4-FFF2-40B4-BE49-F238E27FC236}">
                    <a16:creationId xmlns:a16="http://schemas.microsoft.com/office/drawing/2014/main" id="{12C09DCF-9156-D248-D00D-763044D1B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10" name="Picture 2" descr="Icon Car Symbol - Free image on Pixabay">
              <a:extLst>
                <a:ext uri="{FF2B5EF4-FFF2-40B4-BE49-F238E27FC236}">
                  <a16:creationId xmlns:a16="http://schemas.microsoft.com/office/drawing/2014/main" id="{5B2B41B7-687B-EA0B-3ADA-004FCAF8AE8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1" name="Picture 2" descr="Icon Car Symbol - Free image on Pixabay">
              <a:extLst>
                <a:ext uri="{FF2B5EF4-FFF2-40B4-BE49-F238E27FC236}">
                  <a16:creationId xmlns:a16="http://schemas.microsoft.com/office/drawing/2014/main" id="{FA02EBD0-43F6-5F0E-B166-334E268F43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112" name="Picture 2" descr="Icon Car Symbol - Free image on Pixabay">
              <a:extLst>
                <a:ext uri="{FF2B5EF4-FFF2-40B4-BE49-F238E27FC236}">
                  <a16:creationId xmlns:a16="http://schemas.microsoft.com/office/drawing/2014/main" id="{F51474BE-02B9-9991-08E2-29A41C242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115" name="Rectangle 5">
            <a:extLst>
              <a:ext uri="{FF2B5EF4-FFF2-40B4-BE49-F238E27FC236}">
                <a16:creationId xmlns:a16="http://schemas.microsoft.com/office/drawing/2014/main" id="{A70D1849-FF81-013D-BFA9-A498D3886972}"/>
              </a:ext>
            </a:extLst>
          </p:cNvPr>
          <p:cNvSpPr>
            <a:spLocks noChangeArrowheads="1"/>
          </p:cNvSpPr>
          <p:nvPr/>
        </p:nvSpPr>
        <p:spPr bwMode="auto">
          <a:xfrm>
            <a:off x="854541" y="5385611"/>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6" name="Rectangle 6">
            <a:extLst>
              <a:ext uri="{FF2B5EF4-FFF2-40B4-BE49-F238E27FC236}">
                <a16:creationId xmlns:a16="http://schemas.microsoft.com/office/drawing/2014/main" id="{62AAB046-E291-3545-96B5-70D4B532E6F6}"/>
              </a:ext>
            </a:extLst>
          </p:cNvPr>
          <p:cNvSpPr>
            <a:spLocks noChangeArrowheads="1"/>
          </p:cNvSpPr>
          <p:nvPr/>
        </p:nvSpPr>
        <p:spPr bwMode="auto">
          <a:xfrm>
            <a:off x="1382835" y="5284011"/>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17" name="Line 16">
            <a:extLst>
              <a:ext uri="{FF2B5EF4-FFF2-40B4-BE49-F238E27FC236}">
                <a16:creationId xmlns:a16="http://schemas.microsoft.com/office/drawing/2014/main" id="{48C748F8-8E1B-9EE2-9B35-089CFBC7D980}"/>
              </a:ext>
            </a:extLst>
          </p:cNvPr>
          <p:cNvSpPr>
            <a:spLocks noChangeShapeType="1"/>
          </p:cNvSpPr>
          <p:nvPr/>
        </p:nvSpPr>
        <p:spPr bwMode="auto">
          <a:xfrm>
            <a:off x="723900" y="5518603"/>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9" name="Rectangle 9">
            <a:extLst>
              <a:ext uri="{FF2B5EF4-FFF2-40B4-BE49-F238E27FC236}">
                <a16:creationId xmlns:a16="http://schemas.microsoft.com/office/drawing/2014/main" id="{57A202F4-8007-6DCE-12B1-19FA494F02A0}"/>
              </a:ext>
            </a:extLst>
          </p:cNvPr>
          <p:cNvSpPr>
            <a:spLocks noChangeArrowheads="1"/>
          </p:cNvSpPr>
          <p:nvPr/>
        </p:nvSpPr>
        <p:spPr bwMode="auto">
          <a:xfrm>
            <a:off x="781050" y="3594860"/>
            <a:ext cx="3467652" cy="56673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analogy</a:t>
            </a:r>
            <a:r>
              <a:rPr kumimoji="0" lang="en-US" altLang="en-US" sz="3200" b="0" i="0" u="none" strike="noStrike" kern="1200" cap="none" spc="0" normalizeH="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5" y="3466272"/>
            <a:ext cx="1609726"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501" y="3137"/>
              <a:ext cx="851"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roundabout</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66306" y="2545522"/>
              <a:ext cx="1095172"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Station</a:t>
              </a:r>
              <a:b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manager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691866" y="5904419"/>
            <a:ext cx="15568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entry stations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7041345" y="5904419"/>
            <a:ext cx="1184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exit roads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p:cNvCxnSpPr>
          <p:nvPr/>
        </p:nvCxnSpPr>
        <p:spPr bwMode="auto">
          <a:xfrm rot="5400000">
            <a:off x="3747424" y="3137191"/>
            <a:ext cx="810373" cy="135036"/>
          </a:xfrm>
          <a:prstGeom prst="bentConnector3">
            <a:avLst>
              <a:gd name="adj1" fmla="val -1717"/>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pic>
        <p:nvPicPr>
          <p:cNvPr id="2050" name="Picture 2">
            <a:extLst>
              <a:ext uri="{FF2B5EF4-FFF2-40B4-BE49-F238E27FC236}">
                <a16:creationId xmlns:a16="http://schemas.microsoft.com/office/drawing/2014/main" id="{B5EBAC66-81BD-39AF-AA8E-06B2B95FF0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2428" y="2423794"/>
            <a:ext cx="868613" cy="8686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06CADFF9-ECDB-9F6B-6337-E6333BCEDF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559109">
            <a:off x="4406440" y="3848766"/>
            <a:ext cx="1471200" cy="1471200"/>
          </a:xfrm>
          <a:prstGeom prst="rect">
            <a:avLst/>
          </a:prstGeom>
          <a:noFill/>
          <a:extLst>
            <a:ext uri="{909E8E84-426E-40DD-AFC4-6F175D3DCCD1}">
              <a14:hiddenFill xmlns:a14="http://schemas.microsoft.com/office/drawing/2010/main">
                <a:solidFill>
                  <a:srgbClr val="FFFFFF"/>
                </a:solidFill>
              </a14:hiddenFill>
            </a:ext>
          </a:extLst>
        </p:spPr>
      </p:pic>
      <p:grpSp>
        <p:nvGrpSpPr>
          <p:cNvPr id="2061" name="Group 2060">
            <a:extLst>
              <a:ext uri="{FF2B5EF4-FFF2-40B4-BE49-F238E27FC236}">
                <a16:creationId xmlns:a16="http://schemas.microsoft.com/office/drawing/2014/main" id="{90495C94-56D7-B758-6A5D-797C35A24AB3}"/>
              </a:ext>
            </a:extLst>
          </p:cNvPr>
          <p:cNvGrpSpPr/>
          <p:nvPr/>
        </p:nvGrpSpPr>
        <p:grpSpPr>
          <a:xfrm>
            <a:off x="2081771" y="3609896"/>
            <a:ext cx="2100020" cy="525818"/>
            <a:chOff x="1075103" y="3385874"/>
            <a:chExt cx="3106688" cy="777875"/>
          </a:xfrm>
        </p:grpSpPr>
        <p:sp>
          <p:nvSpPr>
            <p:cNvPr id="5" name="Oval 56">
              <a:extLst>
                <a:ext uri="{FF2B5EF4-FFF2-40B4-BE49-F238E27FC236}">
                  <a16:creationId xmlns:a16="http://schemas.microsoft.com/office/drawing/2014/main" id="{D6CA211A-6043-3A97-C082-C2A2DB1B2720}"/>
                </a:ext>
              </a:extLst>
            </p:cNvPr>
            <p:cNvSpPr>
              <a:spLocks noChangeArrowheads="1"/>
            </p:cNvSpPr>
            <p:nvPr/>
          </p:nvSpPr>
          <p:spPr bwMode="auto">
            <a:xfrm>
              <a:off x="1919603"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Oval 57">
              <a:extLst>
                <a:ext uri="{FF2B5EF4-FFF2-40B4-BE49-F238E27FC236}">
                  <a16:creationId xmlns:a16="http://schemas.microsoft.com/office/drawing/2014/main" id="{4A355447-9316-5A91-1F91-AE4096C24601}"/>
                </a:ext>
              </a:extLst>
            </p:cNvPr>
            <p:cNvSpPr>
              <a:spLocks noChangeArrowheads="1"/>
            </p:cNvSpPr>
            <p:nvPr/>
          </p:nvSpPr>
          <p:spPr bwMode="auto">
            <a:xfrm>
              <a:off x="2106509"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 name="Oval 58">
              <a:extLst>
                <a:ext uri="{FF2B5EF4-FFF2-40B4-BE49-F238E27FC236}">
                  <a16:creationId xmlns:a16="http://schemas.microsoft.com/office/drawing/2014/main" id="{9730B940-4984-7E01-6E0B-D4CE52773FB3}"/>
                </a:ext>
              </a:extLst>
            </p:cNvPr>
            <p:cNvSpPr>
              <a:spLocks noChangeArrowheads="1"/>
            </p:cNvSpPr>
            <p:nvPr/>
          </p:nvSpPr>
          <p:spPr bwMode="auto">
            <a:xfrm>
              <a:off x="2295841" y="3784337"/>
              <a:ext cx="74613" cy="74613"/>
            </a:xfrm>
            <a:prstGeom prst="ellipse">
              <a:avLst/>
            </a:prstGeom>
            <a:solidFill>
              <a:schemeClr val="accent1">
                <a:lumMod val="75000"/>
              </a:schemeClr>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8" name="Group 61">
              <a:extLst>
                <a:ext uri="{FF2B5EF4-FFF2-40B4-BE49-F238E27FC236}">
                  <a16:creationId xmlns:a16="http://schemas.microsoft.com/office/drawing/2014/main" id="{45F70913-BD15-9506-6063-CC3BE421BDC5}"/>
                </a:ext>
              </a:extLst>
            </p:cNvPr>
            <p:cNvGrpSpPr>
              <a:grpSpLocks/>
            </p:cNvGrpSpPr>
            <p:nvPr/>
          </p:nvGrpSpPr>
          <p:grpSpPr bwMode="auto">
            <a:xfrm>
              <a:off x="3723003" y="3385874"/>
              <a:ext cx="458788" cy="777875"/>
              <a:chOff x="2365" y="1352"/>
              <a:chExt cx="1022" cy="1616"/>
            </a:xfrm>
          </p:grpSpPr>
          <p:sp>
            <p:nvSpPr>
              <p:cNvPr id="10" name="Rectangle 63">
                <a:extLst>
                  <a:ext uri="{FF2B5EF4-FFF2-40B4-BE49-F238E27FC236}">
                    <a16:creationId xmlns:a16="http://schemas.microsoft.com/office/drawing/2014/main" id="{F7FEBEFF-CDEC-A37D-2AC9-AF3CCF3DD735}"/>
                  </a:ext>
                </a:extLst>
              </p:cNvPr>
              <p:cNvSpPr>
                <a:spLocks noChangeArrowheads="1"/>
              </p:cNvSpPr>
              <p:nvPr/>
            </p:nvSpPr>
            <p:spPr bwMode="auto">
              <a:xfrm>
                <a:off x="2365" y="2129"/>
                <a:ext cx="367" cy="2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9" name="Picture 62">
                <a:extLst>
                  <a:ext uri="{FF2B5EF4-FFF2-40B4-BE49-F238E27FC236}">
                    <a16:creationId xmlns:a16="http://schemas.microsoft.com/office/drawing/2014/main" id="{53EDF458-D38C-20DC-6133-13E7C766A6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3" y="1352"/>
                <a:ext cx="1014" cy="1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 name="Picture 2" descr="Icon Car Symbol - Free image on Pixabay">
              <a:extLst>
                <a:ext uri="{FF2B5EF4-FFF2-40B4-BE49-F238E27FC236}">
                  <a16:creationId xmlns:a16="http://schemas.microsoft.com/office/drawing/2014/main" id="{E7F1ABDC-F218-33BB-1D9E-A175B2F77B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5103" y="3496676"/>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8" name="Picture 2" descr="Icon Car Symbol - Free image on Pixabay">
              <a:extLst>
                <a:ext uri="{FF2B5EF4-FFF2-40B4-BE49-F238E27FC236}">
                  <a16:creationId xmlns:a16="http://schemas.microsoft.com/office/drawing/2014/main" id="{446F6992-85FD-FDE8-C886-4927F1ED88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2724" y="3494137"/>
              <a:ext cx="875228" cy="592631"/>
            </a:xfrm>
            <a:prstGeom prst="rect">
              <a:avLst/>
            </a:prstGeom>
            <a:noFill/>
            <a:extLst>
              <a:ext uri="{909E8E84-426E-40DD-AFC4-6F175D3DCCD1}">
                <a14:hiddenFill xmlns:a14="http://schemas.microsoft.com/office/drawing/2010/main">
                  <a:solidFill>
                    <a:srgbClr val="FFFFFF"/>
                  </a:solidFill>
                </a14:hiddenFill>
              </a:ext>
            </a:extLst>
          </p:spPr>
        </p:pic>
        <p:pic>
          <p:nvPicPr>
            <p:cNvPr id="2049" name="Picture 2" descr="Icon Car Symbol - Free image on Pixabay">
              <a:extLst>
                <a:ext uri="{FF2B5EF4-FFF2-40B4-BE49-F238E27FC236}">
                  <a16:creationId xmlns:a16="http://schemas.microsoft.com/office/drawing/2014/main" id="{FFB7A3F4-5EF5-32A5-9077-6AA336675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87660" y="3494873"/>
              <a:ext cx="875228" cy="592631"/>
            </a:xfrm>
            <a:prstGeom prst="rect">
              <a:avLst/>
            </a:prstGeom>
            <a:noFill/>
            <a:extLst>
              <a:ext uri="{909E8E84-426E-40DD-AFC4-6F175D3DCCD1}">
                <a14:hiddenFill xmlns:a14="http://schemas.microsoft.com/office/drawing/2010/main">
                  <a:solidFill>
                    <a:srgbClr val="FFFFFF"/>
                  </a:solidFill>
                </a14:hiddenFill>
              </a:ext>
            </a:extLst>
          </p:spPr>
        </p:pic>
      </p:grpSp>
      <p:sp>
        <p:nvSpPr>
          <p:cNvPr id="2084" name="Rounded Rectangular Callout 2083">
            <a:extLst>
              <a:ext uri="{FF2B5EF4-FFF2-40B4-BE49-F238E27FC236}">
                <a16:creationId xmlns:a16="http://schemas.microsoft.com/office/drawing/2014/main" id="{14F84786-EAA5-0C84-CC42-974816FF3281}"/>
              </a:ext>
            </a:extLst>
          </p:cNvPr>
          <p:cNvSpPr/>
          <p:nvPr/>
        </p:nvSpPr>
        <p:spPr>
          <a:xfrm>
            <a:off x="2826003" y="2495971"/>
            <a:ext cx="858940" cy="1030267"/>
          </a:xfrm>
          <a:prstGeom prst="wedgeRoundRectCallout">
            <a:avLst>
              <a:gd name="adj1" fmla="val 59671"/>
              <a:gd name="adj2" fmla="val 3644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2086" name="Picture 8">
            <a:extLst>
              <a:ext uri="{FF2B5EF4-FFF2-40B4-BE49-F238E27FC236}">
                <a16:creationId xmlns:a16="http://schemas.microsoft.com/office/drawing/2014/main" id="{C2D86D17-8779-C84B-BD77-118A24FCAE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173" y="2584770"/>
            <a:ext cx="837237" cy="837237"/>
          </a:xfrm>
          <a:prstGeom prst="rect">
            <a:avLst/>
          </a:prstGeom>
          <a:noFill/>
          <a:extLst>
            <a:ext uri="{909E8E84-426E-40DD-AFC4-6F175D3DCCD1}">
              <a14:hiddenFill xmlns:a14="http://schemas.microsoft.com/office/drawing/2010/main">
                <a:solidFill>
                  <a:srgbClr val="FFFFFF"/>
                </a:solidFill>
              </a14:hiddenFill>
            </a:ext>
          </a:extLst>
        </p:spPr>
      </p:pic>
      <p:sp>
        <p:nvSpPr>
          <p:cNvPr id="2093" name="Rectangle 5">
            <a:extLst>
              <a:ext uri="{FF2B5EF4-FFF2-40B4-BE49-F238E27FC236}">
                <a16:creationId xmlns:a16="http://schemas.microsoft.com/office/drawing/2014/main" id="{5D76668E-E7B3-3BFD-D9E2-694E8B9F1A8B}"/>
              </a:ext>
            </a:extLst>
          </p:cNvPr>
          <p:cNvSpPr>
            <a:spLocks noChangeArrowheads="1"/>
          </p:cNvSpPr>
          <p:nvPr/>
        </p:nvSpPr>
        <p:spPr bwMode="auto">
          <a:xfrm>
            <a:off x="854541" y="3745672"/>
            <a:ext cx="462428" cy="255587"/>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94" name="Rectangle 6">
            <a:extLst>
              <a:ext uri="{FF2B5EF4-FFF2-40B4-BE49-F238E27FC236}">
                <a16:creationId xmlns:a16="http://schemas.microsoft.com/office/drawing/2014/main" id="{A73CB39C-EBEE-D5E3-8772-ADFBB9E0B5DB}"/>
              </a:ext>
            </a:extLst>
          </p:cNvPr>
          <p:cNvSpPr>
            <a:spLocks noChangeArrowheads="1"/>
          </p:cNvSpPr>
          <p:nvPr/>
        </p:nvSpPr>
        <p:spPr bwMode="auto">
          <a:xfrm>
            <a:off x="1382835" y="3644072"/>
            <a:ext cx="374608" cy="434975"/>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02" name="Line 16">
            <a:extLst>
              <a:ext uri="{FF2B5EF4-FFF2-40B4-BE49-F238E27FC236}">
                <a16:creationId xmlns:a16="http://schemas.microsoft.com/office/drawing/2014/main" id="{DA05E78B-7044-62E9-E0ED-B23C4264C1C3}"/>
              </a:ext>
            </a:extLst>
          </p:cNvPr>
          <p:cNvSpPr>
            <a:spLocks noChangeShapeType="1"/>
          </p:cNvSpPr>
          <p:nvPr/>
        </p:nvSpPr>
        <p:spPr bwMode="auto">
          <a:xfrm>
            <a:off x="723900" y="3878664"/>
            <a:ext cx="13335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72548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grpSp>
        <p:nvGrpSpPr>
          <p:cNvPr id="14" name="Group 13">
            <a:extLst>
              <a:ext uri="{FF2B5EF4-FFF2-40B4-BE49-F238E27FC236}">
                <a16:creationId xmlns:a16="http://schemas.microsoft.com/office/drawing/2014/main" id="{9D2B58EA-90EB-22DC-70F2-0EE6BCA02F30}"/>
              </a:ext>
            </a:extLst>
          </p:cNvPr>
          <p:cNvGrpSpPr/>
          <p:nvPr/>
        </p:nvGrpSpPr>
        <p:grpSpPr>
          <a:xfrm>
            <a:off x="1199417" y="5446716"/>
            <a:ext cx="2137372" cy="695498"/>
            <a:chOff x="646967" y="5446716"/>
            <a:chExt cx="2137372" cy="695498"/>
          </a:xfrm>
        </p:grpSpPr>
        <p:pic>
          <p:nvPicPr>
            <p:cNvPr id="9" name="Picture 8" descr="Icon&#10;&#10;Description automatically generated">
              <a:extLst>
                <a:ext uri="{FF2B5EF4-FFF2-40B4-BE49-F238E27FC236}">
                  <a16:creationId xmlns:a16="http://schemas.microsoft.com/office/drawing/2014/main" id="{4CC8409D-09E5-7BEE-7B96-571D305DC6E4}"/>
                </a:ext>
              </a:extLst>
            </p:cNvPr>
            <p:cNvPicPr>
              <a:picLocks noChangeAspect="1"/>
            </p:cNvPicPr>
            <p:nvPr/>
          </p:nvPicPr>
          <p:blipFill>
            <a:blip r:embed="rId3"/>
            <a:stretch>
              <a:fillRect/>
            </a:stretch>
          </p:blipFill>
          <p:spPr>
            <a:xfrm>
              <a:off x="646967" y="5446716"/>
              <a:ext cx="505593" cy="695498"/>
            </a:xfrm>
            <a:prstGeom prst="rect">
              <a:avLst/>
            </a:prstGeom>
          </p:spPr>
        </p:pic>
        <p:sp>
          <p:nvSpPr>
            <p:cNvPr id="11" name="TextBox 10">
              <a:extLst>
                <a:ext uri="{FF2B5EF4-FFF2-40B4-BE49-F238E27FC236}">
                  <a16:creationId xmlns:a16="http://schemas.microsoft.com/office/drawing/2014/main" id="{606794DD-4CEC-4221-126D-5947BA568F5C}"/>
                </a:ext>
              </a:extLst>
            </p:cNvPr>
            <p:cNvSpPr txBox="1"/>
            <p:nvPr/>
          </p:nvSpPr>
          <p:spPr>
            <a:xfrm>
              <a:off x="1171610" y="5609799"/>
              <a:ext cx="1612729" cy="369332"/>
            </a:xfrm>
            <a:prstGeom prst="rect">
              <a:avLst/>
            </a:prstGeom>
            <a:noFill/>
          </p:spPr>
          <p:txBody>
            <a:bodyPr wrap="square">
              <a:spAutoFit/>
            </a:bodyPr>
            <a:lstStyle/>
            <a:p>
              <a:r>
                <a:rPr lang="en-US" altLang="en-US" kern="0" dirty="0">
                  <a:solidFill>
                    <a:srgbClr val="000000"/>
                  </a:solidFill>
                  <a:latin typeface="Calibri" panose="020F0502020204030204"/>
                  <a:ea typeface="ＭＳ Ｐゴシック" panose="020B0600070205080204" pitchFamily="34" charset="-128"/>
                </a:rPr>
                <a:t>F</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rame</a:t>
              </a:r>
              <a:endParaRPr lang="en-US" dirty="0"/>
            </a:p>
          </p:txBody>
        </p:sp>
      </p:grpSp>
      <p:grpSp>
        <p:nvGrpSpPr>
          <p:cNvPr id="17" name="Group 16">
            <a:extLst>
              <a:ext uri="{FF2B5EF4-FFF2-40B4-BE49-F238E27FC236}">
                <a16:creationId xmlns:a16="http://schemas.microsoft.com/office/drawing/2014/main" id="{00106228-C860-72EA-13E6-FF5F1BE226A2}"/>
              </a:ext>
            </a:extLst>
          </p:cNvPr>
          <p:cNvGrpSpPr/>
          <p:nvPr/>
        </p:nvGrpSpPr>
        <p:grpSpPr>
          <a:xfrm>
            <a:off x="6844333" y="2806194"/>
            <a:ext cx="2235870" cy="1007085"/>
            <a:chOff x="6844333" y="2806194"/>
            <a:chExt cx="2235870" cy="1007085"/>
          </a:xfrm>
        </p:grpSpPr>
        <p:sp>
          <p:nvSpPr>
            <p:cNvPr id="16" name="Rounded Rectangular Callout 15">
              <a:extLst>
                <a:ext uri="{FF2B5EF4-FFF2-40B4-BE49-F238E27FC236}">
                  <a16:creationId xmlns:a16="http://schemas.microsoft.com/office/drawing/2014/main" id="{1490BC80-40CE-40B9-5D35-8D5390035C0E}"/>
                </a:ext>
              </a:extLst>
            </p:cNvPr>
            <p:cNvSpPr/>
            <p:nvPr/>
          </p:nvSpPr>
          <p:spPr>
            <a:xfrm>
              <a:off x="6844333" y="2806194"/>
              <a:ext cx="1779588" cy="1007085"/>
            </a:xfrm>
            <a:prstGeom prst="wedgeRoundRectCallout">
              <a:avLst>
                <a:gd name="adj1" fmla="val -64240"/>
                <a:gd name="adj2" fmla="val -54353"/>
                <a:gd name="adj3" fmla="val 16667"/>
              </a:avLst>
            </a:prstGeom>
            <a:ln w="25400">
              <a:solidFill>
                <a:schemeClr val="tx1">
                  <a:lumMod val="95000"/>
                  <a:lumOff val="5000"/>
                </a:schemeClr>
              </a:solidFill>
            </a:ln>
          </p:spPr>
          <p:style>
            <a:lnRef idx="2">
              <a:schemeClr val="accent3"/>
            </a:lnRef>
            <a:fillRef idx="1">
              <a:schemeClr val="lt1"/>
            </a:fillRef>
            <a:effectRef idx="0">
              <a:schemeClr val="accent3"/>
            </a:effectRef>
            <a:fontRef idx="minor">
              <a:schemeClr val="dk1"/>
            </a:fontRef>
          </p:style>
          <p:txBody>
            <a:bodyPr rtlCol="0" anchor="ctr"/>
            <a:lstStyle/>
            <a:p>
              <a:pPr algn="ctr"/>
              <a:endParaRPr lang="en-US" dirty="0"/>
            </a:p>
          </p:txBody>
        </p:sp>
        <p:pic>
          <p:nvPicPr>
            <p:cNvPr id="12" name="Picture 11" descr="Icon&#10;&#10;Description automatically generated">
              <a:extLst>
                <a:ext uri="{FF2B5EF4-FFF2-40B4-BE49-F238E27FC236}">
                  <a16:creationId xmlns:a16="http://schemas.microsoft.com/office/drawing/2014/main" id="{62B92C9B-3280-B0FC-57E4-90B0C0B4A79C}"/>
                </a:ext>
              </a:extLst>
            </p:cNvPr>
            <p:cNvPicPr>
              <a:picLocks noChangeAspect="1"/>
            </p:cNvPicPr>
            <p:nvPr/>
          </p:nvPicPr>
          <p:blipFill>
            <a:blip r:embed="rId4"/>
            <a:stretch>
              <a:fillRect/>
            </a:stretch>
          </p:blipFill>
          <p:spPr>
            <a:xfrm>
              <a:off x="6962236" y="2971427"/>
              <a:ext cx="451829" cy="621665"/>
            </a:xfrm>
            <a:prstGeom prst="rect">
              <a:avLst/>
            </a:prstGeom>
          </p:spPr>
        </p:pic>
        <p:sp>
          <p:nvSpPr>
            <p:cNvPr id="13" name="TextBox 12">
              <a:extLst>
                <a:ext uri="{FF2B5EF4-FFF2-40B4-BE49-F238E27FC236}">
                  <a16:creationId xmlns:a16="http://schemas.microsoft.com/office/drawing/2014/main" id="{8302DA1C-B2FD-2081-47D6-966E745AB1A0}"/>
                </a:ext>
              </a:extLst>
            </p:cNvPr>
            <p:cNvSpPr txBox="1"/>
            <p:nvPr/>
          </p:nvSpPr>
          <p:spPr>
            <a:xfrm>
              <a:off x="7467474" y="3131380"/>
              <a:ext cx="1612729" cy="369332"/>
            </a:xfrm>
            <a:prstGeom prst="rect">
              <a:avLst/>
            </a:prstGeom>
            <a:noFill/>
          </p:spPr>
          <p:txBody>
            <a:bodyPr wrap="square">
              <a:spAutoFit/>
            </a:bodyPr>
            <a:lstStyle/>
            <a:p>
              <a:r>
                <a:rPr lang="en-US" kern="0" dirty="0">
                  <a:solidFill>
                    <a:srgbClr val="000000"/>
                  </a:solidFill>
                  <a:latin typeface="Calibri" panose="020F0502020204030204"/>
                  <a:ea typeface="ＭＳ Ｐゴシック" panose="020B0600070205080204" pitchFamily="34" charset="-128"/>
                </a:rPr>
                <a:t>Datagram</a:t>
              </a:r>
              <a:endParaRPr lang="en-US" dirty="0"/>
            </a:p>
          </p:txBody>
        </p:sp>
      </p:grpSp>
    </p:spTree>
    <p:extLst>
      <p:ext uri="{BB962C8B-B14F-4D97-AF65-F5344CB8AC3E}">
        <p14:creationId xmlns:p14="http://schemas.microsoft.com/office/powerpoint/2010/main" val="215488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Tbps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a:ea typeface="ＭＳ Ｐゴシック" panose="020B0600070205080204" pitchFamily="34" charset="-128"/>
              </a:rPr>
              <a:t>Match+action</a:t>
            </a:r>
          </a:p>
          <a:p>
            <a:pPr lvl="1">
              <a:spcBef>
                <a:spcPts val="0"/>
              </a:spcBef>
            </a:pPr>
            <a:r>
              <a:rPr lang="en-US" altLang="en-US" sz="2800" dirty="0">
                <a:ea typeface="ＭＳ Ｐゴシック" panose="020B0600070205080204" pitchFamily="34" charset="-128"/>
              </a:rPr>
              <a:t>OpenFlow: match+action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msec)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real-time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41502" y="2979300"/>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00288" y="4175353"/>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24038" y="5588022"/>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match+action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enable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pri</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IPv6 </a:t>
            </a:r>
            <a:r>
              <a:rPr lang="en-US" altLang="en-US" sz="2000" dirty="0">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pic>
        <p:nvPicPr>
          <p:cNvPr id="6" name="Picture 5">
            <a:extLst>
              <a:ext uri="{FF2B5EF4-FFF2-40B4-BE49-F238E27FC236}">
                <a16:creationId xmlns:a16="http://schemas.microsoft.com/office/drawing/2014/main" id="{9851BFC3-ED64-D83C-CAD7-8F394FCE4735}"/>
              </a:ext>
            </a:extLst>
          </p:cNvPr>
          <p:cNvPicPr>
            <a:picLocks noChangeAspect="1"/>
          </p:cNvPicPr>
          <p:nvPr/>
        </p:nvPicPr>
        <p:blipFill>
          <a:blip r:embed="rId3"/>
          <a:stretch>
            <a:fillRect/>
          </a:stretch>
        </p:blipFill>
        <p:spPr>
          <a:xfrm>
            <a:off x="2209800" y="2433109"/>
            <a:ext cx="7772400" cy="4194374"/>
          </a:xfrm>
          <a:prstGeom prst="rect">
            <a:avLst/>
          </a:prstGeom>
        </p:spPr>
      </p:pic>
    </p:spTree>
    <p:extLst>
      <p:ext uri="{BB962C8B-B14F-4D97-AF65-F5344CB8AC3E}">
        <p14:creationId xmlns:p14="http://schemas.microsoft.com/office/powerpoint/2010/main" val="22127214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a:t>
            </a:r>
            <a:r>
              <a:rPr kumimoji="0" lang="en-US" altLang="en-US" sz="3200" b="0" i="0" u="none" strike="noStrike" kern="1200" cap="none" spc="0" normalizeH="0" baseline="0" noProof="0" dirty="0">
                <a:ln>
                  <a:noFill/>
                </a:ln>
                <a:solidFill>
                  <a:prstClr val="black"/>
                </a:solidFill>
                <a:effectLst/>
                <a:uLnTx/>
                <a:uFillTx/>
                <a:ea typeface="ＭＳ Ｐゴシック" panose="020B0600070205080204" pitchFamily="34" charset="-128"/>
                <a:cs typeface="ＭＳ Ｐゴシック" panose="020B0600070205080204" pitchFamily="34" charset="-128"/>
              </a:rPr>
              <a:t>IPv6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Tree>
    <p:extLst>
      <p:ext uri="{BB962C8B-B14F-4D97-AF65-F5344CB8AC3E}">
        <p14:creationId xmlns:p14="http://schemas.microsoft.com/office/powerpoint/2010/main" val="173748429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a:ea typeface="ＭＳ Ｐゴシック" panose="020B0600070205080204" pitchFamily="34" charset="-128"/>
              </a:rPr>
              <a:t>Match+action</a:t>
            </a:r>
          </a:p>
          <a:p>
            <a:pPr lvl="1">
              <a:lnSpc>
                <a:spcPct val="100000"/>
              </a:lnSpc>
              <a:spcBef>
                <a:spcPts val="0"/>
              </a:spcBef>
            </a:pPr>
            <a:r>
              <a:rPr lang="en-US" altLang="en-US" sz="2800" dirty="0">
                <a:ea typeface="ＭＳ Ｐゴシック" panose="020B0600070205080204" pitchFamily="34" charset="-128"/>
              </a:rPr>
              <a:t>OpenFlow: match+action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generalized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dest.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match+action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src=10.1.2.3, dest=*.*.*.*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src=1.2.*.*, dest=*.*.*.*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 = *.*.*.*, dest=3.4.*.*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Src MAC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Dst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Src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Dst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(ssh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a:solidFill>
                  <a:srgbClr val="C00000"/>
                </a:solidFill>
                <a:latin typeface="Calibri" panose="020F0502020204030204" pitchFamily="34" charset="0"/>
              </a:rPr>
              <a:t>match+action: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msec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Middleboxes everywhere!</a:t>
            </a:r>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“whitebox”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match+action</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Saltzer,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17166</TotalTime>
  <Words>9443</Words>
  <Application>Microsoft Macintosh PowerPoint</Application>
  <PresentationFormat>Widescreen</PresentationFormat>
  <Paragraphs>2539</Paragraphs>
  <Slides>103</Slides>
  <Notes>101</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103</vt:i4>
      </vt:variant>
    </vt:vector>
  </HeadingPairs>
  <TitlesOfParts>
    <vt:vector size="117" baseType="lpstr">
      <vt:lpstr>Arial</vt:lpstr>
      <vt:lpstr>Calibri</vt:lpstr>
      <vt:lpstr>Calibri Light</vt:lpstr>
      <vt:lpstr>Comic Sans MS</vt:lpstr>
      <vt:lpstr>Courier New</vt:lpstr>
      <vt:lpstr>Gill Sans MT</vt:lpstr>
      <vt:lpstr>Symbol</vt:lpstr>
      <vt:lpstr>Tahoma</vt:lpstr>
      <vt:lpstr>Times</vt:lpstr>
      <vt:lpstr>Times New Roman</vt:lpstr>
      <vt:lpstr>TimesLTPro</vt:lpstr>
      <vt:lpstr>Wingdings</vt:lpstr>
      <vt:lpstr>ZapfDingbats</vt:lpstr>
      <vt:lpstr>Office Theme</vt:lpstr>
      <vt:lpstr>PowerPoint Presentation</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526</cp:revision>
  <dcterms:created xsi:type="dcterms:W3CDTF">2020-01-18T07:24:59Z</dcterms:created>
  <dcterms:modified xsi:type="dcterms:W3CDTF">2023-07-04T15:48:32Z</dcterms:modified>
</cp:coreProperties>
</file>