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2310D7-1737-B7A2-293C-1319D1E4138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88BB302-3279-F0B3-B1F7-B7962601DE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0147D851-DD27-CC7B-5F98-C13166B78D1C}"/>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5" name="頁尾版面配置區 4">
            <a:extLst>
              <a:ext uri="{FF2B5EF4-FFF2-40B4-BE49-F238E27FC236}">
                <a16:creationId xmlns:a16="http://schemas.microsoft.com/office/drawing/2014/main" id="{12FE08C6-B682-4FE8-4A84-4294F244301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4C4EA6C-7E52-79DC-AC0C-E3B6FB3300A5}"/>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309087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DF8C4B-844B-2FB1-0CAB-CB753FDD741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AD4FE2A-FCB1-5EA5-F7BC-945D7D048AE1}"/>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1724ED6-AA69-36F0-2452-2873ED272A05}"/>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5" name="頁尾版面配置區 4">
            <a:extLst>
              <a:ext uri="{FF2B5EF4-FFF2-40B4-BE49-F238E27FC236}">
                <a16:creationId xmlns:a16="http://schemas.microsoft.com/office/drawing/2014/main" id="{00ECB6C4-1FC0-40EA-C48D-DE329105742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132C9AB-8F42-BA66-E901-44C11F9957D0}"/>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119699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1D67A99-6B37-4278-8965-8A67F87232C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B00FDBE-F7D0-6501-B57B-F9A5BBFA323D}"/>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3D755B5-696B-0942-1EC7-D2EC390FAD0B}"/>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5" name="頁尾版面配置區 4">
            <a:extLst>
              <a:ext uri="{FF2B5EF4-FFF2-40B4-BE49-F238E27FC236}">
                <a16:creationId xmlns:a16="http://schemas.microsoft.com/office/drawing/2014/main" id="{351F0ECE-EC97-CD7E-5197-5B77EE6A616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F30CF5B-775E-1807-72F6-47B2ABAB5831}"/>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241905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142EAE-639B-151E-AB50-676FE32FB13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0FCA76C-54D5-F5B0-A80C-D4B25AC5EEA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61EAA56-214C-CADD-8763-E0998B3D150C}"/>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5" name="頁尾版面配置區 4">
            <a:extLst>
              <a:ext uri="{FF2B5EF4-FFF2-40B4-BE49-F238E27FC236}">
                <a16:creationId xmlns:a16="http://schemas.microsoft.com/office/drawing/2014/main" id="{BF8661DE-F2F6-CEC0-1308-4C9EDB4C1D6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FF7F3EE-3CF3-10DB-EF78-5AA357FC9F04}"/>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10432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9F4565-1688-520F-B17C-B5944121068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502C1BE-9922-253E-5415-331E49CC7E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BEA4CBF-030E-DD5E-E96F-84B33EC35AC8}"/>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5" name="頁尾版面配置區 4">
            <a:extLst>
              <a:ext uri="{FF2B5EF4-FFF2-40B4-BE49-F238E27FC236}">
                <a16:creationId xmlns:a16="http://schemas.microsoft.com/office/drawing/2014/main" id="{8E791FC4-0165-A0D9-484B-DB6932709B2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7A7E596-C8B8-3356-F701-5828EB4B5EC6}"/>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12933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A22873-72C4-B6EB-38BF-F1AD6B07CC8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AEB3A81-15B8-2605-8738-4E9DF9E9946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56D2870-08BE-43BF-E78C-8B402458FE6F}"/>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7F9CE53F-387F-3C44-711E-5284C8EFF0E3}"/>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6" name="頁尾版面配置區 5">
            <a:extLst>
              <a:ext uri="{FF2B5EF4-FFF2-40B4-BE49-F238E27FC236}">
                <a16:creationId xmlns:a16="http://schemas.microsoft.com/office/drawing/2014/main" id="{053FB650-57CD-E40B-1FA0-6FDEBD53151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241F643-7965-72B1-5EB2-ECB6E8B85027}"/>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158222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1868FF-58AB-8E73-C246-6720FBD55E9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A5C34E9-A749-E4E4-FF22-C46FC70C03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66CA241B-18FE-029C-080D-9565FB095C5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F7F885B-F189-BA81-3B63-756A30AED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E60BD86-94C8-F9DA-6805-EDA1B5F4277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34B5383-7B09-7C6D-F2E3-151EEF4ADC8B}"/>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8" name="頁尾版面配置區 7">
            <a:extLst>
              <a:ext uri="{FF2B5EF4-FFF2-40B4-BE49-F238E27FC236}">
                <a16:creationId xmlns:a16="http://schemas.microsoft.com/office/drawing/2014/main" id="{02F8D60D-070D-7793-D3DF-38B0A58C854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94D0DBB-55DA-2EA3-C1BC-59F1E744E751}"/>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141808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C0E75B-2010-8A9C-8F8E-2934607CFC8C}"/>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F8A6B7E-EDA4-E7DA-B4DD-0CA990E23B27}"/>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4" name="頁尾版面配置區 3">
            <a:extLst>
              <a:ext uri="{FF2B5EF4-FFF2-40B4-BE49-F238E27FC236}">
                <a16:creationId xmlns:a16="http://schemas.microsoft.com/office/drawing/2014/main" id="{B2E98438-8146-9DB3-23EC-0953D461E49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F251EAC-B944-744D-133A-AC8F5799833A}"/>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338201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66FA8100-2971-646C-4C61-4152A1310843}"/>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3" name="頁尾版面配置區 2">
            <a:extLst>
              <a:ext uri="{FF2B5EF4-FFF2-40B4-BE49-F238E27FC236}">
                <a16:creationId xmlns:a16="http://schemas.microsoft.com/office/drawing/2014/main" id="{58A27F4E-F581-7972-19B7-2A7CF06CE4E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7CFB4AD-EFF7-544B-AA0D-16DCC5520B30}"/>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373637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4DEF5F-CAF4-8A65-5EF9-74F2FFC472E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FE47523-6D37-2AFD-2D4C-08DF6699E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8E85528-BC18-D869-ED30-B0CA06B72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371A740-2E15-417D-83AE-4E6251798558}"/>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6" name="頁尾版面配置區 5">
            <a:extLst>
              <a:ext uri="{FF2B5EF4-FFF2-40B4-BE49-F238E27FC236}">
                <a16:creationId xmlns:a16="http://schemas.microsoft.com/office/drawing/2014/main" id="{55AD2A26-25C4-3255-A93F-E97AA6970AC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4282E6-FDEC-24BC-013A-48BD89771396}"/>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266681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8F1C7E-AC09-D9CC-8183-E177F70C94A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9435FDA-4923-0DB7-8609-66EBAEA15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978C71F-F419-CCD7-2A08-DD58E5BB1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06E0789-E2DF-D9BD-FFF0-B7C032705BDA}"/>
              </a:ext>
            </a:extLst>
          </p:cNvPr>
          <p:cNvSpPr>
            <a:spLocks noGrp="1"/>
          </p:cNvSpPr>
          <p:nvPr>
            <p:ph type="dt" sz="half" idx="10"/>
          </p:nvPr>
        </p:nvSpPr>
        <p:spPr/>
        <p:txBody>
          <a:bodyPr/>
          <a:lstStyle/>
          <a:p>
            <a:fld id="{5B424A93-9895-44D1-B901-C1EE99155816}" type="datetimeFigureOut">
              <a:rPr lang="zh-TW" altLang="en-US" smtClean="0"/>
              <a:t>2025/5/6</a:t>
            </a:fld>
            <a:endParaRPr lang="zh-TW" altLang="en-US"/>
          </a:p>
        </p:txBody>
      </p:sp>
      <p:sp>
        <p:nvSpPr>
          <p:cNvPr id="6" name="頁尾版面配置區 5">
            <a:extLst>
              <a:ext uri="{FF2B5EF4-FFF2-40B4-BE49-F238E27FC236}">
                <a16:creationId xmlns:a16="http://schemas.microsoft.com/office/drawing/2014/main" id="{AD342AA3-253A-9612-DCAB-09F947225B4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59BA44E-4EAB-CD99-275F-7DEE3A4263D3}"/>
              </a:ext>
            </a:extLst>
          </p:cNvPr>
          <p:cNvSpPr>
            <a:spLocks noGrp="1"/>
          </p:cNvSpPr>
          <p:nvPr>
            <p:ph type="sldNum" sz="quarter" idx="12"/>
          </p:nvPr>
        </p:nvSpPr>
        <p:spPr/>
        <p:txBody>
          <a:body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345789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758EDE1-DDE8-6694-CD2C-D182099486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708AC83-CBE3-DE18-7B58-F3A91EEE3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AEF4E3A-6A69-0ADE-8FFC-CC0A13E02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24A93-9895-44D1-B901-C1EE99155816}" type="datetimeFigureOut">
              <a:rPr lang="zh-TW" altLang="en-US" smtClean="0"/>
              <a:t>2025/5/6</a:t>
            </a:fld>
            <a:endParaRPr lang="zh-TW" altLang="en-US"/>
          </a:p>
        </p:txBody>
      </p:sp>
      <p:sp>
        <p:nvSpPr>
          <p:cNvPr id="5" name="頁尾版面配置區 4">
            <a:extLst>
              <a:ext uri="{FF2B5EF4-FFF2-40B4-BE49-F238E27FC236}">
                <a16:creationId xmlns:a16="http://schemas.microsoft.com/office/drawing/2014/main" id="{796AF168-7170-E157-3CD4-6A42FB7957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0721465-A9EC-9C3A-6985-31E5C9BFF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1F956-70AC-41F4-A02E-9AE4EB431D4D}" type="slidenum">
              <a:rPr lang="zh-TW" altLang="en-US" smtClean="0"/>
              <a:t>‹#›</a:t>
            </a:fld>
            <a:endParaRPr lang="zh-TW" altLang="en-US"/>
          </a:p>
        </p:txBody>
      </p:sp>
    </p:spTree>
    <p:extLst>
      <p:ext uri="{BB962C8B-B14F-4D97-AF65-F5344CB8AC3E}">
        <p14:creationId xmlns:p14="http://schemas.microsoft.com/office/powerpoint/2010/main" val="45439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53CC7F-3288-C14E-9EC6-80985A08AAE0}"/>
              </a:ext>
            </a:extLst>
          </p:cNvPr>
          <p:cNvSpPr>
            <a:spLocks noGrp="1"/>
          </p:cNvSpPr>
          <p:nvPr>
            <p:ph type="ctrTitle"/>
          </p:nvPr>
        </p:nvSpPr>
        <p:spPr/>
        <p:txBody>
          <a:bodyPr/>
          <a:lstStyle/>
          <a:p>
            <a:r>
              <a:rPr lang="en-US" altLang="zh-TW" dirty="0"/>
              <a:t>Swarm</a:t>
            </a:r>
            <a:r>
              <a:rPr lang="zh-TW" altLang="en-US" dirty="0"/>
              <a:t> </a:t>
            </a:r>
            <a:r>
              <a:rPr lang="en-US" altLang="zh-TW" dirty="0"/>
              <a:t>Intelligence</a:t>
            </a:r>
            <a:endParaRPr lang="zh-TW" altLang="en-US" dirty="0"/>
          </a:p>
        </p:txBody>
      </p:sp>
      <p:sp>
        <p:nvSpPr>
          <p:cNvPr id="3" name="副標題 2">
            <a:extLst>
              <a:ext uri="{FF2B5EF4-FFF2-40B4-BE49-F238E27FC236}">
                <a16:creationId xmlns:a16="http://schemas.microsoft.com/office/drawing/2014/main" id="{D23D06C4-A94B-6773-B2E9-68B21C2000B5}"/>
              </a:ext>
            </a:extLst>
          </p:cNvPr>
          <p:cNvSpPr>
            <a:spLocks noGrp="1"/>
          </p:cNvSpPr>
          <p:nvPr>
            <p:ph type="subTitle" idx="1"/>
          </p:nvPr>
        </p:nvSpPr>
        <p:spPr/>
        <p:txBody>
          <a:bodyPr/>
          <a:lstStyle/>
          <a:p>
            <a:r>
              <a:rPr lang="en-US" altLang="zh-TW" dirty="0"/>
              <a:t>K.-L. Du and M.N.S. Swamy, Search and Optimization by Metaheuristics, Springer, 20216</a:t>
            </a:r>
            <a:endParaRPr lang="zh-TW" altLang="en-US" dirty="0"/>
          </a:p>
        </p:txBody>
      </p:sp>
    </p:spTree>
    <p:extLst>
      <p:ext uri="{BB962C8B-B14F-4D97-AF65-F5344CB8AC3E}">
        <p14:creationId xmlns:p14="http://schemas.microsoft.com/office/powerpoint/2010/main" val="348960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9BBAB0-23DF-C80A-06FB-0A1FD11876A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1F1BAAF-B002-7FBA-8304-C4DCBEDF0819}"/>
              </a:ext>
            </a:extLst>
          </p:cNvPr>
          <p:cNvSpPr>
            <a:spLocks noGrp="1"/>
          </p:cNvSpPr>
          <p:nvPr>
            <p:ph idx="1"/>
          </p:nvPr>
        </p:nvSpPr>
        <p:spPr/>
        <p:txBody>
          <a:bodyPr/>
          <a:lstStyle/>
          <a:p>
            <a:r>
              <a:rPr lang="en-US" altLang="zh-TW" dirty="0"/>
              <a:t>Glowworm Swarm Optimization (GSO) has been applied to </a:t>
            </a:r>
            <a:r>
              <a:rPr lang="en-US" altLang="zh-TW" dirty="0" err="1"/>
              <a:t>multiobjective</a:t>
            </a:r>
            <a:r>
              <a:rPr lang="en-US" altLang="zh-TW" dirty="0"/>
              <a:t> optimization, particularly in solving the environmental economic dispatch problem. The Technique for Order Preference by Similarity to an Ideal Solution (TOPSIS) is used as a fitness ranking tool to evaluate multiple objectives simultaneously. Additionally, a time-varying step size is incorporated to enhance performance.</a:t>
            </a:r>
          </a:p>
          <a:p>
            <a:r>
              <a:rPr lang="en-US" altLang="zh-TW" dirty="0"/>
              <a:t>GSO's ability to handle multimodal optimization has also been leveraged for big data clustering. In [2], GSO is combined with MapReduce parallelization methodology, improving efficiency and scalability in processing large datasets.</a:t>
            </a:r>
          </a:p>
          <a:p>
            <a:endParaRPr lang="zh-TW" altLang="en-US" dirty="0"/>
          </a:p>
        </p:txBody>
      </p:sp>
    </p:spTree>
    <p:extLst>
      <p:ext uri="{BB962C8B-B14F-4D97-AF65-F5344CB8AC3E}">
        <p14:creationId xmlns:p14="http://schemas.microsoft.com/office/powerpoint/2010/main" val="232191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7B5BAD-B821-3FED-DF5B-C439F0EA2503}"/>
              </a:ext>
            </a:extLst>
          </p:cNvPr>
          <p:cNvSpPr>
            <a:spLocks noGrp="1"/>
          </p:cNvSpPr>
          <p:nvPr>
            <p:ph type="title"/>
          </p:nvPr>
        </p:nvSpPr>
        <p:spPr/>
        <p:txBody>
          <a:bodyPr/>
          <a:lstStyle/>
          <a:p>
            <a:r>
              <a:rPr lang="en-US" altLang="zh-TW" dirty="0"/>
              <a:t>15.1.2 Firefly Algorithm</a:t>
            </a:r>
            <a:endParaRPr lang="zh-TW" altLang="en-US" dirty="0"/>
          </a:p>
        </p:txBody>
      </p:sp>
      <p:sp>
        <p:nvSpPr>
          <p:cNvPr id="3" name="內容版面配置區 2">
            <a:extLst>
              <a:ext uri="{FF2B5EF4-FFF2-40B4-BE49-F238E27FC236}">
                <a16:creationId xmlns:a16="http://schemas.microsoft.com/office/drawing/2014/main" id="{528624B3-5F58-57A4-6BC0-C59F400E2E67}"/>
              </a:ext>
            </a:extLst>
          </p:cNvPr>
          <p:cNvSpPr>
            <a:spLocks noGrp="1"/>
          </p:cNvSpPr>
          <p:nvPr>
            <p:ph idx="1"/>
          </p:nvPr>
        </p:nvSpPr>
        <p:spPr/>
        <p:txBody>
          <a:bodyPr>
            <a:normAutofit/>
          </a:bodyPr>
          <a:lstStyle/>
          <a:p>
            <a:r>
              <a:rPr lang="en-US" altLang="zh-TW" dirty="0"/>
              <a:t>The Firefly Algorithm (FA) is inspired by fireflies' bioluminescence, which they use to attract mates and prey. Originally proposed for multimodal continuous optimization, it has been extended to constrained optimization and discrete optimization, such as </a:t>
            </a:r>
            <a:r>
              <a:rPr lang="en-US" altLang="zh-TW" dirty="0" err="1"/>
              <a:t>flowshop</a:t>
            </a:r>
            <a:r>
              <a:rPr lang="en-US" altLang="zh-TW" dirty="0"/>
              <a:t> scheduling to minimize </a:t>
            </a:r>
            <a:r>
              <a:rPr lang="en-US" altLang="zh-TW" dirty="0" err="1"/>
              <a:t>makespan</a:t>
            </a:r>
            <a:r>
              <a:rPr lang="en-US" altLang="zh-TW" dirty="0"/>
              <a:t>.</a:t>
            </a:r>
          </a:p>
          <a:p>
            <a:endParaRPr lang="zh-TW" altLang="en-US" dirty="0"/>
          </a:p>
        </p:txBody>
      </p:sp>
    </p:spTree>
    <p:extLst>
      <p:ext uri="{BB962C8B-B14F-4D97-AF65-F5344CB8AC3E}">
        <p14:creationId xmlns:p14="http://schemas.microsoft.com/office/powerpoint/2010/main" val="42684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2C9363-171A-91C5-EDCE-CD5BBA00E61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90F736A-DC5C-4F6D-6C1C-DCDEA43EFCD2}"/>
              </a:ext>
            </a:extLst>
          </p:cNvPr>
          <p:cNvSpPr>
            <a:spLocks noGrp="1"/>
          </p:cNvSpPr>
          <p:nvPr>
            <p:ph idx="1"/>
          </p:nvPr>
        </p:nvSpPr>
        <p:spPr/>
        <p:txBody>
          <a:bodyPr>
            <a:normAutofit/>
          </a:bodyPr>
          <a:lstStyle/>
          <a:p>
            <a:r>
              <a:rPr lang="en-US" altLang="zh-TW" dirty="0"/>
              <a:t>Mechanism:</a:t>
            </a:r>
          </a:p>
          <a:p>
            <a:pPr lvl="1"/>
            <a:r>
              <a:rPr lang="en-US" altLang="zh-TW" dirty="0"/>
              <a:t>Fireflies are attracted to others based on brightness, which represents solution quality.</a:t>
            </a:r>
          </a:p>
          <a:p>
            <a:pPr lvl="1"/>
            <a:r>
              <a:rPr lang="en-US" altLang="zh-TW" dirty="0"/>
              <a:t>Attractiveness decreases as distance increases.</a:t>
            </a:r>
          </a:p>
          <a:p>
            <a:pPr lvl="1"/>
            <a:r>
              <a:rPr lang="en-US" altLang="zh-TW" dirty="0"/>
              <a:t>If a firefly finds no brighter neighbor, it moves randomly.</a:t>
            </a:r>
          </a:p>
          <a:p>
            <a:pPr lvl="1"/>
            <a:r>
              <a:rPr lang="en-US" altLang="zh-TW" dirty="0"/>
              <a:t>Brightness is influenced by the objective function landscape, guiding the search process.</a:t>
            </a:r>
          </a:p>
          <a:p>
            <a:r>
              <a:rPr lang="en-US" altLang="zh-TW" dirty="0"/>
              <a:t>FA shares similarities with Particle Swarm Optimization (PSO) but follows light-based attraction dynamics rather than velocity-based movement.</a:t>
            </a:r>
          </a:p>
          <a:p>
            <a:endParaRPr lang="zh-TW" altLang="en-US" dirty="0"/>
          </a:p>
        </p:txBody>
      </p:sp>
    </p:spTree>
    <p:extLst>
      <p:ext uri="{BB962C8B-B14F-4D97-AF65-F5344CB8AC3E}">
        <p14:creationId xmlns:p14="http://schemas.microsoft.com/office/powerpoint/2010/main" val="408421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5C5CB0-6AF4-734A-6AB5-7407AF34FD7E}"/>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CA381D6A-533F-A639-D87B-D35DAF2CF267}"/>
              </a:ext>
            </a:extLst>
          </p:cNvPr>
          <p:cNvPicPr>
            <a:picLocks noGrp="1" noChangeAspect="1"/>
          </p:cNvPicPr>
          <p:nvPr>
            <p:ph idx="1"/>
          </p:nvPr>
        </p:nvPicPr>
        <p:blipFill>
          <a:blip r:embed="rId2"/>
          <a:stretch>
            <a:fillRect/>
          </a:stretch>
        </p:blipFill>
        <p:spPr>
          <a:xfrm>
            <a:off x="838200" y="2761750"/>
            <a:ext cx="10515600" cy="2479087"/>
          </a:xfrm>
        </p:spPr>
      </p:pic>
    </p:spTree>
    <p:extLst>
      <p:ext uri="{BB962C8B-B14F-4D97-AF65-F5344CB8AC3E}">
        <p14:creationId xmlns:p14="http://schemas.microsoft.com/office/powerpoint/2010/main" val="110648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5F8FA7-1D1A-01AF-352D-95C3E9E7F5D7}"/>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920DB4BE-7B8F-38D8-B363-2C39CF578DEC}"/>
              </a:ext>
            </a:extLst>
          </p:cNvPr>
          <p:cNvPicPr>
            <a:picLocks noGrp="1" noChangeAspect="1"/>
          </p:cNvPicPr>
          <p:nvPr>
            <p:ph idx="1"/>
          </p:nvPr>
        </p:nvPicPr>
        <p:blipFill>
          <a:blip r:embed="rId2"/>
          <a:stretch>
            <a:fillRect/>
          </a:stretch>
        </p:blipFill>
        <p:spPr>
          <a:xfrm>
            <a:off x="838200" y="3139427"/>
            <a:ext cx="10515600" cy="1723733"/>
          </a:xfrm>
        </p:spPr>
      </p:pic>
    </p:spTree>
    <p:extLst>
      <p:ext uri="{BB962C8B-B14F-4D97-AF65-F5344CB8AC3E}">
        <p14:creationId xmlns:p14="http://schemas.microsoft.com/office/powerpoint/2010/main" val="158496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0C6EFE-B0CC-4C39-E697-C3FED2918D4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ED728B3-9EE4-9245-AAEE-C8F6BD86E966}"/>
              </a:ext>
            </a:extLst>
          </p:cNvPr>
          <p:cNvSpPr>
            <a:spLocks noGrp="1"/>
          </p:cNvSpPr>
          <p:nvPr>
            <p:ph idx="1"/>
          </p:nvPr>
        </p:nvSpPr>
        <p:spPr/>
        <p:txBody>
          <a:bodyPr>
            <a:normAutofit/>
          </a:bodyPr>
          <a:lstStyle/>
          <a:p>
            <a:r>
              <a:rPr lang="en-US" altLang="zh-TW" dirty="0"/>
              <a:t>The Firefly Algorithm (FA) operates by moving fireflies toward brighter ones based on light intensity. If firefly j has lower intensity than firefly </a:t>
            </a:r>
            <a:r>
              <a:rPr lang="en-US" altLang="zh-TW" dirty="0" err="1"/>
              <a:t>i</a:t>
            </a:r>
            <a:r>
              <a:rPr lang="en-US" altLang="zh-TW" dirty="0"/>
              <a:t>, it moves toward </a:t>
            </a:r>
            <a:r>
              <a:rPr lang="en-US" altLang="zh-TW" dirty="0" err="1"/>
              <a:t>i</a:t>
            </a:r>
            <a:r>
              <a:rPr lang="en-US" altLang="zh-TW" dirty="0"/>
              <a:t>, updating attractiveness and light intensity. The process repeats until the termination criterion is met.</a:t>
            </a:r>
          </a:p>
          <a:p>
            <a:endParaRPr lang="zh-TW" altLang="en-US" dirty="0"/>
          </a:p>
        </p:txBody>
      </p:sp>
    </p:spTree>
    <p:extLst>
      <p:ext uri="{BB962C8B-B14F-4D97-AF65-F5344CB8AC3E}">
        <p14:creationId xmlns:p14="http://schemas.microsoft.com/office/powerpoint/2010/main" val="1600991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E02475-24F6-9207-7B36-6C86CA4F9361}"/>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10A69623-DCB3-4B99-AAB5-F9A9DB0B3F30}"/>
              </a:ext>
            </a:extLst>
          </p:cNvPr>
          <p:cNvSpPr>
            <a:spLocks noGrp="1"/>
          </p:cNvSpPr>
          <p:nvPr>
            <p:ph idx="1"/>
          </p:nvPr>
        </p:nvSpPr>
        <p:spPr/>
        <p:txBody>
          <a:bodyPr/>
          <a:lstStyle/>
          <a:p>
            <a:r>
              <a:rPr lang="en-US" altLang="zh-TW" dirty="0"/>
              <a:t>Limitations &amp; Enhancements:</a:t>
            </a:r>
          </a:p>
          <a:p>
            <a:pPr lvl="1"/>
            <a:r>
              <a:rPr lang="en-US" altLang="zh-TW" dirty="0"/>
              <a:t>FA is influenced by local optima, limiting exploration and global search capability.</a:t>
            </a:r>
          </a:p>
          <a:p>
            <a:pPr lvl="1"/>
            <a:r>
              <a:rPr lang="en-US" altLang="zh-TW" dirty="0"/>
              <a:t>Fuzzy Firefly Algorithm improves exploration by incorporating global optima and brighter fireflies into movement decisions. Attractiveness is treated as a fuzzy variable, enhancing adaptability.</a:t>
            </a:r>
          </a:p>
          <a:p>
            <a:pPr lvl="1"/>
            <a:r>
              <a:rPr lang="en-US" altLang="zh-TW" dirty="0"/>
              <a:t>Eagle Strategy is a two-stage hybrid search method combining Levy walk (random search) with FA, improving stochastic optimization.</a:t>
            </a:r>
          </a:p>
          <a:p>
            <a:endParaRPr lang="en-US" altLang="zh-TW" dirty="0"/>
          </a:p>
          <a:p>
            <a:endParaRPr lang="zh-TW" altLang="en-US" dirty="0"/>
          </a:p>
        </p:txBody>
      </p:sp>
    </p:spTree>
    <p:extLst>
      <p:ext uri="{BB962C8B-B14F-4D97-AF65-F5344CB8AC3E}">
        <p14:creationId xmlns:p14="http://schemas.microsoft.com/office/powerpoint/2010/main" val="340046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570CCF-2EE0-8474-4D9C-6EFD93B69749}"/>
              </a:ext>
            </a:extLst>
          </p:cNvPr>
          <p:cNvSpPr>
            <a:spLocks noGrp="1"/>
          </p:cNvSpPr>
          <p:nvPr>
            <p:ph type="title"/>
          </p:nvPr>
        </p:nvSpPr>
        <p:spPr/>
        <p:txBody>
          <a:bodyPr/>
          <a:lstStyle/>
          <a:p>
            <a:r>
              <a:rPr lang="en-US" altLang="zh-TW" dirty="0"/>
              <a:t>15.2 Group Search Optimization</a:t>
            </a:r>
            <a:endParaRPr lang="zh-TW" altLang="en-US" dirty="0"/>
          </a:p>
        </p:txBody>
      </p:sp>
      <p:sp>
        <p:nvSpPr>
          <p:cNvPr id="3" name="內容版面配置區 2">
            <a:extLst>
              <a:ext uri="{FF2B5EF4-FFF2-40B4-BE49-F238E27FC236}">
                <a16:creationId xmlns:a16="http://schemas.microsoft.com/office/drawing/2014/main" id="{F1FA3096-6CC9-99C2-9295-FB3E27113009}"/>
              </a:ext>
            </a:extLst>
          </p:cNvPr>
          <p:cNvSpPr>
            <a:spLocks noGrp="1"/>
          </p:cNvSpPr>
          <p:nvPr>
            <p:ph idx="1"/>
          </p:nvPr>
        </p:nvSpPr>
        <p:spPr/>
        <p:txBody>
          <a:bodyPr>
            <a:normAutofit/>
          </a:bodyPr>
          <a:lstStyle/>
          <a:p>
            <a:r>
              <a:rPr lang="en-US" altLang="zh-TW" dirty="0"/>
              <a:t>Group Search Optimization (GSO) is a swarm intelligence algorithm inspired by animal search behavior and group living theory. It follows the producer–scrounger model, where producers scan for resources, scroungers follow the producer, and dispersed members (rangers) perform random walks to escape local minima.</a:t>
            </a:r>
          </a:p>
          <a:p>
            <a:endParaRPr lang="en-US" altLang="zh-TW" dirty="0"/>
          </a:p>
          <a:p>
            <a:endParaRPr lang="zh-TW" altLang="en-US" dirty="0"/>
          </a:p>
        </p:txBody>
      </p:sp>
    </p:spTree>
    <p:extLst>
      <p:ext uri="{BB962C8B-B14F-4D97-AF65-F5344CB8AC3E}">
        <p14:creationId xmlns:p14="http://schemas.microsoft.com/office/powerpoint/2010/main" val="4062660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D14531-46F9-72B7-8B1E-2416ABF7D7F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A124F60-9F29-1ECE-C0BD-DEC33865E82B}"/>
              </a:ext>
            </a:extLst>
          </p:cNvPr>
          <p:cNvSpPr>
            <a:spLocks noGrp="1"/>
          </p:cNvSpPr>
          <p:nvPr>
            <p:ph idx="1"/>
          </p:nvPr>
        </p:nvSpPr>
        <p:spPr/>
        <p:txBody>
          <a:bodyPr>
            <a:normAutofit/>
          </a:bodyPr>
          <a:lstStyle/>
          <a:p>
            <a:r>
              <a:rPr lang="en-US" altLang="zh-TW" dirty="0"/>
              <a:t>Mechanism:</a:t>
            </a:r>
          </a:p>
          <a:p>
            <a:pPr lvl="1"/>
            <a:r>
              <a:rPr lang="en-US" altLang="zh-TW" dirty="0"/>
              <a:t>Producer: Scans three points (front, left, right) and moves to the best position if improvement is found.</a:t>
            </a:r>
          </a:p>
          <a:p>
            <a:pPr lvl="1"/>
            <a:r>
              <a:rPr lang="en-US" altLang="zh-TW" dirty="0"/>
              <a:t>Scroungers: Move randomly toward the producer, joining discovered resources.</a:t>
            </a:r>
          </a:p>
          <a:p>
            <a:pPr lvl="1"/>
            <a:r>
              <a:rPr lang="en-US" altLang="zh-TW" dirty="0"/>
              <a:t>Rangers: Turn to a random angle and explore new search directions.</a:t>
            </a:r>
          </a:p>
          <a:p>
            <a:pPr lvl="1"/>
            <a:r>
              <a:rPr lang="en-US" altLang="zh-TW" dirty="0"/>
              <a:t>Best-positioned member becomes the producer at each iteration.</a:t>
            </a:r>
          </a:p>
          <a:p>
            <a:pPr marL="0" indent="0">
              <a:buNone/>
            </a:pPr>
            <a:endParaRPr lang="en-US" altLang="zh-TW" dirty="0"/>
          </a:p>
        </p:txBody>
      </p:sp>
    </p:spTree>
    <p:extLst>
      <p:ext uri="{BB962C8B-B14F-4D97-AF65-F5344CB8AC3E}">
        <p14:creationId xmlns:p14="http://schemas.microsoft.com/office/powerpoint/2010/main" val="257855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660727-97F4-E68E-71B3-E6C2C1A83D4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AA7525B-A2B9-9BF7-2B09-5A38BF1CC066}"/>
              </a:ext>
            </a:extLst>
          </p:cNvPr>
          <p:cNvSpPr>
            <a:spLocks noGrp="1"/>
          </p:cNvSpPr>
          <p:nvPr>
            <p:ph idx="1"/>
          </p:nvPr>
        </p:nvSpPr>
        <p:spPr/>
        <p:txBody>
          <a:bodyPr/>
          <a:lstStyle/>
          <a:p>
            <a:r>
              <a:rPr lang="en-US" altLang="zh-TW" dirty="0"/>
              <a:t>Enhancements &amp; Applications:</a:t>
            </a:r>
          </a:p>
          <a:p>
            <a:pPr lvl="1"/>
            <a:r>
              <a:rPr lang="en-US" altLang="zh-TW" dirty="0"/>
              <a:t>Small-world topology improves scrounger diversity, allowing efficient information spread in the swarm.</a:t>
            </a:r>
          </a:p>
          <a:p>
            <a:pPr lvl="1"/>
            <a:r>
              <a:rPr lang="en-US" altLang="zh-TW" dirty="0"/>
              <a:t>Area-restricted search behavior inspired the Synthetic Predator Search Algorithm for combinatorial optimization problems.</a:t>
            </a:r>
          </a:p>
          <a:p>
            <a:endParaRPr lang="zh-TW" altLang="en-US" dirty="0"/>
          </a:p>
        </p:txBody>
      </p:sp>
    </p:spTree>
    <p:extLst>
      <p:ext uri="{BB962C8B-B14F-4D97-AF65-F5344CB8AC3E}">
        <p14:creationId xmlns:p14="http://schemas.microsoft.com/office/powerpoint/2010/main" val="392389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6A3A85-3DAA-DC78-E8E9-82299C378B5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B72BD42-93A8-AE33-A308-7B2CF6BA21D7}"/>
              </a:ext>
            </a:extLst>
          </p:cNvPr>
          <p:cNvSpPr>
            <a:spLocks noGrp="1"/>
          </p:cNvSpPr>
          <p:nvPr>
            <p:ph idx="1"/>
          </p:nvPr>
        </p:nvSpPr>
        <p:spPr/>
        <p:txBody>
          <a:bodyPr/>
          <a:lstStyle/>
          <a:p>
            <a:r>
              <a:rPr lang="en-US" altLang="zh-TW" dirty="0"/>
              <a:t>Nature-inspired optimization algorithms are broadly categorized into Evolutionary Algorithms (EAs) and Swarm Intelligence (SI) methods:</a:t>
            </a:r>
          </a:p>
          <a:p>
            <a:pPr lvl="1"/>
            <a:r>
              <a:rPr lang="en-US" altLang="zh-TW" dirty="0"/>
              <a:t>EAs improve candidate solutions (chromosomes) using evolutionary operators like mutation, crossover, and selection.</a:t>
            </a:r>
          </a:p>
          <a:p>
            <a:pPr lvl="1"/>
            <a:r>
              <a:rPr lang="en-US" altLang="zh-TW" dirty="0"/>
              <a:t>Swarm Intelligence methods generate new candidate solutions using differential position update rules.</a:t>
            </a:r>
          </a:p>
          <a:p>
            <a:r>
              <a:rPr lang="en-US" altLang="zh-TW" dirty="0"/>
              <a:t>Swarm Intelligence is popular due to its simplicity, adaptability, and effectiveness in solving complex optimization problems</a:t>
            </a:r>
          </a:p>
          <a:p>
            <a:endParaRPr lang="zh-TW" altLang="en-US" dirty="0"/>
          </a:p>
        </p:txBody>
      </p:sp>
    </p:spTree>
    <p:extLst>
      <p:ext uri="{BB962C8B-B14F-4D97-AF65-F5344CB8AC3E}">
        <p14:creationId xmlns:p14="http://schemas.microsoft.com/office/powerpoint/2010/main" val="4029692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49488D-C082-1493-AB79-B51ECE3CB068}"/>
              </a:ext>
            </a:extLst>
          </p:cNvPr>
          <p:cNvSpPr>
            <a:spLocks noGrp="1"/>
          </p:cNvSpPr>
          <p:nvPr>
            <p:ph type="title"/>
          </p:nvPr>
        </p:nvSpPr>
        <p:spPr/>
        <p:txBody>
          <a:bodyPr/>
          <a:lstStyle/>
          <a:p>
            <a:r>
              <a:rPr lang="en-US" altLang="zh-TW" dirty="0"/>
              <a:t>15.3 Shuffled Frog Leaping</a:t>
            </a:r>
            <a:endParaRPr lang="zh-TW" altLang="en-US" dirty="0"/>
          </a:p>
        </p:txBody>
      </p:sp>
      <p:sp>
        <p:nvSpPr>
          <p:cNvPr id="3" name="內容版面配置區 2">
            <a:extLst>
              <a:ext uri="{FF2B5EF4-FFF2-40B4-BE49-F238E27FC236}">
                <a16:creationId xmlns:a16="http://schemas.microsoft.com/office/drawing/2014/main" id="{D90FE9ED-C13B-369B-4774-2DC8275D7592}"/>
              </a:ext>
            </a:extLst>
          </p:cNvPr>
          <p:cNvSpPr>
            <a:spLocks noGrp="1"/>
          </p:cNvSpPr>
          <p:nvPr>
            <p:ph idx="1"/>
          </p:nvPr>
        </p:nvSpPr>
        <p:spPr/>
        <p:txBody>
          <a:bodyPr>
            <a:normAutofit/>
          </a:bodyPr>
          <a:lstStyle/>
          <a:p>
            <a:r>
              <a:rPr lang="en-US" altLang="zh-TW" dirty="0"/>
              <a:t>Shuffled Frog Leaping Algorithm (SFLA) is a memetic metaheuristic inspired by frogs searching for food in a swamp. It combines elements of memetic algorithms, Particle Swarm Optimization (PSO), and parallel local search. SFLA has been applied to discrete and continuous optimization problems, performing similarly to PSO and outperforming Genetic Algorithms (GA).</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01759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50CCE3-0F3D-E4DB-F66A-4E68E6A849A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C310548-B77D-D111-912D-18A1843D7739}"/>
              </a:ext>
            </a:extLst>
          </p:cNvPr>
          <p:cNvSpPr>
            <a:spLocks noGrp="1"/>
          </p:cNvSpPr>
          <p:nvPr>
            <p:ph idx="1"/>
          </p:nvPr>
        </p:nvSpPr>
        <p:spPr/>
        <p:txBody>
          <a:bodyPr/>
          <a:lstStyle/>
          <a:p>
            <a:r>
              <a:rPr lang="en-US" altLang="zh-TW" dirty="0"/>
              <a:t>Mechanism:</a:t>
            </a:r>
          </a:p>
          <a:p>
            <a:pPr lvl="1"/>
            <a:r>
              <a:rPr lang="en-US" altLang="zh-TW" dirty="0"/>
              <a:t>Frogs with worst positions leap toward better positions by sharing ideas with local/global best frogs.</a:t>
            </a:r>
          </a:p>
          <a:p>
            <a:pPr lvl="1"/>
            <a:r>
              <a:rPr lang="en-US" altLang="zh-TW" dirty="0"/>
              <a:t>Local evolution occurs through social interaction within memeplexes (subgroups).</a:t>
            </a:r>
          </a:p>
          <a:p>
            <a:pPr lvl="1"/>
            <a:r>
              <a:rPr lang="en-US" altLang="zh-TW" dirty="0"/>
              <a:t>Global evolution is achieved by shuffling the population after each generation.</a:t>
            </a:r>
          </a:p>
          <a:p>
            <a:endParaRPr lang="zh-TW" altLang="en-US" dirty="0"/>
          </a:p>
        </p:txBody>
      </p:sp>
    </p:spTree>
    <p:extLst>
      <p:ext uri="{BB962C8B-B14F-4D97-AF65-F5344CB8AC3E}">
        <p14:creationId xmlns:p14="http://schemas.microsoft.com/office/powerpoint/2010/main" val="2476257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A9160B-9D5F-4D5D-A3DC-1F2F0651AF6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20BF705-4A4E-C13D-2CEF-1CA1150CC8D0}"/>
              </a:ext>
            </a:extLst>
          </p:cNvPr>
          <p:cNvSpPr>
            <a:spLocks noGrp="1"/>
          </p:cNvSpPr>
          <p:nvPr>
            <p:ph idx="1"/>
          </p:nvPr>
        </p:nvSpPr>
        <p:spPr/>
        <p:txBody>
          <a:bodyPr>
            <a:normAutofit/>
          </a:bodyPr>
          <a:lstStyle/>
          <a:p>
            <a:r>
              <a:rPr lang="en-US" altLang="zh-TW" dirty="0"/>
              <a:t>Algorithm Stages:</a:t>
            </a:r>
          </a:p>
          <a:p>
            <a:pPr lvl="1"/>
            <a:r>
              <a:rPr lang="en-US" altLang="zh-TW" dirty="0"/>
              <a:t>Partitioning – The population is divided into memeplexes, each representing a frog culture.</a:t>
            </a:r>
          </a:p>
          <a:p>
            <a:pPr lvl="1"/>
            <a:r>
              <a:rPr lang="en-US" altLang="zh-TW" dirty="0"/>
              <a:t>Local search – Frogs optimize their positions by improving the worst frog’s movement using PSO-like adaptation.</a:t>
            </a:r>
          </a:p>
          <a:p>
            <a:pPr lvl="1"/>
            <a:r>
              <a:rPr lang="en-US" altLang="zh-TW" dirty="0"/>
              <a:t>Shuffling – Ideas are exchanged among memeplexes, ensuring global convergence.</a:t>
            </a:r>
          </a:p>
        </p:txBody>
      </p:sp>
    </p:spTree>
    <p:extLst>
      <p:ext uri="{BB962C8B-B14F-4D97-AF65-F5344CB8AC3E}">
        <p14:creationId xmlns:p14="http://schemas.microsoft.com/office/powerpoint/2010/main" val="273413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D6851B-ECCB-8444-41CB-F27633A3A88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4EE8BE1-14DB-C9A3-7ADE-758B53231970}"/>
              </a:ext>
            </a:extLst>
          </p:cNvPr>
          <p:cNvSpPr>
            <a:spLocks noGrp="1"/>
          </p:cNvSpPr>
          <p:nvPr>
            <p:ph idx="1"/>
          </p:nvPr>
        </p:nvSpPr>
        <p:spPr/>
        <p:txBody>
          <a:bodyPr/>
          <a:lstStyle/>
          <a:p>
            <a:r>
              <a:rPr lang="en-US" altLang="zh-TW" dirty="0"/>
              <a:t>Enhancements &amp; Variants:</a:t>
            </a:r>
          </a:p>
          <a:p>
            <a:pPr lvl="1"/>
            <a:r>
              <a:rPr lang="en-US" altLang="zh-TW" dirty="0"/>
              <a:t>Modified SFLA introduces an inertia component to improve worst frog movement.</a:t>
            </a:r>
          </a:p>
          <a:p>
            <a:pPr lvl="1"/>
            <a:r>
              <a:rPr lang="en-US" altLang="zh-TW" dirty="0"/>
              <a:t>Shuffled Differential Evolution (Shuffled DE) integrates partitioning and shuffling concepts from SFLA into Differential Evolution (DE).</a:t>
            </a:r>
          </a:p>
          <a:p>
            <a:pPr marL="0" indent="0">
              <a:buNone/>
            </a:pPr>
            <a:endParaRPr lang="en-US" altLang="zh-TW" dirty="0"/>
          </a:p>
        </p:txBody>
      </p:sp>
    </p:spTree>
    <p:extLst>
      <p:ext uri="{BB962C8B-B14F-4D97-AF65-F5344CB8AC3E}">
        <p14:creationId xmlns:p14="http://schemas.microsoft.com/office/powerpoint/2010/main" val="3422453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A195C9-2A61-ADCA-01D9-37A96EF81820}"/>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0BEB83CD-6CBF-E5CD-563B-0EA84D5AE429}"/>
              </a:ext>
            </a:extLst>
          </p:cNvPr>
          <p:cNvPicPr>
            <a:picLocks noGrp="1" noChangeAspect="1"/>
          </p:cNvPicPr>
          <p:nvPr>
            <p:ph idx="1"/>
          </p:nvPr>
        </p:nvPicPr>
        <p:blipFill>
          <a:blip r:embed="rId2"/>
          <a:stretch>
            <a:fillRect/>
          </a:stretch>
        </p:blipFill>
        <p:spPr>
          <a:xfrm>
            <a:off x="2182371" y="1825625"/>
            <a:ext cx="7827258" cy="4351338"/>
          </a:xfrm>
        </p:spPr>
      </p:pic>
    </p:spTree>
    <p:extLst>
      <p:ext uri="{BB962C8B-B14F-4D97-AF65-F5344CB8AC3E}">
        <p14:creationId xmlns:p14="http://schemas.microsoft.com/office/powerpoint/2010/main" val="3104176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BCFD5E-229B-05E2-8249-67BD542DA89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E0715FA-8769-AC29-9E25-2A17219825C5}"/>
              </a:ext>
            </a:extLst>
          </p:cNvPr>
          <p:cNvSpPr>
            <a:spLocks noGrp="1"/>
          </p:cNvSpPr>
          <p:nvPr>
            <p:ph idx="1"/>
          </p:nvPr>
        </p:nvSpPr>
        <p:spPr/>
        <p:txBody>
          <a:bodyPr>
            <a:normAutofit/>
          </a:bodyPr>
          <a:lstStyle/>
          <a:p>
            <a:r>
              <a:rPr lang="en-US" altLang="zh-TW" dirty="0"/>
              <a:t>Jumping Frogs Optimization (JFO) is a metaheuristic optimization method inspired by frog jumping, designed for discrete problems. It is similar to Particle Swarm Optimization (PSO) but does not use velocity or inertia. Instead, it retains the notion of attraction to leaders and incorporates random jumps in particle movement.</a:t>
            </a:r>
          </a:p>
          <a:p>
            <a:endParaRPr lang="zh-TW" altLang="en-US" dirty="0"/>
          </a:p>
        </p:txBody>
      </p:sp>
    </p:spTree>
    <p:extLst>
      <p:ext uri="{BB962C8B-B14F-4D97-AF65-F5344CB8AC3E}">
        <p14:creationId xmlns:p14="http://schemas.microsoft.com/office/powerpoint/2010/main" val="1421909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662273-A342-A70D-62A4-73341A5173E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C31570A-542C-BD26-59DE-B3022482F546}"/>
              </a:ext>
            </a:extLst>
          </p:cNvPr>
          <p:cNvSpPr>
            <a:spLocks noGrp="1"/>
          </p:cNvSpPr>
          <p:nvPr>
            <p:ph idx="1"/>
          </p:nvPr>
        </p:nvSpPr>
        <p:spPr/>
        <p:txBody>
          <a:bodyPr/>
          <a:lstStyle/>
          <a:p>
            <a:r>
              <a:rPr lang="en-US" altLang="zh-TW" dirty="0"/>
              <a:t>Mechanism:</a:t>
            </a:r>
          </a:p>
          <a:p>
            <a:pPr lvl="1"/>
            <a:r>
              <a:rPr lang="en-US" altLang="zh-TW" dirty="0"/>
              <a:t>Particles move randomly or toward attractors (leaders).</a:t>
            </a:r>
          </a:p>
          <a:p>
            <a:pPr lvl="1"/>
            <a:r>
              <a:rPr lang="en-US" altLang="zh-TW" dirty="0"/>
              <a:t>Local search is applied after each movement to refine solutions.</a:t>
            </a:r>
          </a:p>
          <a:p>
            <a:pPr lvl="1"/>
            <a:r>
              <a:rPr lang="en-US" altLang="zh-TW" dirty="0"/>
              <a:t>The swarm evolves by continuously improving particle positions through random jumps and local search.</a:t>
            </a:r>
          </a:p>
          <a:p>
            <a:r>
              <a:rPr lang="en-US" altLang="zh-TW" dirty="0"/>
              <a:t>JFO enhances solution quality by combining random exploration with systematic refinement, making it effective for discrete optimization problems</a:t>
            </a:r>
          </a:p>
          <a:p>
            <a:endParaRPr lang="zh-TW" altLang="en-US" dirty="0"/>
          </a:p>
        </p:txBody>
      </p:sp>
    </p:spTree>
    <p:extLst>
      <p:ext uri="{BB962C8B-B14F-4D97-AF65-F5344CB8AC3E}">
        <p14:creationId xmlns:p14="http://schemas.microsoft.com/office/powerpoint/2010/main" val="232637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6B5AD3-02C0-8E50-520D-8046A8113A49}"/>
              </a:ext>
            </a:extLst>
          </p:cNvPr>
          <p:cNvSpPr>
            <a:spLocks noGrp="1"/>
          </p:cNvSpPr>
          <p:nvPr>
            <p:ph type="title"/>
          </p:nvPr>
        </p:nvSpPr>
        <p:spPr/>
        <p:txBody>
          <a:bodyPr/>
          <a:lstStyle/>
          <a:p>
            <a:r>
              <a:rPr lang="en-US" altLang="zh-TW" dirty="0"/>
              <a:t>15.4 Collective Animal Search</a:t>
            </a:r>
            <a:endParaRPr lang="zh-TW" altLang="en-US" dirty="0"/>
          </a:p>
        </p:txBody>
      </p:sp>
      <p:sp>
        <p:nvSpPr>
          <p:cNvPr id="3" name="內容版面配置區 2">
            <a:extLst>
              <a:ext uri="{FF2B5EF4-FFF2-40B4-BE49-F238E27FC236}">
                <a16:creationId xmlns:a16="http://schemas.microsoft.com/office/drawing/2014/main" id="{7E7358AA-CB28-B506-58B0-1E65FE70AE15}"/>
              </a:ext>
            </a:extLst>
          </p:cNvPr>
          <p:cNvSpPr>
            <a:spLocks noGrp="1"/>
          </p:cNvSpPr>
          <p:nvPr>
            <p:ph idx="1"/>
          </p:nvPr>
        </p:nvSpPr>
        <p:spPr/>
        <p:txBody>
          <a:bodyPr/>
          <a:lstStyle/>
          <a:p>
            <a:r>
              <a:rPr lang="en-US" altLang="zh-TW" dirty="0"/>
              <a:t>Collective Animal Behavior Algorithm (CABA) is a metaheuristic optimization method inspired by collective animal behavior, designed for multimodal optimization. Searcher agents represent animals, interacting based on biological laws of collective motion through simple behavioral rules.</a:t>
            </a:r>
          </a:p>
          <a:p>
            <a:endParaRPr lang="zh-TW" altLang="en-US" dirty="0"/>
          </a:p>
        </p:txBody>
      </p:sp>
    </p:spTree>
    <p:extLst>
      <p:ext uri="{BB962C8B-B14F-4D97-AF65-F5344CB8AC3E}">
        <p14:creationId xmlns:p14="http://schemas.microsoft.com/office/powerpoint/2010/main" val="948327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E7DB56-E4BA-2F62-9CC6-DBDF2A88971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C22FAC7-BAC3-4F9E-B4B4-6D76847F1BF5}"/>
              </a:ext>
            </a:extLst>
          </p:cNvPr>
          <p:cNvSpPr>
            <a:spLocks noGrp="1"/>
          </p:cNvSpPr>
          <p:nvPr>
            <p:ph idx="1"/>
          </p:nvPr>
        </p:nvSpPr>
        <p:spPr/>
        <p:txBody>
          <a:bodyPr>
            <a:normAutofit fontScale="92500" lnSpcReduction="10000"/>
          </a:bodyPr>
          <a:lstStyle/>
          <a:p>
            <a:r>
              <a:rPr lang="en-US" altLang="zh-TW" dirty="0"/>
              <a:t>Mechanism:</a:t>
            </a:r>
          </a:p>
          <a:p>
            <a:pPr lvl="1"/>
            <a:r>
              <a:rPr lang="en-US" altLang="zh-TW" dirty="0"/>
              <a:t>Memory system stores:</a:t>
            </a:r>
          </a:p>
          <a:p>
            <a:pPr lvl="2"/>
            <a:r>
              <a:rPr lang="en-US" altLang="zh-TW" dirty="0"/>
              <a:t>Mg → Best positions in the current generation.</a:t>
            </a:r>
          </a:p>
          <a:p>
            <a:pPr lvl="2"/>
            <a:r>
              <a:rPr lang="en-US" altLang="zh-TW" dirty="0" err="1"/>
              <a:t>Mh</a:t>
            </a:r>
            <a:r>
              <a:rPr lang="en-US" altLang="zh-TW" dirty="0"/>
              <a:t> → Best positions in the entire evolutionary process.</a:t>
            </a:r>
          </a:p>
          <a:p>
            <a:pPr lvl="1"/>
            <a:r>
              <a:rPr lang="en-US" altLang="zh-TW" dirty="0"/>
              <a:t>Random solutions (animal positions) are initially generated.</a:t>
            </a:r>
          </a:p>
          <a:p>
            <a:pPr lvl="1"/>
            <a:r>
              <a:rPr lang="en-US" altLang="zh-TW" dirty="0"/>
              <a:t>Fitness value represents animal dominance within the group.</a:t>
            </a:r>
          </a:p>
          <a:p>
            <a:pPr lvl="1"/>
            <a:r>
              <a:rPr lang="en-US" altLang="zh-TW" dirty="0"/>
              <a:t>Movement dynamics:</a:t>
            </a:r>
          </a:p>
          <a:p>
            <a:pPr lvl="2"/>
            <a:r>
              <a:rPr lang="en-US" altLang="zh-TW" dirty="0"/>
              <a:t>Local attraction &amp; repulsion → Individuals move toward or away from neighbors.</a:t>
            </a:r>
          </a:p>
          <a:p>
            <a:pPr lvl="2"/>
            <a:r>
              <a:rPr lang="en-US" altLang="zh-TW" dirty="0"/>
              <a:t>Random movement → Some individuals explore new areas.</a:t>
            </a:r>
          </a:p>
          <a:p>
            <a:pPr lvl="2"/>
            <a:r>
              <a:rPr lang="en-US" altLang="zh-TW" dirty="0"/>
              <a:t>Competition for space → Positions are updated in memory.</a:t>
            </a:r>
          </a:p>
          <a:p>
            <a:r>
              <a:rPr lang="en-US" altLang="zh-TW" dirty="0"/>
              <a:t>The process repeats until the termination criterion is met, ensuring efficient exploration and optimization.</a:t>
            </a:r>
          </a:p>
          <a:p>
            <a:endParaRPr lang="zh-TW" altLang="en-US" dirty="0"/>
          </a:p>
        </p:txBody>
      </p:sp>
    </p:spTree>
    <p:extLst>
      <p:ext uri="{BB962C8B-B14F-4D97-AF65-F5344CB8AC3E}">
        <p14:creationId xmlns:p14="http://schemas.microsoft.com/office/powerpoint/2010/main" val="2044295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3962A8-7344-2A82-0927-D9EC5E2D2DF6}"/>
              </a:ext>
            </a:extLst>
          </p:cNvPr>
          <p:cNvSpPr>
            <a:spLocks noGrp="1"/>
          </p:cNvSpPr>
          <p:nvPr>
            <p:ph type="title"/>
          </p:nvPr>
        </p:nvSpPr>
        <p:spPr/>
        <p:txBody>
          <a:bodyPr/>
          <a:lstStyle/>
          <a:p>
            <a:r>
              <a:rPr lang="en-US" altLang="zh-TW" dirty="0"/>
              <a:t>Free Search Algorithm (FSA)</a:t>
            </a:r>
            <a:endParaRPr lang="zh-TW" altLang="en-US" dirty="0"/>
          </a:p>
        </p:txBody>
      </p:sp>
      <p:sp>
        <p:nvSpPr>
          <p:cNvPr id="3" name="內容版面配置區 2">
            <a:extLst>
              <a:ext uri="{FF2B5EF4-FFF2-40B4-BE49-F238E27FC236}">
                <a16:creationId xmlns:a16="http://schemas.microsoft.com/office/drawing/2014/main" id="{3A7494F7-AAF7-AE0E-D246-395DF256C62F}"/>
              </a:ext>
            </a:extLst>
          </p:cNvPr>
          <p:cNvSpPr>
            <a:spLocks noGrp="1"/>
          </p:cNvSpPr>
          <p:nvPr>
            <p:ph idx="1"/>
          </p:nvPr>
        </p:nvSpPr>
        <p:spPr/>
        <p:txBody>
          <a:bodyPr>
            <a:normAutofit/>
          </a:bodyPr>
          <a:lstStyle/>
          <a:p>
            <a:r>
              <a:rPr lang="en-US" altLang="zh-TW" dirty="0"/>
              <a:t>Inspired by animal behavior, Free Search operates on a population of solutions, where each animal has two key attributes:</a:t>
            </a:r>
          </a:p>
          <a:p>
            <a:pPr lvl="1"/>
            <a:r>
              <a:rPr lang="en-US" altLang="zh-TW" dirty="0"/>
              <a:t>Sense → Determines orientation within the search space and selects next locations based on pheromone markings.</a:t>
            </a:r>
          </a:p>
          <a:p>
            <a:pPr lvl="1"/>
            <a:r>
              <a:rPr lang="en-US" altLang="zh-TW" dirty="0"/>
              <a:t>Mobility → Controls step size, allowing small steps for local search and large steps for global exploration.</a:t>
            </a:r>
          </a:p>
          <a:p>
            <a:endParaRPr lang="en-US" altLang="zh-TW" dirty="0"/>
          </a:p>
          <a:p>
            <a:endParaRPr lang="zh-TW" altLang="en-US" dirty="0"/>
          </a:p>
        </p:txBody>
      </p:sp>
    </p:spTree>
    <p:extLst>
      <p:ext uri="{BB962C8B-B14F-4D97-AF65-F5344CB8AC3E}">
        <p14:creationId xmlns:p14="http://schemas.microsoft.com/office/powerpoint/2010/main" val="50408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377CA9-A6F3-98CF-16CA-42E6F0B8C4BA}"/>
              </a:ext>
            </a:extLst>
          </p:cNvPr>
          <p:cNvSpPr>
            <a:spLocks noGrp="1"/>
          </p:cNvSpPr>
          <p:nvPr>
            <p:ph type="title"/>
          </p:nvPr>
        </p:nvSpPr>
        <p:spPr/>
        <p:txBody>
          <a:bodyPr/>
          <a:lstStyle/>
          <a:p>
            <a:r>
              <a:rPr lang="en-US" altLang="zh-TW" dirty="0"/>
              <a:t>15.1 Glowworm-Based Optimization</a:t>
            </a:r>
            <a:endParaRPr lang="zh-TW" altLang="en-US" dirty="0"/>
          </a:p>
        </p:txBody>
      </p:sp>
      <p:sp>
        <p:nvSpPr>
          <p:cNvPr id="3" name="內容版面配置區 2">
            <a:extLst>
              <a:ext uri="{FF2B5EF4-FFF2-40B4-BE49-F238E27FC236}">
                <a16:creationId xmlns:a16="http://schemas.microsoft.com/office/drawing/2014/main" id="{DA8EEC00-519C-866B-0025-4613803D0DB5}"/>
              </a:ext>
            </a:extLst>
          </p:cNvPr>
          <p:cNvSpPr>
            <a:spLocks noGrp="1"/>
          </p:cNvSpPr>
          <p:nvPr>
            <p:ph idx="1"/>
          </p:nvPr>
        </p:nvSpPr>
        <p:spPr/>
        <p:txBody>
          <a:bodyPr>
            <a:normAutofit fontScale="92500"/>
          </a:bodyPr>
          <a:lstStyle/>
          <a:p>
            <a:r>
              <a:rPr lang="en-US" altLang="zh-TW" dirty="0"/>
              <a:t>Glowworms and fireflies are bioluminescent beetles that emit light to attract mates or prey. The brightness of their glow is proportional to luciferin levels, influencing interactions within a variable neighborhood.</a:t>
            </a:r>
          </a:p>
          <a:p>
            <a:r>
              <a:rPr lang="en-US" altLang="zh-TW" dirty="0"/>
              <a:t>Most fireflies produce short, rhythmic flashes, with unique patterns for each species. These flashes serve three purposes:</a:t>
            </a:r>
          </a:p>
          <a:p>
            <a:pPr marL="971550" lvl="1" indent="-514350">
              <a:buFont typeface="+mj-lt"/>
              <a:buAutoNum type="arabicPeriod"/>
            </a:pPr>
            <a:r>
              <a:rPr lang="en-US" altLang="zh-TW" dirty="0"/>
              <a:t>Mating signals—Females respond to the distinct flashing patterns of males from their species.</a:t>
            </a:r>
          </a:p>
          <a:p>
            <a:pPr marL="971550" lvl="1" indent="-514350">
              <a:buFont typeface="+mj-lt"/>
              <a:buAutoNum type="arabicPeriod"/>
            </a:pPr>
            <a:r>
              <a:rPr lang="en-US" altLang="zh-TW" dirty="0"/>
              <a:t>Prey attraction—Some species use flashing to lure potential prey.</a:t>
            </a:r>
          </a:p>
          <a:p>
            <a:pPr marL="971550" lvl="1" indent="-514350">
              <a:buFont typeface="+mj-lt"/>
              <a:buAutoNum type="arabicPeriod"/>
            </a:pPr>
            <a:r>
              <a:rPr lang="en-US" altLang="zh-TW" dirty="0"/>
              <a:t>Protective warning—Flashes can deter predators.</a:t>
            </a:r>
          </a:p>
          <a:p>
            <a:r>
              <a:rPr lang="en-US" altLang="zh-TW" dirty="0"/>
              <a:t>Interestingly, some female fireflies mimic the mating signals of other species to deceive and consume male fireflies</a:t>
            </a:r>
          </a:p>
          <a:p>
            <a:endParaRPr lang="zh-TW" altLang="en-US" dirty="0"/>
          </a:p>
        </p:txBody>
      </p:sp>
    </p:spTree>
    <p:extLst>
      <p:ext uri="{BB962C8B-B14F-4D97-AF65-F5344CB8AC3E}">
        <p14:creationId xmlns:p14="http://schemas.microsoft.com/office/powerpoint/2010/main" val="2792960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12CE39-5C26-EEC4-A4AA-9E8154D2787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0964F3C-B9F3-5972-40E1-3EC1539ED143}"/>
              </a:ext>
            </a:extLst>
          </p:cNvPr>
          <p:cNvSpPr>
            <a:spLocks noGrp="1"/>
          </p:cNvSpPr>
          <p:nvPr>
            <p:ph idx="1"/>
          </p:nvPr>
        </p:nvSpPr>
        <p:spPr/>
        <p:txBody>
          <a:bodyPr/>
          <a:lstStyle/>
          <a:p>
            <a:r>
              <a:rPr lang="en-US" altLang="zh-TW" dirty="0"/>
              <a:t>Mechanism:</a:t>
            </a:r>
          </a:p>
          <a:p>
            <a:pPr lvl="1"/>
            <a:r>
              <a:rPr lang="en-US" altLang="zh-TW" dirty="0"/>
              <a:t>Animals explore the neighbor space, ensuring nonzero probability of accessing any location.</a:t>
            </a:r>
          </a:p>
          <a:p>
            <a:pPr lvl="1"/>
            <a:r>
              <a:rPr lang="en-US" altLang="zh-TW" dirty="0"/>
              <a:t>Objective function value determines pheromone distribution, influencing future movements.</a:t>
            </a:r>
          </a:p>
          <a:p>
            <a:pPr lvl="1"/>
            <a:r>
              <a:rPr lang="en-US" altLang="zh-TW" dirty="0"/>
              <a:t>Pheromone is replaced after each exploration walk.</a:t>
            </a:r>
          </a:p>
          <a:p>
            <a:pPr lvl="1"/>
            <a:r>
              <a:rPr lang="en-US" altLang="zh-TW" dirty="0"/>
              <a:t>Animals independently decide their search strategy, balancing local refinement and global exploration.</a:t>
            </a:r>
          </a:p>
          <a:p>
            <a:endParaRPr lang="zh-TW" altLang="en-US" dirty="0"/>
          </a:p>
        </p:txBody>
      </p:sp>
    </p:spTree>
    <p:extLst>
      <p:ext uri="{BB962C8B-B14F-4D97-AF65-F5344CB8AC3E}">
        <p14:creationId xmlns:p14="http://schemas.microsoft.com/office/powerpoint/2010/main" val="68571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7574D0-72D0-498A-748E-1C03B75353E2}"/>
              </a:ext>
            </a:extLst>
          </p:cNvPr>
          <p:cNvSpPr>
            <a:spLocks noGrp="1"/>
          </p:cNvSpPr>
          <p:nvPr>
            <p:ph type="title"/>
          </p:nvPr>
        </p:nvSpPr>
        <p:spPr/>
        <p:txBody>
          <a:bodyPr/>
          <a:lstStyle/>
          <a:p>
            <a:r>
              <a:rPr lang="en-US" altLang="zh-TW" dirty="0"/>
              <a:t>Animal Migration Optimization (AMO)</a:t>
            </a:r>
            <a:endParaRPr lang="zh-TW" altLang="en-US" dirty="0"/>
          </a:p>
        </p:txBody>
      </p:sp>
      <p:sp>
        <p:nvSpPr>
          <p:cNvPr id="3" name="內容版面配置區 2">
            <a:extLst>
              <a:ext uri="{FF2B5EF4-FFF2-40B4-BE49-F238E27FC236}">
                <a16:creationId xmlns:a16="http://schemas.microsoft.com/office/drawing/2014/main" id="{195393B1-1689-C476-D2BE-11E15902EAA8}"/>
              </a:ext>
            </a:extLst>
          </p:cNvPr>
          <p:cNvSpPr>
            <a:spLocks noGrp="1"/>
          </p:cNvSpPr>
          <p:nvPr>
            <p:ph idx="1"/>
          </p:nvPr>
        </p:nvSpPr>
        <p:spPr/>
        <p:txBody>
          <a:bodyPr/>
          <a:lstStyle/>
          <a:p>
            <a:r>
              <a:rPr lang="en-US" altLang="zh-TW" dirty="0"/>
              <a:t>Inspired by animal migration, AMO simulates:</a:t>
            </a:r>
          </a:p>
          <a:p>
            <a:pPr marL="971550" lvl="1" indent="-514350">
              <a:buFont typeface="+mj-lt"/>
              <a:buAutoNum type="arabicPeriod"/>
            </a:pPr>
            <a:r>
              <a:rPr lang="en-US" altLang="zh-TW" dirty="0"/>
              <a:t>Group movement → Animals move from current to new positions, following three main rules.</a:t>
            </a:r>
          </a:p>
          <a:p>
            <a:pPr marL="971550" lvl="1" indent="-514350">
              <a:buFont typeface="+mj-lt"/>
              <a:buAutoNum type="arabicPeriod"/>
            </a:pPr>
            <a:r>
              <a:rPr lang="en-US" altLang="zh-TW" dirty="0"/>
              <a:t>Group dynamics → Some animals leave, while others join, ensuring adaptive population changes.</a:t>
            </a:r>
          </a:p>
          <a:p>
            <a:r>
              <a:rPr lang="en-US" altLang="zh-TW" dirty="0"/>
              <a:t>Both algorithms leverage biological movement patterns to enhance optimization efficiency.</a:t>
            </a:r>
          </a:p>
          <a:p>
            <a:endParaRPr lang="zh-TW" altLang="en-US" dirty="0"/>
          </a:p>
        </p:txBody>
      </p:sp>
    </p:spTree>
    <p:extLst>
      <p:ext uri="{BB962C8B-B14F-4D97-AF65-F5344CB8AC3E}">
        <p14:creationId xmlns:p14="http://schemas.microsoft.com/office/powerpoint/2010/main" val="1287814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B895F2-4D83-B53B-267E-EA76EEDA7921}"/>
              </a:ext>
            </a:extLst>
          </p:cNvPr>
          <p:cNvSpPr>
            <a:spLocks noGrp="1"/>
          </p:cNvSpPr>
          <p:nvPr>
            <p:ph type="title"/>
          </p:nvPr>
        </p:nvSpPr>
        <p:spPr/>
        <p:txBody>
          <a:bodyPr/>
          <a:lstStyle/>
          <a:p>
            <a:r>
              <a:rPr lang="en-US" altLang="zh-TW" dirty="0"/>
              <a:t>15.5 Cuckoo Search</a:t>
            </a:r>
            <a:endParaRPr lang="zh-TW" altLang="en-US" dirty="0"/>
          </a:p>
        </p:txBody>
      </p:sp>
      <p:sp>
        <p:nvSpPr>
          <p:cNvPr id="3" name="內容版面配置區 2">
            <a:extLst>
              <a:ext uri="{FF2B5EF4-FFF2-40B4-BE49-F238E27FC236}">
                <a16:creationId xmlns:a16="http://schemas.microsoft.com/office/drawing/2014/main" id="{03D5BE16-85B7-C9D5-9B4D-5E52AB702F44}"/>
              </a:ext>
            </a:extLst>
          </p:cNvPr>
          <p:cNvSpPr>
            <a:spLocks noGrp="1"/>
          </p:cNvSpPr>
          <p:nvPr>
            <p:ph idx="1"/>
          </p:nvPr>
        </p:nvSpPr>
        <p:spPr/>
        <p:txBody>
          <a:bodyPr>
            <a:normAutofit/>
          </a:bodyPr>
          <a:lstStyle/>
          <a:p>
            <a:r>
              <a:rPr lang="en-US" altLang="zh-TW" dirty="0"/>
              <a:t>Inspired by cuckoo birds' brood parasitism, Cuckoo Search is a metaheuristic algorithm for global optimization, incorporating Levy flight behavior.</a:t>
            </a:r>
          </a:p>
          <a:p>
            <a:r>
              <a:rPr lang="en-US" altLang="zh-TW" dirty="0"/>
              <a:t>Biological Inspiration:</a:t>
            </a:r>
          </a:p>
          <a:p>
            <a:pPr lvl="1"/>
            <a:r>
              <a:rPr lang="en-US" altLang="zh-TW" dirty="0"/>
              <a:t>Cuckoos lay eggs in randomly chosen nests.</a:t>
            </a:r>
          </a:p>
          <a:p>
            <a:pPr lvl="1"/>
            <a:r>
              <a:rPr lang="en-US" altLang="zh-TW" dirty="0"/>
              <a:t>Host birds may reject foreign eggs, either discarding them or abandoning the nest.</a:t>
            </a:r>
          </a:p>
          <a:p>
            <a:pPr lvl="1"/>
            <a:r>
              <a:rPr lang="en-US" altLang="zh-TW" dirty="0"/>
              <a:t>Some cuckoo species mimic host eggs, reducing rejection probability.</a:t>
            </a:r>
          </a:p>
          <a:p>
            <a:pPr lvl="1"/>
            <a:r>
              <a:rPr lang="en-US" altLang="zh-TW" dirty="0"/>
              <a:t>Cuckoo chicks hatch earlier, often evicting host eggs and mimicking host chick calls for feeding.</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947762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37163E-EE8E-09CA-9944-5038DB4C0EB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F7DE80F-38BB-3747-AE27-E104DB961696}"/>
              </a:ext>
            </a:extLst>
          </p:cNvPr>
          <p:cNvSpPr>
            <a:spLocks noGrp="1"/>
          </p:cNvSpPr>
          <p:nvPr>
            <p:ph idx="1"/>
          </p:nvPr>
        </p:nvSpPr>
        <p:spPr/>
        <p:txBody>
          <a:bodyPr/>
          <a:lstStyle/>
          <a:p>
            <a:r>
              <a:rPr lang="en-US" altLang="zh-TW" dirty="0"/>
              <a:t>Algorithm Rules:</a:t>
            </a:r>
          </a:p>
          <a:p>
            <a:pPr lvl="1"/>
            <a:r>
              <a:rPr lang="en-US" altLang="zh-TW" dirty="0"/>
              <a:t>Each cuckoo lays one egg (new solution) in a random nest.</a:t>
            </a:r>
          </a:p>
          <a:p>
            <a:pPr lvl="1"/>
            <a:r>
              <a:rPr lang="en-US" altLang="zh-TW" dirty="0"/>
              <a:t>Best nests (high-quality solutions) carry over to the next generation.</a:t>
            </a:r>
          </a:p>
          <a:p>
            <a:pPr lvl="1"/>
            <a:r>
              <a:rPr lang="en-US" altLang="zh-TW" dirty="0"/>
              <a:t>Host birds discover foreign eggs with probability Pa ∈ [0,1]. Discovered nests are abandoned and replaced with new random solutions.</a:t>
            </a:r>
          </a:p>
          <a:p>
            <a:endParaRPr lang="zh-TW" altLang="en-US" dirty="0"/>
          </a:p>
        </p:txBody>
      </p:sp>
    </p:spTree>
    <p:extLst>
      <p:ext uri="{BB962C8B-B14F-4D97-AF65-F5344CB8AC3E}">
        <p14:creationId xmlns:p14="http://schemas.microsoft.com/office/powerpoint/2010/main" val="2298618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885F1F-8352-6E7E-07B1-0DB79D39FA7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03E60F2-293A-213B-809E-3EDDC705289F}"/>
              </a:ext>
            </a:extLst>
          </p:cNvPr>
          <p:cNvSpPr>
            <a:spLocks noGrp="1"/>
          </p:cNvSpPr>
          <p:nvPr>
            <p:ph idx="1"/>
          </p:nvPr>
        </p:nvSpPr>
        <p:spPr/>
        <p:txBody>
          <a:bodyPr/>
          <a:lstStyle/>
          <a:p>
            <a:r>
              <a:rPr lang="en-US" altLang="zh-TW" dirty="0"/>
              <a:t>Levy Flights Algorithm:</a:t>
            </a:r>
          </a:p>
          <a:p>
            <a:pPr lvl="1"/>
            <a:r>
              <a:rPr lang="en-US" altLang="zh-TW" dirty="0"/>
              <a:t>Stochastic global optimization method based on random walks.</a:t>
            </a:r>
          </a:p>
          <a:p>
            <a:pPr lvl="1"/>
            <a:r>
              <a:rPr lang="en-US" altLang="zh-TW" dirty="0"/>
              <a:t>Levy distribution differs from Gaussian and Cauchy distributions, having infinite variance and mean.</a:t>
            </a:r>
          </a:p>
          <a:p>
            <a:pPr lvl="1"/>
            <a:r>
              <a:rPr lang="en-US" altLang="zh-TW" dirty="0"/>
              <a:t>Many birds and insects exhibit Levy flight behavior in foraging, where movement depends on current state and probability variations.</a:t>
            </a:r>
          </a:p>
          <a:p>
            <a:r>
              <a:rPr lang="en-US" altLang="zh-TW" dirty="0"/>
              <a:t>Both algorithms leverage natural movement patterns for efficient exploration and optimization.</a:t>
            </a:r>
          </a:p>
          <a:p>
            <a:endParaRPr lang="zh-TW" altLang="en-US" dirty="0"/>
          </a:p>
        </p:txBody>
      </p:sp>
    </p:spTree>
    <p:extLst>
      <p:ext uri="{BB962C8B-B14F-4D97-AF65-F5344CB8AC3E}">
        <p14:creationId xmlns:p14="http://schemas.microsoft.com/office/powerpoint/2010/main" val="2731129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B8E0D3-A985-A171-6758-78D055173D61}"/>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788DD2F6-0DCC-6187-24D3-09590F52A1DB}"/>
              </a:ext>
            </a:extLst>
          </p:cNvPr>
          <p:cNvPicPr>
            <a:picLocks noGrp="1" noChangeAspect="1"/>
          </p:cNvPicPr>
          <p:nvPr>
            <p:ph idx="1"/>
          </p:nvPr>
        </p:nvPicPr>
        <p:blipFill>
          <a:blip r:embed="rId2"/>
          <a:stretch>
            <a:fillRect/>
          </a:stretch>
        </p:blipFill>
        <p:spPr>
          <a:xfrm>
            <a:off x="2272859" y="1825625"/>
            <a:ext cx="7646282" cy="4351338"/>
          </a:xfrm>
        </p:spPr>
      </p:pic>
    </p:spTree>
    <p:extLst>
      <p:ext uri="{BB962C8B-B14F-4D97-AF65-F5344CB8AC3E}">
        <p14:creationId xmlns:p14="http://schemas.microsoft.com/office/powerpoint/2010/main" val="311397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B1F747-C6F4-64E0-E5F6-F7CDD946CF90}"/>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812D04C1-3611-7419-1975-0C1147542B3B}"/>
              </a:ext>
            </a:extLst>
          </p:cNvPr>
          <p:cNvPicPr>
            <a:picLocks noGrp="1" noChangeAspect="1"/>
          </p:cNvPicPr>
          <p:nvPr>
            <p:ph idx="1"/>
          </p:nvPr>
        </p:nvPicPr>
        <p:blipFill>
          <a:blip r:embed="rId2"/>
          <a:stretch>
            <a:fillRect/>
          </a:stretch>
        </p:blipFill>
        <p:spPr>
          <a:xfrm>
            <a:off x="838200" y="2041382"/>
            <a:ext cx="10515600" cy="3919823"/>
          </a:xfrm>
        </p:spPr>
      </p:pic>
    </p:spTree>
    <p:extLst>
      <p:ext uri="{BB962C8B-B14F-4D97-AF65-F5344CB8AC3E}">
        <p14:creationId xmlns:p14="http://schemas.microsoft.com/office/powerpoint/2010/main" val="378906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A2D57B-E84C-3E22-F1BA-33E92B0FC5D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EEE1003-5010-505A-96A3-4D14A474A67C}"/>
              </a:ext>
            </a:extLst>
          </p:cNvPr>
          <p:cNvSpPr>
            <a:spLocks noGrp="1"/>
          </p:cNvSpPr>
          <p:nvPr>
            <p:ph idx="1"/>
          </p:nvPr>
        </p:nvSpPr>
        <p:spPr/>
        <p:txBody>
          <a:bodyPr>
            <a:normAutofit/>
          </a:bodyPr>
          <a:lstStyle/>
          <a:p>
            <a:r>
              <a:rPr lang="en-US" altLang="zh-TW" dirty="0"/>
              <a:t>CSA consists of three key parameters:</a:t>
            </a:r>
          </a:p>
          <a:p>
            <a:pPr lvl="1"/>
            <a:r>
              <a:rPr lang="en-US" altLang="zh-TW" dirty="0"/>
              <a:t>Pa → Probability of worse nests being abandoned.</a:t>
            </a:r>
          </a:p>
          <a:p>
            <a:pPr lvl="1"/>
            <a:r>
              <a:rPr lang="en-US" altLang="zh-TW" dirty="0"/>
              <a:t>Step size (</a:t>
            </a:r>
            <a:r>
              <a:rPr lang="el-GR" altLang="zh-TW" dirty="0"/>
              <a:t>α) → </a:t>
            </a:r>
            <a:r>
              <a:rPr lang="en-US" altLang="zh-TW" dirty="0"/>
              <a:t>Controls solution movement.</a:t>
            </a:r>
          </a:p>
          <a:p>
            <a:pPr lvl="1"/>
            <a:r>
              <a:rPr lang="en-US" altLang="zh-TW" dirty="0"/>
              <a:t>Random step length (</a:t>
            </a:r>
            <a:r>
              <a:rPr lang="el-GR" altLang="zh-TW" dirty="0"/>
              <a:t>λ) → </a:t>
            </a:r>
            <a:r>
              <a:rPr lang="en-US" altLang="zh-TW" dirty="0"/>
              <a:t>Influences exploration range.</a:t>
            </a:r>
          </a:p>
          <a:p>
            <a:r>
              <a:rPr lang="en-US" altLang="zh-TW" dirty="0"/>
              <a:t>CSA outperforms PSO and GA in finding optimal solutions.</a:t>
            </a:r>
          </a:p>
          <a:p>
            <a:endParaRPr lang="zh-TW" altLang="en-US" dirty="0"/>
          </a:p>
        </p:txBody>
      </p:sp>
    </p:spTree>
    <p:extLst>
      <p:ext uri="{BB962C8B-B14F-4D97-AF65-F5344CB8AC3E}">
        <p14:creationId xmlns:p14="http://schemas.microsoft.com/office/powerpoint/2010/main" val="3016421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2F9B41-0125-9A54-A23A-AED42B61664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52670D0-54A0-1AF2-77B7-A386147FF877}"/>
              </a:ext>
            </a:extLst>
          </p:cNvPr>
          <p:cNvSpPr>
            <a:spLocks noGrp="1"/>
          </p:cNvSpPr>
          <p:nvPr>
            <p:ph idx="1"/>
          </p:nvPr>
        </p:nvSpPr>
        <p:spPr/>
        <p:txBody>
          <a:bodyPr>
            <a:normAutofit fontScale="92500" lnSpcReduction="20000"/>
          </a:bodyPr>
          <a:lstStyle/>
          <a:p>
            <a:r>
              <a:rPr lang="en-US" altLang="zh-TW" dirty="0"/>
              <a:t>Enhancements &amp; Variants:</a:t>
            </a:r>
          </a:p>
          <a:p>
            <a:pPr lvl="1"/>
            <a:r>
              <a:rPr lang="en-US" altLang="zh-TW" dirty="0"/>
              <a:t>Multimodal optimization enhancement ([19]):</a:t>
            </a:r>
          </a:p>
          <a:p>
            <a:pPr lvl="2"/>
            <a:r>
              <a:rPr lang="en-US" altLang="zh-TW" dirty="0"/>
              <a:t>Memory mechanism stores potential local optima based on fitness and distance.</a:t>
            </a:r>
          </a:p>
          <a:p>
            <a:pPr lvl="2"/>
            <a:r>
              <a:rPr lang="en-US" altLang="zh-TW" dirty="0"/>
              <a:t>Modified selection strategy accelerates local minima detection.</a:t>
            </a:r>
          </a:p>
          <a:p>
            <a:pPr lvl="2"/>
            <a:r>
              <a:rPr lang="en-US" altLang="zh-TW" dirty="0"/>
              <a:t>Depuration procedure eliminates duplicate memory elements cyclically.</a:t>
            </a:r>
          </a:p>
          <a:p>
            <a:pPr lvl="1"/>
            <a:r>
              <a:rPr lang="en-US" altLang="zh-TW" dirty="0"/>
              <a:t>Cuckoo Optimization Algorithm (COA) ([66]):</a:t>
            </a:r>
          </a:p>
          <a:p>
            <a:pPr lvl="2"/>
            <a:r>
              <a:rPr lang="en-US" altLang="zh-TW" dirty="0"/>
              <a:t>Inspired by cuckoo survival competition through egg-laying and breeding.</a:t>
            </a:r>
          </a:p>
          <a:p>
            <a:pPr lvl="2"/>
            <a:r>
              <a:rPr lang="en-US" altLang="zh-TW" dirty="0"/>
              <a:t>Mature cuckoos lay eggs in host nests; unrecognized eggs grow into new cuckoos.</a:t>
            </a:r>
          </a:p>
          <a:p>
            <a:pPr lvl="2"/>
            <a:r>
              <a:rPr lang="en-US" altLang="zh-TW" dirty="0"/>
              <a:t>Survival competition leads to cuckoo societies migrating to better environments.</a:t>
            </a:r>
          </a:p>
          <a:p>
            <a:pPr lvl="2"/>
            <a:r>
              <a:rPr lang="en-US" altLang="zh-TW" dirty="0"/>
              <a:t>Eventually, one dominant cuckoo society remains, converging to the best breeding environment.</a:t>
            </a:r>
          </a:p>
          <a:p>
            <a:pPr lvl="1"/>
            <a:r>
              <a:rPr lang="en-US" altLang="zh-TW" dirty="0"/>
              <a:t>Modified COA ([49]): Adapted for discrete optimization problems, improving applicability.</a:t>
            </a:r>
          </a:p>
          <a:p>
            <a:r>
              <a:rPr lang="en-US" altLang="zh-TW" dirty="0"/>
              <a:t>These adaptations enhance search efficiency, solution diversity, and convergence speed.</a:t>
            </a:r>
          </a:p>
          <a:p>
            <a:endParaRPr lang="zh-TW" altLang="en-US" dirty="0"/>
          </a:p>
        </p:txBody>
      </p:sp>
    </p:spTree>
    <p:extLst>
      <p:ext uri="{BB962C8B-B14F-4D97-AF65-F5344CB8AC3E}">
        <p14:creationId xmlns:p14="http://schemas.microsoft.com/office/powerpoint/2010/main" val="273745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2385FD-8999-6C02-54D1-77E85956FA62}"/>
              </a:ext>
            </a:extLst>
          </p:cNvPr>
          <p:cNvSpPr>
            <a:spLocks noGrp="1"/>
          </p:cNvSpPr>
          <p:nvPr>
            <p:ph type="title"/>
          </p:nvPr>
        </p:nvSpPr>
        <p:spPr/>
        <p:txBody>
          <a:bodyPr/>
          <a:lstStyle/>
          <a:p>
            <a:r>
              <a:rPr lang="en-US" altLang="zh-TW" dirty="0"/>
              <a:t>15.6 Bat Algorithm</a:t>
            </a:r>
            <a:endParaRPr lang="zh-TW" altLang="en-US" dirty="0"/>
          </a:p>
        </p:txBody>
      </p:sp>
      <p:sp>
        <p:nvSpPr>
          <p:cNvPr id="3" name="內容版面配置區 2">
            <a:extLst>
              <a:ext uri="{FF2B5EF4-FFF2-40B4-BE49-F238E27FC236}">
                <a16:creationId xmlns:a16="http://schemas.microsoft.com/office/drawing/2014/main" id="{8E3E1F63-982B-126A-B7DD-E74322767865}"/>
              </a:ext>
            </a:extLst>
          </p:cNvPr>
          <p:cNvSpPr>
            <a:spLocks noGrp="1"/>
          </p:cNvSpPr>
          <p:nvPr>
            <p:ph idx="1"/>
          </p:nvPr>
        </p:nvSpPr>
        <p:spPr/>
        <p:txBody>
          <a:bodyPr/>
          <a:lstStyle/>
          <a:p>
            <a:r>
              <a:rPr lang="en-US" altLang="zh-TW" dirty="0"/>
              <a:t>Inspired by bat echolocation, BA is a metaheuristic optimization method where bats use </a:t>
            </a:r>
            <a:r>
              <a:rPr lang="en-US" altLang="zh-TW" dirty="0" err="1"/>
              <a:t>biosonar</a:t>
            </a:r>
            <a:r>
              <a:rPr lang="en-US" altLang="zh-TW" dirty="0"/>
              <a:t> to sense distance, detect surroundings, and navigate.</a:t>
            </a:r>
          </a:p>
          <a:p>
            <a:r>
              <a:rPr lang="en-US" altLang="zh-TW" dirty="0"/>
              <a:t>Biological Inspiration:</a:t>
            </a:r>
          </a:p>
          <a:p>
            <a:pPr lvl="1"/>
            <a:r>
              <a:rPr lang="en-US" altLang="zh-TW" dirty="0"/>
              <a:t>Bats emit ultrasonic pulses (up to 110 dB) and analyze echoes to hunt prey and avoid obstacles.</a:t>
            </a:r>
          </a:p>
          <a:p>
            <a:pPr lvl="1"/>
            <a:r>
              <a:rPr lang="en-US" altLang="zh-TW" dirty="0"/>
              <a:t>Pulse rate increases and loudness decreases as bats approach prey.</a:t>
            </a:r>
          </a:p>
          <a:p>
            <a:pPr lvl="1"/>
            <a:r>
              <a:rPr lang="en-US" altLang="zh-TW" dirty="0"/>
              <a:t>Echolocation also serves as a communication mechanism in bat populations.</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63565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B422C4-6201-EB0F-A216-A5D38800C158}"/>
              </a:ext>
            </a:extLst>
          </p:cNvPr>
          <p:cNvSpPr>
            <a:spLocks noGrp="1"/>
          </p:cNvSpPr>
          <p:nvPr>
            <p:ph type="title"/>
          </p:nvPr>
        </p:nvSpPr>
        <p:spPr/>
        <p:txBody>
          <a:bodyPr/>
          <a:lstStyle/>
          <a:p>
            <a:r>
              <a:rPr lang="en-US" altLang="zh-TW" dirty="0"/>
              <a:t>15.1.1 Glowworm Swarm Optimization</a:t>
            </a:r>
            <a:endParaRPr lang="zh-TW" altLang="en-US" dirty="0"/>
          </a:p>
        </p:txBody>
      </p:sp>
      <p:sp>
        <p:nvSpPr>
          <p:cNvPr id="3" name="內容版面配置區 2">
            <a:extLst>
              <a:ext uri="{FF2B5EF4-FFF2-40B4-BE49-F238E27FC236}">
                <a16:creationId xmlns:a16="http://schemas.microsoft.com/office/drawing/2014/main" id="{8A280659-4B1B-E471-5A82-9A029AAEC19F}"/>
              </a:ext>
            </a:extLst>
          </p:cNvPr>
          <p:cNvSpPr>
            <a:spLocks noGrp="1"/>
          </p:cNvSpPr>
          <p:nvPr>
            <p:ph idx="1"/>
          </p:nvPr>
        </p:nvSpPr>
        <p:spPr/>
        <p:txBody>
          <a:bodyPr/>
          <a:lstStyle/>
          <a:p>
            <a:r>
              <a:rPr lang="en-US" altLang="zh-TW" dirty="0"/>
              <a:t>Glowworm Swarm Optimization (GSO) is inspired by the natural behavior of glowworms, which emit luciferin to attract others. It is designed for simultaneous computation of multiple optima in multimodal functions.</a:t>
            </a:r>
          </a:p>
          <a:p>
            <a:endParaRPr lang="zh-TW" altLang="en-US" dirty="0"/>
          </a:p>
        </p:txBody>
      </p:sp>
    </p:spTree>
    <p:extLst>
      <p:ext uri="{BB962C8B-B14F-4D97-AF65-F5344CB8AC3E}">
        <p14:creationId xmlns:p14="http://schemas.microsoft.com/office/powerpoint/2010/main" val="4183094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EEC867-820B-A837-D632-DB25BD57601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E869DD3-C021-7EC2-85C4-FDAB129BEC99}"/>
              </a:ext>
            </a:extLst>
          </p:cNvPr>
          <p:cNvSpPr>
            <a:spLocks noGrp="1"/>
          </p:cNvSpPr>
          <p:nvPr>
            <p:ph idx="1"/>
          </p:nvPr>
        </p:nvSpPr>
        <p:spPr/>
        <p:txBody>
          <a:bodyPr>
            <a:normAutofit/>
          </a:bodyPr>
          <a:lstStyle/>
          <a:p>
            <a:r>
              <a:rPr lang="en-US" altLang="zh-TW" dirty="0"/>
              <a:t>Algorithm Mechanism:</a:t>
            </a:r>
          </a:p>
          <a:p>
            <a:pPr lvl="1"/>
            <a:r>
              <a:rPr lang="en-US" altLang="zh-TW" dirty="0"/>
              <a:t>Bats fly randomly with velocity ( </a:t>
            </a:r>
            <a:r>
              <a:rPr lang="en-US" altLang="zh-TW" dirty="0" err="1"/>
              <a:t>v_i</a:t>
            </a:r>
            <a:r>
              <a:rPr lang="en-US" altLang="zh-TW" dirty="0"/>
              <a:t> ) at position ( </a:t>
            </a:r>
            <a:r>
              <a:rPr lang="en-US" altLang="zh-TW" dirty="0" err="1"/>
              <a:t>x_i</a:t>
            </a:r>
            <a:r>
              <a:rPr lang="en-US" altLang="zh-TW" dirty="0"/>
              <a:t> ), using:</a:t>
            </a:r>
          </a:p>
          <a:p>
            <a:pPr lvl="2"/>
            <a:r>
              <a:rPr lang="en-US" altLang="zh-TW" dirty="0"/>
              <a:t>Fixed frequency ( f_{\text{min}} )</a:t>
            </a:r>
          </a:p>
          <a:p>
            <a:pPr lvl="2"/>
            <a:r>
              <a:rPr lang="en-US" altLang="zh-TW" dirty="0"/>
              <a:t>Varying wavelength ( \lambda )</a:t>
            </a:r>
          </a:p>
          <a:p>
            <a:pPr lvl="2"/>
            <a:r>
              <a:rPr lang="en-US" altLang="zh-TW" dirty="0"/>
              <a:t>Loudness ( A_0 )</a:t>
            </a:r>
          </a:p>
          <a:p>
            <a:pPr lvl="1"/>
            <a:r>
              <a:rPr lang="en-US" altLang="zh-TW" dirty="0"/>
              <a:t>Pulse rate ( r \in [0,1] ) increases and loudness ( A ) decreases as bats approach local optima.</a:t>
            </a:r>
          </a:p>
          <a:p>
            <a:pPr lvl="1"/>
            <a:r>
              <a:rPr lang="en-US" altLang="zh-TW" dirty="0"/>
              <a:t>Control parameters:</a:t>
            </a:r>
          </a:p>
          <a:p>
            <a:pPr lvl="2"/>
            <a:r>
              <a:rPr lang="en-US" altLang="zh-TW" dirty="0"/>
              <a:t>Pulse rate ( r ) → Improves best solution.</a:t>
            </a:r>
          </a:p>
          <a:p>
            <a:pPr lvl="2"/>
            <a:r>
              <a:rPr lang="en-US" altLang="zh-TW" dirty="0"/>
              <a:t>Loudness ( A ) → Influences solution acceptance.</a:t>
            </a:r>
          </a:p>
          <a:p>
            <a:endParaRPr lang="en-US" altLang="zh-TW" dirty="0"/>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3796381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51303E-6742-7068-D702-EA67ACF0EB1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9C56230-09B8-2A24-52EB-5300D8323BBA}"/>
              </a:ext>
            </a:extLst>
          </p:cNvPr>
          <p:cNvSpPr>
            <a:spLocks noGrp="1"/>
          </p:cNvSpPr>
          <p:nvPr>
            <p:ph idx="1"/>
          </p:nvPr>
        </p:nvSpPr>
        <p:spPr/>
        <p:txBody>
          <a:bodyPr/>
          <a:lstStyle/>
          <a:p>
            <a:r>
              <a:rPr lang="en-US" altLang="zh-TW" dirty="0"/>
              <a:t>Algorithm Steps:</a:t>
            </a:r>
          </a:p>
          <a:p>
            <a:pPr marL="971550" lvl="1" indent="-514350">
              <a:buFont typeface="+mj-lt"/>
              <a:buAutoNum type="arabicPeriod"/>
            </a:pPr>
            <a:r>
              <a:rPr lang="en-US" altLang="zh-TW" dirty="0"/>
              <a:t>Initialization → Set parameters and generate random initial population.</a:t>
            </a:r>
          </a:p>
          <a:p>
            <a:pPr marL="971550" lvl="1" indent="-514350">
              <a:buFont typeface="+mj-lt"/>
              <a:buAutoNum type="arabicPeriod"/>
            </a:pPr>
            <a:r>
              <a:rPr lang="en-US" altLang="zh-TW" dirty="0"/>
              <a:t>Solution evaluation → Determine best solution ( x_{\text{best}} ).</a:t>
            </a:r>
          </a:p>
          <a:p>
            <a:pPr marL="971550" lvl="1" indent="-514350">
              <a:buFont typeface="+mj-lt"/>
              <a:buAutoNum type="arabicPeriod"/>
            </a:pPr>
            <a:r>
              <a:rPr lang="en-US" altLang="zh-TW" dirty="0"/>
              <a:t>Variation operation → Move bats in search space.</a:t>
            </a:r>
          </a:p>
          <a:p>
            <a:pPr marL="971550" lvl="1" indent="-514350">
              <a:buFont typeface="+mj-lt"/>
              <a:buAutoNum type="arabicPeriod"/>
            </a:pPr>
            <a:r>
              <a:rPr lang="en-US" altLang="zh-TW" dirty="0"/>
              <a:t>Local search → Improve current best solution using random walk heuristics.</a:t>
            </a:r>
          </a:p>
          <a:p>
            <a:pPr marL="971550" lvl="1" indent="-514350">
              <a:buFont typeface="+mj-lt"/>
              <a:buAutoNum type="arabicPeriod"/>
            </a:pPr>
            <a:r>
              <a:rPr lang="en-US" altLang="zh-TW" dirty="0"/>
              <a:t>Replacement step → Replace current solution with new solution based on pulse rate ( r ) and loudness ( A ).</a:t>
            </a:r>
          </a:p>
          <a:p>
            <a:endParaRPr lang="en-US" altLang="zh-TW" dirty="0"/>
          </a:p>
          <a:p>
            <a:endParaRPr lang="zh-TW" altLang="en-US" dirty="0"/>
          </a:p>
        </p:txBody>
      </p:sp>
    </p:spTree>
    <p:extLst>
      <p:ext uri="{BB962C8B-B14F-4D97-AF65-F5344CB8AC3E}">
        <p14:creationId xmlns:p14="http://schemas.microsoft.com/office/powerpoint/2010/main" val="4096420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F4EB3C-B39A-35F5-2260-D373ABDC0F9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9C3565C-79C7-5789-5A6C-787A80E4E53D}"/>
              </a:ext>
            </a:extLst>
          </p:cNvPr>
          <p:cNvSpPr>
            <a:spLocks noGrp="1"/>
          </p:cNvSpPr>
          <p:nvPr>
            <p:ph idx="1"/>
          </p:nvPr>
        </p:nvSpPr>
        <p:spPr/>
        <p:txBody>
          <a:bodyPr/>
          <a:lstStyle/>
          <a:p>
            <a:r>
              <a:rPr lang="en-US" altLang="zh-TW" dirty="0"/>
              <a:t>Comparison with PSO:</a:t>
            </a:r>
          </a:p>
          <a:p>
            <a:pPr lvl="1"/>
            <a:r>
              <a:rPr lang="en-US" altLang="zh-TW" dirty="0"/>
              <a:t>BA controls movement speed by adjusting frequency, whereas PSO relies on velocity updates.</a:t>
            </a:r>
          </a:p>
          <a:p>
            <a:pPr lvl="1"/>
            <a:r>
              <a:rPr lang="en-US" altLang="zh-TW" dirty="0"/>
              <a:t>BA balances local/global search using pulse rate and loudness, making PSO a special case of BA.</a:t>
            </a:r>
          </a:p>
          <a:p>
            <a:r>
              <a:rPr lang="en-US" altLang="zh-TW" dirty="0"/>
              <a:t>BA effectively balances exploration and exploitation, making it highly efficient for global optimization.</a:t>
            </a:r>
          </a:p>
          <a:p>
            <a:endParaRPr lang="zh-TW" altLang="en-US" dirty="0"/>
          </a:p>
        </p:txBody>
      </p:sp>
    </p:spTree>
    <p:extLst>
      <p:ext uri="{BB962C8B-B14F-4D97-AF65-F5344CB8AC3E}">
        <p14:creationId xmlns:p14="http://schemas.microsoft.com/office/powerpoint/2010/main" val="3083854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C8CEA5-7E29-1A72-36D2-D7822F6EDB47}"/>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7019B05D-FA5E-D22A-0B3C-387A5EE789BD}"/>
              </a:ext>
            </a:extLst>
          </p:cNvPr>
          <p:cNvPicPr>
            <a:picLocks noGrp="1" noChangeAspect="1"/>
          </p:cNvPicPr>
          <p:nvPr>
            <p:ph idx="1"/>
          </p:nvPr>
        </p:nvPicPr>
        <p:blipFill>
          <a:blip r:embed="rId2"/>
          <a:stretch>
            <a:fillRect/>
          </a:stretch>
        </p:blipFill>
        <p:spPr>
          <a:xfrm>
            <a:off x="1504309" y="2381818"/>
            <a:ext cx="9183382" cy="3238952"/>
          </a:xfrm>
        </p:spPr>
      </p:pic>
    </p:spTree>
    <p:extLst>
      <p:ext uri="{BB962C8B-B14F-4D97-AF65-F5344CB8AC3E}">
        <p14:creationId xmlns:p14="http://schemas.microsoft.com/office/powerpoint/2010/main" val="1472193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41C12F-308F-CD3A-BFB4-54637F1B2271}"/>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1AAB169A-D1FE-AFA7-B6E7-B64AAB451628}"/>
              </a:ext>
            </a:extLst>
          </p:cNvPr>
          <p:cNvPicPr>
            <a:picLocks noGrp="1" noChangeAspect="1"/>
          </p:cNvPicPr>
          <p:nvPr>
            <p:ph idx="1"/>
          </p:nvPr>
        </p:nvPicPr>
        <p:blipFill>
          <a:blip r:embed="rId2"/>
          <a:stretch>
            <a:fillRect/>
          </a:stretch>
        </p:blipFill>
        <p:spPr>
          <a:xfrm>
            <a:off x="1542414" y="2057923"/>
            <a:ext cx="9107171" cy="3886742"/>
          </a:xfrm>
        </p:spPr>
      </p:pic>
    </p:spTree>
    <p:extLst>
      <p:ext uri="{BB962C8B-B14F-4D97-AF65-F5344CB8AC3E}">
        <p14:creationId xmlns:p14="http://schemas.microsoft.com/office/powerpoint/2010/main" val="3469278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ACA7AD-EBAB-5BE8-DA18-BC6E3D1F119A}"/>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8115C0CD-1469-FC7A-DEDC-A570E6001F6D}"/>
              </a:ext>
            </a:extLst>
          </p:cNvPr>
          <p:cNvPicPr>
            <a:picLocks noGrp="1" noChangeAspect="1"/>
          </p:cNvPicPr>
          <p:nvPr>
            <p:ph idx="1"/>
          </p:nvPr>
        </p:nvPicPr>
        <p:blipFill>
          <a:blip r:embed="rId2"/>
          <a:stretch>
            <a:fillRect/>
          </a:stretch>
        </p:blipFill>
        <p:spPr>
          <a:xfrm>
            <a:off x="1518598" y="2753345"/>
            <a:ext cx="9154803" cy="2495898"/>
          </a:xfrm>
        </p:spPr>
      </p:pic>
    </p:spTree>
    <p:extLst>
      <p:ext uri="{BB962C8B-B14F-4D97-AF65-F5344CB8AC3E}">
        <p14:creationId xmlns:p14="http://schemas.microsoft.com/office/powerpoint/2010/main" val="1664922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B26458-542E-608B-111A-6AD96F7F67D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EBA1778-5500-7A69-786D-2DCE8031E275}"/>
              </a:ext>
            </a:extLst>
          </p:cNvPr>
          <p:cNvSpPr>
            <a:spLocks noGrp="1"/>
          </p:cNvSpPr>
          <p:nvPr>
            <p:ph idx="1"/>
          </p:nvPr>
        </p:nvSpPr>
        <p:spPr/>
        <p:txBody>
          <a:bodyPr>
            <a:normAutofit/>
          </a:bodyPr>
          <a:lstStyle/>
          <a:p>
            <a:r>
              <a:rPr lang="en-US" altLang="zh-TW" dirty="0"/>
              <a:t>Discrete Bat Algorithm (DBA) Applications:</a:t>
            </a:r>
          </a:p>
          <a:p>
            <a:pPr lvl="1"/>
            <a:r>
              <a:rPr lang="en-US" altLang="zh-TW" dirty="0" err="1"/>
              <a:t>Flowshop</a:t>
            </a:r>
            <a:r>
              <a:rPr lang="en-US" altLang="zh-TW" dirty="0"/>
              <a:t> Scheduling Problem → DBA has been applied to optimal permutation </a:t>
            </a:r>
            <a:r>
              <a:rPr lang="en-US" altLang="zh-TW" dirty="0" err="1"/>
              <a:t>flowshop</a:t>
            </a:r>
            <a:r>
              <a:rPr lang="en-US" altLang="zh-TW" dirty="0"/>
              <a:t> scheduling ([46]).</a:t>
            </a:r>
          </a:p>
          <a:p>
            <a:pPr lvl="1"/>
            <a:r>
              <a:rPr lang="en-US" altLang="zh-TW" dirty="0"/>
              <a:t>Traveling Salesman Problem (TSP) → DBA has been adapted for both symmetric and asymmetric TSPs ([60]).</a:t>
            </a:r>
          </a:p>
          <a:p>
            <a:endParaRPr lang="zh-TW" altLang="en-US" dirty="0"/>
          </a:p>
        </p:txBody>
      </p:sp>
    </p:spTree>
    <p:extLst>
      <p:ext uri="{BB962C8B-B14F-4D97-AF65-F5344CB8AC3E}">
        <p14:creationId xmlns:p14="http://schemas.microsoft.com/office/powerpoint/2010/main" val="1890533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5C2F3B-9ACB-A0EB-AAF1-86ABD2A49C1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AF2D0D1-4CE6-277A-4001-A2D092037F60}"/>
              </a:ext>
            </a:extLst>
          </p:cNvPr>
          <p:cNvSpPr>
            <a:spLocks noGrp="1"/>
          </p:cNvSpPr>
          <p:nvPr>
            <p:ph idx="1"/>
          </p:nvPr>
        </p:nvSpPr>
        <p:spPr/>
        <p:txBody>
          <a:bodyPr>
            <a:normAutofit/>
          </a:bodyPr>
          <a:lstStyle/>
          <a:p>
            <a:r>
              <a:rPr lang="en-US" altLang="zh-TW" dirty="0"/>
              <a:t>Chaotic-Based Bat Swarm Optimization ([32]):</a:t>
            </a:r>
          </a:p>
          <a:p>
            <a:pPr lvl="1"/>
            <a:r>
              <a:rPr lang="en-US" altLang="zh-TW" dirty="0"/>
              <a:t>Incorporates chaotic strategies to enhance diversity in bat movements.</a:t>
            </a:r>
          </a:p>
          <a:p>
            <a:pPr lvl="1"/>
            <a:r>
              <a:rPr lang="en-US" altLang="zh-TW" dirty="0"/>
              <a:t>Ergodicity and non-repetitious nature of chaotic functions prevent premature convergence.</a:t>
            </a:r>
          </a:p>
          <a:p>
            <a:pPr lvl="1"/>
            <a:r>
              <a:rPr lang="en-US" altLang="zh-TW" dirty="0"/>
              <a:t>Loudness adjustment → Computed by multiplying a linearly decreasing function with a chaotic map function, ensuring dynamic adaptation.</a:t>
            </a:r>
          </a:p>
          <a:p>
            <a:r>
              <a:rPr lang="en-US" altLang="zh-TW" dirty="0"/>
              <a:t>These enhancements improve exploration capability, making BA more effective for complex optimization problems.</a:t>
            </a:r>
          </a:p>
          <a:p>
            <a:endParaRPr lang="zh-TW" altLang="en-US" dirty="0"/>
          </a:p>
        </p:txBody>
      </p:sp>
    </p:spTree>
    <p:extLst>
      <p:ext uri="{BB962C8B-B14F-4D97-AF65-F5344CB8AC3E}">
        <p14:creationId xmlns:p14="http://schemas.microsoft.com/office/powerpoint/2010/main" val="4205038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D69367-1D2A-A134-C63F-ADABDEE7A5CD}"/>
              </a:ext>
            </a:extLst>
          </p:cNvPr>
          <p:cNvSpPr>
            <a:spLocks noGrp="1"/>
          </p:cNvSpPr>
          <p:nvPr>
            <p:ph type="title"/>
          </p:nvPr>
        </p:nvSpPr>
        <p:spPr/>
        <p:txBody>
          <a:bodyPr/>
          <a:lstStyle/>
          <a:p>
            <a:r>
              <a:rPr lang="en-US" altLang="zh-TW" dirty="0"/>
              <a:t>15.7 Swarm Intelligence Inspired by Animal Behaviors</a:t>
            </a:r>
            <a:endParaRPr lang="zh-TW" altLang="en-US" dirty="0"/>
          </a:p>
        </p:txBody>
      </p:sp>
      <p:sp>
        <p:nvSpPr>
          <p:cNvPr id="3" name="內容版面配置區 2">
            <a:extLst>
              <a:ext uri="{FF2B5EF4-FFF2-40B4-BE49-F238E27FC236}">
                <a16:creationId xmlns:a16="http://schemas.microsoft.com/office/drawing/2014/main" id="{7B62E18A-D9E6-3148-C9B3-5AD4F79F466D}"/>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3810297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C12369-6FE4-B710-55FE-4573648C39F3}"/>
              </a:ext>
            </a:extLst>
          </p:cNvPr>
          <p:cNvSpPr>
            <a:spLocks noGrp="1"/>
          </p:cNvSpPr>
          <p:nvPr>
            <p:ph type="title"/>
          </p:nvPr>
        </p:nvSpPr>
        <p:spPr/>
        <p:txBody>
          <a:bodyPr/>
          <a:lstStyle/>
          <a:p>
            <a:r>
              <a:rPr lang="en-US" altLang="zh-TW" dirty="0"/>
              <a:t>15.7.1 Social Spider Optimization</a:t>
            </a:r>
            <a:endParaRPr lang="zh-TW" altLang="en-US" dirty="0"/>
          </a:p>
        </p:txBody>
      </p:sp>
      <p:sp>
        <p:nvSpPr>
          <p:cNvPr id="3" name="內容版面配置區 2">
            <a:extLst>
              <a:ext uri="{FF2B5EF4-FFF2-40B4-BE49-F238E27FC236}">
                <a16:creationId xmlns:a16="http://schemas.microsoft.com/office/drawing/2014/main" id="{FAEB962D-9EBA-4B15-446E-337CD01902AD}"/>
              </a:ext>
            </a:extLst>
          </p:cNvPr>
          <p:cNvSpPr>
            <a:spLocks noGrp="1"/>
          </p:cNvSpPr>
          <p:nvPr>
            <p:ph idx="1"/>
          </p:nvPr>
        </p:nvSpPr>
        <p:spPr/>
        <p:txBody>
          <a:bodyPr/>
          <a:lstStyle/>
          <a:p>
            <a:r>
              <a:rPr lang="en-US" altLang="zh-TW" dirty="0"/>
              <a:t>The Social Spider Algorithm (SSA) is a swarm intelligence optimization method inspired by the mating and foraging behaviors of social spiders. Social spiders interact through vibrations transmitted across their shared web, allowing them to detect prey and coordinate movement.</a:t>
            </a:r>
          </a:p>
          <a:p>
            <a:endParaRPr lang="zh-TW" altLang="en-US" dirty="0"/>
          </a:p>
        </p:txBody>
      </p:sp>
    </p:spTree>
    <p:extLst>
      <p:ext uri="{BB962C8B-B14F-4D97-AF65-F5344CB8AC3E}">
        <p14:creationId xmlns:p14="http://schemas.microsoft.com/office/powerpoint/2010/main" val="299628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AB38B8-01AF-DB04-72A7-2D2414B220D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7B198B0-5BC1-2B7A-AF5C-B3AEE2274295}"/>
              </a:ext>
            </a:extLst>
          </p:cNvPr>
          <p:cNvSpPr>
            <a:spLocks noGrp="1"/>
          </p:cNvSpPr>
          <p:nvPr>
            <p:ph idx="1"/>
          </p:nvPr>
        </p:nvSpPr>
        <p:spPr/>
        <p:txBody>
          <a:bodyPr/>
          <a:lstStyle/>
          <a:p>
            <a:r>
              <a:rPr lang="en-US" altLang="zh-TW" dirty="0"/>
              <a:t>Mechanism:</a:t>
            </a:r>
          </a:p>
          <a:p>
            <a:pPr lvl="1"/>
            <a:r>
              <a:rPr lang="en-US" altLang="zh-TW" dirty="0"/>
              <a:t>Glowworms carry luciferin, encoding the fitness of their current location.</a:t>
            </a:r>
          </a:p>
          <a:p>
            <a:pPr lvl="1"/>
            <a:r>
              <a:rPr lang="en-US" altLang="zh-TW" dirty="0"/>
              <a:t>Each glowworm identifies neighbors within an adaptive neighborhood, bounded by its sensor range.</a:t>
            </a:r>
          </a:p>
          <a:p>
            <a:pPr lvl="1"/>
            <a:r>
              <a:rPr lang="en-US" altLang="zh-TW" dirty="0"/>
              <a:t>Glowworms with higher luciferin emissions are more attractive.</a:t>
            </a:r>
          </a:p>
          <a:p>
            <a:pPr lvl="1"/>
            <a:r>
              <a:rPr lang="en-US" altLang="zh-TW" dirty="0"/>
              <a:t>Each agent selects a neighbor with a higher luciferin value and moves toward it using a probabilistic mechanism.</a:t>
            </a:r>
          </a:p>
          <a:p>
            <a:endParaRPr lang="en-US" altLang="zh-TW" dirty="0"/>
          </a:p>
          <a:p>
            <a:endParaRPr lang="zh-TW" altLang="en-US" dirty="0"/>
          </a:p>
        </p:txBody>
      </p:sp>
    </p:spTree>
    <p:extLst>
      <p:ext uri="{BB962C8B-B14F-4D97-AF65-F5344CB8AC3E}">
        <p14:creationId xmlns:p14="http://schemas.microsoft.com/office/powerpoint/2010/main" val="3112088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307908-76BC-FFC7-1CD4-42338F01BF6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267975E-8359-BCB2-4BE4-FA039984AC4C}"/>
              </a:ext>
            </a:extLst>
          </p:cNvPr>
          <p:cNvSpPr>
            <a:spLocks noGrp="1"/>
          </p:cNvSpPr>
          <p:nvPr>
            <p:ph idx="1"/>
          </p:nvPr>
        </p:nvSpPr>
        <p:spPr/>
        <p:txBody>
          <a:bodyPr>
            <a:normAutofit lnSpcReduction="10000"/>
          </a:bodyPr>
          <a:lstStyle/>
          <a:p>
            <a:r>
              <a:rPr lang="en-US" altLang="zh-TW" dirty="0"/>
              <a:t>In SSA:</a:t>
            </a:r>
          </a:p>
          <a:p>
            <a:pPr lvl="1"/>
            <a:r>
              <a:rPr lang="en-US" altLang="zh-TW" dirty="0"/>
              <a:t>The search space is modeled as a hyper-dimensional spider web, where each position represents a potential solution.</a:t>
            </a:r>
          </a:p>
          <a:p>
            <a:pPr lvl="1"/>
            <a:r>
              <a:rPr lang="en-US" altLang="zh-TW" dirty="0"/>
              <a:t>Spiders (agents) move freely, generating vibrations that propagate across the web.</a:t>
            </a:r>
          </a:p>
          <a:p>
            <a:pPr lvl="1"/>
            <a:r>
              <a:rPr lang="en-US" altLang="zh-TW" dirty="0"/>
              <a:t>The intensity of vibrations corresponds to the fitness of a solution, enabling information sharing and collective decision-making.</a:t>
            </a:r>
          </a:p>
          <a:p>
            <a:pPr lvl="1"/>
            <a:r>
              <a:rPr lang="en-US" altLang="zh-TW" dirty="0"/>
              <a:t>The algorithm incorporates gender-based behaviors, where different evolutionary operators guide male and female spiders in distinct ways.</a:t>
            </a:r>
          </a:p>
          <a:p>
            <a:r>
              <a:rPr lang="en-US" altLang="zh-TW" dirty="0"/>
              <a:t>SSA effectively solves global optimization problems by mimicking the information-sharing foraging strategy of social spiders, leveraging vibrations to refine solutions collaboratively.</a:t>
            </a:r>
          </a:p>
          <a:p>
            <a:endParaRPr lang="zh-TW" altLang="en-US" dirty="0"/>
          </a:p>
        </p:txBody>
      </p:sp>
    </p:spTree>
    <p:extLst>
      <p:ext uri="{BB962C8B-B14F-4D97-AF65-F5344CB8AC3E}">
        <p14:creationId xmlns:p14="http://schemas.microsoft.com/office/powerpoint/2010/main" val="1538181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9FA17A-4A5F-98C1-8DB7-6FE8966F7605}"/>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B4CEB09E-FB5E-C3DA-27DB-9AA8602F4F51}"/>
              </a:ext>
            </a:extLst>
          </p:cNvPr>
          <p:cNvPicPr>
            <a:picLocks noGrp="1" noChangeAspect="1"/>
          </p:cNvPicPr>
          <p:nvPr>
            <p:ph idx="1"/>
          </p:nvPr>
        </p:nvPicPr>
        <p:blipFill>
          <a:blip r:embed="rId2"/>
          <a:stretch>
            <a:fillRect/>
          </a:stretch>
        </p:blipFill>
        <p:spPr>
          <a:xfrm>
            <a:off x="3543290" y="1825625"/>
            <a:ext cx="5105420" cy="4351338"/>
          </a:xfrm>
        </p:spPr>
      </p:pic>
    </p:spTree>
    <p:extLst>
      <p:ext uri="{BB962C8B-B14F-4D97-AF65-F5344CB8AC3E}">
        <p14:creationId xmlns:p14="http://schemas.microsoft.com/office/powerpoint/2010/main" val="1061626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DA97E3-7D34-D25F-DBB8-0D4D60B6AC7B}"/>
              </a:ext>
            </a:extLst>
          </p:cNvPr>
          <p:cNvSpPr>
            <a:spLocks noGrp="1"/>
          </p:cNvSpPr>
          <p:nvPr>
            <p:ph type="title"/>
          </p:nvPr>
        </p:nvSpPr>
        <p:spPr/>
        <p:txBody>
          <a:bodyPr/>
          <a:lstStyle/>
          <a:p>
            <a:r>
              <a:rPr lang="en-US" altLang="zh-TW" dirty="0"/>
              <a:t>15.7.2 Fish Swarm Optimization</a:t>
            </a:r>
            <a:endParaRPr lang="zh-TW" altLang="en-US" dirty="0"/>
          </a:p>
        </p:txBody>
      </p:sp>
      <p:sp>
        <p:nvSpPr>
          <p:cNvPr id="3" name="內容版面配置區 2">
            <a:extLst>
              <a:ext uri="{FF2B5EF4-FFF2-40B4-BE49-F238E27FC236}">
                <a16:creationId xmlns:a16="http://schemas.microsoft.com/office/drawing/2014/main" id="{89522EA0-0E06-F428-B82F-AB9629F3CF4F}"/>
              </a:ext>
            </a:extLst>
          </p:cNvPr>
          <p:cNvSpPr>
            <a:spLocks noGrp="1"/>
          </p:cNvSpPr>
          <p:nvPr>
            <p:ph idx="1"/>
          </p:nvPr>
        </p:nvSpPr>
        <p:spPr/>
        <p:txBody>
          <a:bodyPr/>
          <a:lstStyle/>
          <a:p>
            <a:r>
              <a:rPr lang="en-US" altLang="zh-TW" dirty="0"/>
              <a:t>Artificial Fish Swarm Optimization (AFSO) is a population-based optimization technique inspired by the collective movement and social behaviors of fish. It shares similarities with Particle Swarm Optimization (PSO) and relies on instinctive behaviors to maintain the swarm.</a:t>
            </a:r>
          </a:p>
          <a:p>
            <a:endParaRPr lang="zh-TW" altLang="en-US" dirty="0"/>
          </a:p>
        </p:txBody>
      </p:sp>
    </p:spTree>
    <p:extLst>
      <p:ext uri="{BB962C8B-B14F-4D97-AF65-F5344CB8AC3E}">
        <p14:creationId xmlns:p14="http://schemas.microsoft.com/office/powerpoint/2010/main" val="175129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589859-B89E-E4D5-8877-067316D1A1F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147C1B2-984D-D401-6856-89CD04386B64}"/>
              </a:ext>
            </a:extLst>
          </p:cNvPr>
          <p:cNvSpPr>
            <a:spLocks noGrp="1"/>
          </p:cNvSpPr>
          <p:nvPr>
            <p:ph idx="1"/>
          </p:nvPr>
        </p:nvSpPr>
        <p:spPr/>
        <p:txBody>
          <a:bodyPr/>
          <a:lstStyle/>
          <a:p>
            <a:r>
              <a:rPr lang="en-US" altLang="zh-TW" dirty="0"/>
              <a:t>Key Features of AFSO:</a:t>
            </a:r>
          </a:p>
          <a:p>
            <a:pPr lvl="1"/>
            <a:r>
              <a:rPr lang="en-US" altLang="zh-TW" dirty="0"/>
              <a:t>Local Search &amp; Greedy Selection: A fish moves to a new position only if it improves the solution.</a:t>
            </a:r>
          </a:p>
          <a:p>
            <a:pPr lvl="1"/>
            <a:r>
              <a:rPr lang="en-US" altLang="zh-TW" dirty="0"/>
              <a:t>Environmental Influence: Each fish’s behavior depends on its current state and the surrounding environment.</a:t>
            </a:r>
          </a:p>
          <a:p>
            <a:pPr lvl="1"/>
            <a:r>
              <a:rPr lang="en-US" altLang="zh-TW" dirty="0"/>
              <a:t>High Convergence Speed: The algorithm quickly finds solutions but may fall into local optima and has high time complexity.</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1929524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27FE53-2A45-7135-3EFC-26AEEF471B3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1A480F8-7A08-2A6A-8856-786CAB99B7C1}"/>
              </a:ext>
            </a:extLst>
          </p:cNvPr>
          <p:cNvSpPr>
            <a:spLocks noGrp="1"/>
          </p:cNvSpPr>
          <p:nvPr>
            <p:ph idx="1"/>
          </p:nvPr>
        </p:nvSpPr>
        <p:spPr/>
        <p:txBody>
          <a:bodyPr/>
          <a:lstStyle/>
          <a:p>
            <a:r>
              <a:rPr lang="en-US" altLang="zh-TW" dirty="0"/>
              <a:t>Search Behaviors in AFSO:</a:t>
            </a:r>
          </a:p>
          <a:p>
            <a:pPr lvl="1"/>
            <a:r>
              <a:rPr lang="en-US" altLang="zh-TW" dirty="0"/>
              <a:t>Prey Behavior – Searching for food (better solutions).</a:t>
            </a:r>
          </a:p>
          <a:p>
            <a:pPr lvl="1"/>
            <a:r>
              <a:rPr lang="en-US" altLang="zh-TW" dirty="0"/>
              <a:t>Swarm &amp; Follow Behaviors – Seeking food or companions in larger areas.</a:t>
            </a:r>
          </a:p>
          <a:p>
            <a:pPr lvl="1"/>
            <a:r>
              <a:rPr lang="en-US" altLang="zh-TW" dirty="0"/>
              <a:t>Move Behavior – Adjusting position based on local conditions.</a:t>
            </a:r>
          </a:p>
          <a:p>
            <a:pPr lvl="1"/>
            <a:r>
              <a:rPr lang="en-US" altLang="zh-TW" dirty="0"/>
              <a:t>Leap Behavior – Escaping local optima by jumping to new states.</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8464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458C95-1A57-E66D-02AD-CF3FE60F846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8671690-6424-F725-7654-DC46E2A2556D}"/>
              </a:ext>
            </a:extLst>
          </p:cNvPr>
          <p:cNvSpPr>
            <a:spLocks noGrp="1"/>
          </p:cNvSpPr>
          <p:nvPr>
            <p:ph idx="1"/>
          </p:nvPr>
        </p:nvSpPr>
        <p:spPr/>
        <p:txBody>
          <a:bodyPr>
            <a:normAutofit lnSpcReduction="10000"/>
          </a:bodyPr>
          <a:lstStyle/>
          <a:p>
            <a:r>
              <a:rPr lang="en-US" altLang="zh-TW" dirty="0"/>
              <a:t>Variants &amp; Improvements:</a:t>
            </a:r>
          </a:p>
          <a:p>
            <a:pPr lvl="1"/>
            <a:r>
              <a:rPr lang="en-US" altLang="zh-TW" dirty="0"/>
              <a:t>Improved AFSO: Uses a log-linear model for adaptive behavior selection, enhancing decision-making.</a:t>
            </a:r>
          </a:p>
          <a:p>
            <a:pPr lvl="1"/>
            <a:r>
              <a:rPr lang="en-US" altLang="zh-TW" dirty="0"/>
              <a:t>Population Inhibition &amp; Expansion: Large fish consume small fish to accelerate convergence, followed by diversity restoration.</a:t>
            </a:r>
          </a:p>
          <a:p>
            <a:pPr lvl="1"/>
            <a:r>
              <a:rPr lang="en-US" altLang="zh-TW" dirty="0"/>
              <a:t>Fish School Search (FSS): A swarm-based metaheuristic with feeding, swimming, and breeding operators, balancing exploration and exploitation.</a:t>
            </a:r>
          </a:p>
          <a:p>
            <a:pPr lvl="1"/>
            <a:r>
              <a:rPr lang="en-US" altLang="zh-TW" dirty="0"/>
              <a:t>FSS-II: An improved version with higher exploitation capability and reduced fitness evaluations per iteration.</a:t>
            </a:r>
          </a:p>
          <a:p>
            <a:r>
              <a:rPr lang="en-US" altLang="zh-TW" dirty="0"/>
              <a:t>AFSO and its variants are effective for high-dimensional multimodal optimization problems, leveraging biologically inspired behaviors to refine solutions dynamically.</a:t>
            </a:r>
          </a:p>
          <a:p>
            <a:endParaRPr lang="zh-TW" altLang="en-US" dirty="0"/>
          </a:p>
        </p:txBody>
      </p:sp>
    </p:spTree>
    <p:extLst>
      <p:ext uri="{BB962C8B-B14F-4D97-AF65-F5344CB8AC3E}">
        <p14:creationId xmlns:p14="http://schemas.microsoft.com/office/powerpoint/2010/main" val="2327823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7BBCB6-8314-B64A-9472-234981A760A6}"/>
              </a:ext>
            </a:extLst>
          </p:cNvPr>
          <p:cNvSpPr>
            <a:spLocks noGrp="1"/>
          </p:cNvSpPr>
          <p:nvPr>
            <p:ph type="title"/>
          </p:nvPr>
        </p:nvSpPr>
        <p:spPr/>
        <p:txBody>
          <a:bodyPr/>
          <a:lstStyle/>
          <a:p>
            <a:r>
              <a:rPr lang="en-US" altLang="zh-TW" dirty="0"/>
              <a:t>15.7.3 Krill Herd Algorithm</a:t>
            </a:r>
            <a:endParaRPr lang="zh-TW" altLang="en-US" dirty="0"/>
          </a:p>
        </p:txBody>
      </p:sp>
      <p:sp>
        <p:nvSpPr>
          <p:cNvPr id="3" name="內容版面配置區 2">
            <a:extLst>
              <a:ext uri="{FF2B5EF4-FFF2-40B4-BE49-F238E27FC236}">
                <a16:creationId xmlns:a16="http://schemas.microsoft.com/office/drawing/2014/main" id="{23CFBA51-F45F-BC0E-50F7-E9BD764ABFBC}"/>
              </a:ext>
            </a:extLst>
          </p:cNvPr>
          <p:cNvSpPr>
            <a:spLocks noGrp="1"/>
          </p:cNvSpPr>
          <p:nvPr>
            <p:ph idx="1"/>
          </p:nvPr>
        </p:nvSpPr>
        <p:spPr/>
        <p:txBody>
          <a:bodyPr>
            <a:normAutofit/>
          </a:bodyPr>
          <a:lstStyle/>
          <a:p>
            <a:r>
              <a:rPr lang="en-US" altLang="zh-TW" dirty="0"/>
              <a:t>The Krill Herd Algorithm (KHA) is a metaheuristic swarm intelligence optimization method inspired by the herding behavior of krill swarms in response to biological and environmental factors.</a:t>
            </a:r>
          </a:p>
          <a:p>
            <a:r>
              <a:rPr lang="en-US" altLang="zh-TW" dirty="0"/>
              <a:t>Key Mechanisms in KHA:</a:t>
            </a:r>
          </a:p>
          <a:p>
            <a:pPr lvl="1"/>
            <a:r>
              <a:rPr lang="en-US" altLang="zh-TW" dirty="0"/>
              <a:t>Motion Induced by Other Individuals – Krill adjust their movement based on interactions with nearby swarm members.</a:t>
            </a:r>
          </a:p>
          <a:p>
            <a:pPr lvl="1"/>
            <a:r>
              <a:rPr lang="en-US" altLang="zh-TW" dirty="0"/>
              <a:t>Foraging Motion – Krill navigate using food location and past experiences to optimize their search.</a:t>
            </a:r>
          </a:p>
          <a:p>
            <a:pPr lvl="1"/>
            <a:r>
              <a:rPr lang="en-US" altLang="zh-TW" dirty="0"/>
              <a:t>Physical Diffusion – A random movement process that introduces exploration diversity.</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363145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067243-3D85-6DF4-2AB1-C0064F99B05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B8DF791-CC31-E19E-422F-9D7EC471F68D}"/>
              </a:ext>
            </a:extLst>
          </p:cNvPr>
          <p:cNvSpPr>
            <a:spLocks noGrp="1"/>
          </p:cNvSpPr>
          <p:nvPr>
            <p:ph idx="1"/>
          </p:nvPr>
        </p:nvSpPr>
        <p:spPr/>
        <p:txBody>
          <a:bodyPr>
            <a:normAutofit/>
          </a:bodyPr>
          <a:lstStyle/>
          <a:p>
            <a:r>
              <a:rPr lang="en-US" altLang="zh-TW" dirty="0"/>
              <a:t>Advantages of KHA:</a:t>
            </a:r>
          </a:p>
          <a:p>
            <a:pPr lvl="1"/>
            <a:r>
              <a:rPr lang="en-US" altLang="zh-TW" dirty="0"/>
              <a:t>Simple Parameter Tuning: Only the time interval needs fine-tuning, making it more straightforward than other nature-inspired algorithms.</a:t>
            </a:r>
          </a:p>
          <a:p>
            <a:pPr lvl="1"/>
            <a:r>
              <a:rPr lang="en-US" altLang="zh-TW" dirty="0"/>
              <a:t>Balanced Exploration &amp; Exploitation: The combination of social interaction, memory-based foraging, and random diffusion allows for effective optimization.</a:t>
            </a:r>
          </a:p>
          <a:p>
            <a:r>
              <a:rPr lang="en-US" altLang="zh-TW" dirty="0"/>
              <a:t>KHA is particularly useful for global optimization problems, leveraging biologically inspired movement strategies to refine solutions dynamically.</a:t>
            </a:r>
          </a:p>
          <a:p>
            <a:endParaRPr lang="zh-TW" altLang="en-US" dirty="0"/>
          </a:p>
        </p:txBody>
      </p:sp>
    </p:spTree>
    <p:extLst>
      <p:ext uri="{BB962C8B-B14F-4D97-AF65-F5344CB8AC3E}">
        <p14:creationId xmlns:p14="http://schemas.microsoft.com/office/powerpoint/2010/main" val="3257524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51900D-14D7-751D-D4AE-984FC571DADF}"/>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77AC8E56-9426-5101-9BC6-36C30734FBA4}"/>
              </a:ext>
            </a:extLst>
          </p:cNvPr>
          <p:cNvPicPr>
            <a:picLocks noGrp="1" noChangeAspect="1"/>
          </p:cNvPicPr>
          <p:nvPr>
            <p:ph idx="1"/>
          </p:nvPr>
        </p:nvPicPr>
        <p:blipFill>
          <a:blip r:embed="rId2"/>
          <a:stretch>
            <a:fillRect/>
          </a:stretch>
        </p:blipFill>
        <p:spPr>
          <a:xfrm>
            <a:off x="1689697" y="1825625"/>
            <a:ext cx="8812605" cy="4351338"/>
          </a:xfrm>
        </p:spPr>
      </p:pic>
    </p:spTree>
    <p:extLst>
      <p:ext uri="{BB962C8B-B14F-4D97-AF65-F5344CB8AC3E}">
        <p14:creationId xmlns:p14="http://schemas.microsoft.com/office/powerpoint/2010/main" val="2656980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69C57D-1738-225E-31FD-C310EA71287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0C0D1E8-D020-20C6-9F8D-23707E809A3D}"/>
              </a:ext>
            </a:extLst>
          </p:cNvPr>
          <p:cNvSpPr>
            <a:spLocks noGrp="1"/>
          </p:cNvSpPr>
          <p:nvPr>
            <p:ph idx="1"/>
          </p:nvPr>
        </p:nvSpPr>
        <p:spPr/>
        <p:txBody>
          <a:bodyPr/>
          <a:lstStyle/>
          <a:p>
            <a:r>
              <a:rPr lang="en-US" altLang="zh-TW" dirty="0"/>
              <a:t>The Stud Krill Herd Algorithm (SKHA) enhances the Krill Herd Algorithm (KHA) by incorporating stud selection and crossover operators during the krill updating process. Instead of stochastic selection, the best krill (stud) shares optimal information with the population using genetic operators, improving convergence.</a:t>
            </a:r>
          </a:p>
          <a:p>
            <a:endParaRPr lang="zh-TW" altLang="en-US" dirty="0"/>
          </a:p>
        </p:txBody>
      </p:sp>
    </p:spTree>
    <p:extLst>
      <p:ext uri="{BB962C8B-B14F-4D97-AF65-F5344CB8AC3E}">
        <p14:creationId xmlns:p14="http://schemas.microsoft.com/office/powerpoint/2010/main" val="204861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355BFE-7062-9CAD-30BC-F2B4D80FF6A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55C8BC8-0571-4E11-EC45-B17515B4D97D}"/>
              </a:ext>
            </a:extLst>
          </p:cNvPr>
          <p:cNvSpPr>
            <a:spLocks noGrp="1"/>
          </p:cNvSpPr>
          <p:nvPr>
            <p:ph idx="1"/>
          </p:nvPr>
        </p:nvSpPr>
        <p:spPr/>
        <p:txBody>
          <a:bodyPr>
            <a:normAutofit/>
          </a:bodyPr>
          <a:lstStyle/>
          <a:p>
            <a:r>
              <a:rPr lang="en-US" altLang="zh-TW" dirty="0"/>
              <a:t>Algorithm Phases:</a:t>
            </a:r>
          </a:p>
          <a:p>
            <a:pPr marL="971550" lvl="1" indent="-514350">
              <a:buFont typeface="+mj-lt"/>
              <a:buAutoNum type="arabicPeriod"/>
            </a:pPr>
            <a:r>
              <a:rPr lang="en-US" altLang="zh-TW" dirty="0"/>
              <a:t>Luciferin update phase – Glowworms adjust their luciferin levels based on fitness.</a:t>
            </a:r>
          </a:p>
          <a:p>
            <a:pPr marL="971550" lvl="1" indent="-514350">
              <a:buFont typeface="+mj-lt"/>
              <a:buAutoNum type="arabicPeriod"/>
            </a:pPr>
            <a:r>
              <a:rPr lang="en-US" altLang="zh-TW" dirty="0"/>
              <a:t>Movement phase – Glowworms move toward neighbors with higher luciferin values.</a:t>
            </a:r>
          </a:p>
          <a:p>
            <a:pPr marL="971550" lvl="1" indent="-514350">
              <a:buFont typeface="+mj-lt"/>
              <a:buAutoNum type="arabicPeriod"/>
            </a:pPr>
            <a:r>
              <a:rPr lang="en-US" altLang="zh-TW" dirty="0"/>
              <a:t>Neighborhood range update phase – The local decision range is adaptively updated.</a:t>
            </a:r>
          </a:p>
          <a:p>
            <a:r>
              <a:rPr lang="en-US" altLang="zh-TW" dirty="0"/>
              <a:t>Through local interactions, the swarm partitions into subgroups, each converging to different optima of the multimodal function</a:t>
            </a:r>
          </a:p>
          <a:p>
            <a:endParaRPr lang="zh-TW" altLang="en-US" dirty="0"/>
          </a:p>
        </p:txBody>
      </p:sp>
    </p:spTree>
    <p:extLst>
      <p:ext uri="{BB962C8B-B14F-4D97-AF65-F5344CB8AC3E}">
        <p14:creationId xmlns:p14="http://schemas.microsoft.com/office/powerpoint/2010/main" val="2993507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C32F13-D4D7-7FE0-8DD0-3AD426AC571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3436FF3-44D5-8EE9-BAF7-F098FE7AA924}"/>
              </a:ext>
            </a:extLst>
          </p:cNvPr>
          <p:cNvSpPr>
            <a:spLocks noGrp="1"/>
          </p:cNvSpPr>
          <p:nvPr>
            <p:ph idx="1"/>
          </p:nvPr>
        </p:nvSpPr>
        <p:spPr/>
        <p:txBody>
          <a:bodyPr>
            <a:normAutofit/>
          </a:bodyPr>
          <a:lstStyle/>
          <a:p>
            <a:r>
              <a:rPr lang="en-US" altLang="zh-TW" dirty="0"/>
              <a:t>Variants of Krill Herd Algorithm:</a:t>
            </a:r>
          </a:p>
          <a:p>
            <a:pPr lvl="1"/>
            <a:r>
              <a:rPr lang="en-US" altLang="zh-TW" dirty="0"/>
              <a:t>Discrete Krill Herd Algorithm – Adapted for network route optimization, applying discrete optimization techniques.</a:t>
            </a:r>
          </a:p>
          <a:p>
            <a:pPr lvl="1"/>
            <a:r>
              <a:rPr lang="en-US" altLang="zh-TW" dirty="0"/>
              <a:t>Free Search Krill Herd Algorithm (FSKHA) – Introduces:</a:t>
            </a:r>
          </a:p>
          <a:p>
            <a:pPr lvl="2"/>
            <a:r>
              <a:rPr lang="en-US" altLang="zh-TW" dirty="0"/>
              <a:t>Opposition-based learning for generating more uniform initial populations.</a:t>
            </a:r>
          </a:p>
          <a:p>
            <a:pPr lvl="2"/>
            <a:r>
              <a:rPr lang="en-US" altLang="zh-TW" dirty="0"/>
              <a:t>Free search operator to simulate uncertain individual behavior, allowing krill to move freely based on their own perception.</a:t>
            </a:r>
          </a:p>
          <a:p>
            <a:pPr lvl="2"/>
            <a:r>
              <a:rPr lang="en-US" altLang="zh-TW" dirty="0"/>
              <a:t>Sensitivity adjustment, where:</a:t>
            </a:r>
          </a:p>
          <a:p>
            <a:pPr lvl="3"/>
            <a:r>
              <a:rPr lang="en-US" altLang="zh-TW" dirty="0"/>
              <a:t>Higher sensitivity moves krill toward the global best.</a:t>
            </a:r>
          </a:p>
          <a:p>
            <a:pPr lvl="3"/>
            <a:r>
              <a:rPr lang="en-US" altLang="zh-TW" dirty="0"/>
              <a:t>Lower sensitivity encourages local exploration.</a:t>
            </a:r>
          </a:p>
          <a:p>
            <a:endParaRPr lang="en-US" altLang="zh-TW" dirty="0"/>
          </a:p>
          <a:p>
            <a:endParaRPr lang="en-US" altLang="zh-TW" dirty="0"/>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1919710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FCFEF0-AC08-721C-B38E-BD4647D317F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5DD2FE9-8A10-252B-C411-6E8ED3CBC217}"/>
              </a:ext>
            </a:extLst>
          </p:cNvPr>
          <p:cNvSpPr>
            <a:spLocks noGrp="1"/>
          </p:cNvSpPr>
          <p:nvPr>
            <p:ph idx="1"/>
          </p:nvPr>
        </p:nvSpPr>
        <p:spPr/>
        <p:txBody>
          <a:bodyPr/>
          <a:lstStyle/>
          <a:p>
            <a:r>
              <a:rPr lang="en-US" altLang="zh-TW" dirty="0"/>
              <a:t>Advantages of Free Search Krill Herd Algorithm:</a:t>
            </a:r>
          </a:p>
          <a:p>
            <a:pPr lvl="1"/>
            <a:r>
              <a:rPr lang="en-US" altLang="zh-TW" dirty="0"/>
              <a:t>Avoids local optima by allowing krill to explore the entire search space with nonzero probability.</a:t>
            </a:r>
          </a:p>
          <a:p>
            <a:pPr lvl="1"/>
            <a:r>
              <a:rPr lang="en-US" altLang="zh-TW" dirty="0"/>
              <a:t>Improves optimization performance, outperforming PSO, DE, KHA, Harmony Search, Free Search, and Bat Algorithm.</a:t>
            </a:r>
          </a:p>
          <a:p>
            <a:r>
              <a:rPr lang="en-US" altLang="zh-TW" dirty="0"/>
              <a:t>These enhancements make FSKHA a powerful optimization method, balancing exploration and exploitation while maintaining adaptive search behavior.</a:t>
            </a:r>
          </a:p>
          <a:p>
            <a:endParaRPr lang="zh-TW" altLang="en-US" dirty="0"/>
          </a:p>
        </p:txBody>
      </p:sp>
    </p:spTree>
    <p:extLst>
      <p:ext uri="{BB962C8B-B14F-4D97-AF65-F5344CB8AC3E}">
        <p14:creationId xmlns:p14="http://schemas.microsoft.com/office/powerpoint/2010/main" val="2051684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24617D-E8DE-E662-97DF-4C714853354A}"/>
              </a:ext>
            </a:extLst>
          </p:cNvPr>
          <p:cNvSpPr>
            <a:spLocks noGrp="1"/>
          </p:cNvSpPr>
          <p:nvPr>
            <p:ph type="title"/>
          </p:nvPr>
        </p:nvSpPr>
        <p:spPr/>
        <p:txBody>
          <a:bodyPr/>
          <a:lstStyle/>
          <a:p>
            <a:r>
              <a:rPr lang="en-US" altLang="zh-TW" dirty="0"/>
              <a:t>15.7.4 Cockroach-Based Optimization</a:t>
            </a:r>
            <a:endParaRPr lang="zh-TW" altLang="en-US" dirty="0"/>
          </a:p>
        </p:txBody>
      </p:sp>
      <p:sp>
        <p:nvSpPr>
          <p:cNvPr id="3" name="內容版面配置區 2">
            <a:extLst>
              <a:ext uri="{FF2B5EF4-FFF2-40B4-BE49-F238E27FC236}">
                <a16:creationId xmlns:a16="http://schemas.microsoft.com/office/drawing/2014/main" id="{F2FCE4EC-1A48-7932-7299-6903899B9B5B}"/>
              </a:ext>
            </a:extLst>
          </p:cNvPr>
          <p:cNvSpPr>
            <a:spLocks noGrp="1"/>
          </p:cNvSpPr>
          <p:nvPr>
            <p:ph idx="1"/>
          </p:nvPr>
        </p:nvSpPr>
        <p:spPr/>
        <p:txBody>
          <a:bodyPr>
            <a:normAutofit fontScale="92500" lnSpcReduction="10000"/>
          </a:bodyPr>
          <a:lstStyle/>
          <a:p>
            <a:r>
              <a:rPr lang="en-US" altLang="zh-TW" dirty="0"/>
              <a:t>Roach Infestation Optimization (RIO) is a metaheuristic optimization method inspired by the social behavior of cockroaches, particularly their tendency to seek dark shelters while maintaining social connections. It improves upon Particle Swarm Optimization (PSO) by modifying key mechanisms.</a:t>
            </a:r>
          </a:p>
          <a:p>
            <a:r>
              <a:rPr lang="en-US" altLang="zh-TW" dirty="0"/>
              <a:t>Key Features of RIO:</a:t>
            </a:r>
          </a:p>
          <a:p>
            <a:pPr lvl="1"/>
            <a:r>
              <a:rPr lang="en-US" altLang="zh-TW" dirty="0"/>
              <a:t>Shelter-Seeking Behavior: Unlike PSO, where particles gather around food sources, cockroaches congregate under dark shelters.</a:t>
            </a:r>
          </a:p>
          <a:p>
            <a:pPr lvl="1"/>
            <a:r>
              <a:rPr lang="en-US" altLang="zh-TW" dirty="0"/>
              <a:t>Local Best Positions: RIO replaces PSO’s global best position with local best positions, enhancing adaptability.</a:t>
            </a:r>
          </a:p>
          <a:p>
            <a:pPr lvl="1"/>
            <a:r>
              <a:rPr lang="en-US" altLang="zh-TW" dirty="0"/>
              <a:t>Random Search Behavior: Introduced to prevent convergence on local minima, improving global optimization.</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1733332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D1866C-7FFB-FAAF-A079-174A1DB154A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8ABC436-0BA1-315B-0F45-7087F903F644}"/>
              </a:ext>
            </a:extLst>
          </p:cNvPr>
          <p:cNvSpPr>
            <a:spLocks noGrp="1"/>
          </p:cNvSpPr>
          <p:nvPr>
            <p:ph idx="1"/>
          </p:nvPr>
        </p:nvSpPr>
        <p:spPr/>
        <p:txBody>
          <a:bodyPr>
            <a:normAutofit lnSpcReduction="10000"/>
          </a:bodyPr>
          <a:lstStyle/>
          <a:p>
            <a:r>
              <a:rPr lang="en-US" altLang="zh-TW" dirty="0"/>
              <a:t>Hungry Behavior in RIO:</a:t>
            </a:r>
          </a:p>
          <a:p>
            <a:pPr lvl="1"/>
            <a:r>
              <a:rPr lang="en-US" altLang="zh-TW" dirty="0"/>
              <a:t>At intervals, hungry cockroaches leave their comfortable shelters and social groups to search for food, adding dynamic exploration.</a:t>
            </a:r>
          </a:p>
          <a:p>
            <a:pPr lvl="1"/>
            <a:r>
              <a:rPr lang="en-US" altLang="zh-TW" dirty="0"/>
              <a:t>Hungry PSO &amp; Hungry RIO extend this concept to PSO and RIO, increasing search diversity.</a:t>
            </a:r>
          </a:p>
          <a:p>
            <a:r>
              <a:rPr lang="en-US" altLang="zh-TW" dirty="0"/>
              <a:t>Advantages of RIO Over PSO:</a:t>
            </a:r>
          </a:p>
          <a:p>
            <a:pPr lvl="1"/>
            <a:r>
              <a:rPr lang="en-US" altLang="zh-TW" dirty="0"/>
              <a:t>Better global optimization due to local best selection and random search.</a:t>
            </a:r>
          </a:p>
          <a:p>
            <a:pPr lvl="1"/>
            <a:r>
              <a:rPr lang="en-US" altLang="zh-TW" dirty="0"/>
              <a:t>Avoids premature convergence by incorporating hunger-driven exploration.</a:t>
            </a:r>
          </a:p>
          <a:p>
            <a:r>
              <a:rPr lang="en-US" altLang="zh-TW" dirty="0"/>
              <a:t>RIO provides a robust optimization framework, balancing social clustering and adaptive exploration, making it more effective than PSO in finding global optima.</a:t>
            </a:r>
          </a:p>
          <a:p>
            <a:endParaRPr lang="zh-TW" altLang="en-US" dirty="0"/>
          </a:p>
        </p:txBody>
      </p:sp>
    </p:spTree>
    <p:extLst>
      <p:ext uri="{BB962C8B-B14F-4D97-AF65-F5344CB8AC3E}">
        <p14:creationId xmlns:p14="http://schemas.microsoft.com/office/powerpoint/2010/main" val="3138054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89B38A-6652-C6E0-2AFE-D0F6982CE5B3}"/>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C42B3E29-8F7D-4D1B-9C13-055D90B7702C}"/>
              </a:ext>
            </a:extLst>
          </p:cNvPr>
          <p:cNvPicPr>
            <a:picLocks noGrp="1" noChangeAspect="1"/>
          </p:cNvPicPr>
          <p:nvPr>
            <p:ph idx="1"/>
          </p:nvPr>
        </p:nvPicPr>
        <p:blipFill>
          <a:blip r:embed="rId2"/>
          <a:stretch>
            <a:fillRect/>
          </a:stretch>
        </p:blipFill>
        <p:spPr>
          <a:xfrm>
            <a:off x="2279597" y="1825625"/>
            <a:ext cx="7632805" cy="4351338"/>
          </a:xfrm>
        </p:spPr>
      </p:pic>
    </p:spTree>
    <p:extLst>
      <p:ext uri="{BB962C8B-B14F-4D97-AF65-F5344CB8AC3E}">
        <p14:creationId xmlns:p14="http://schemas.microsoft.com/office/powerpoint/2010/main" val="874231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EAFE93-ABA8-D566-0CED-5387347A440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E0BC3B6-E642-E099-D622-A71A2CBD7FAB}"/>
              </a:ext>
            </a:extLst>
          </p:cNvPr>
          <p:cNvSpPr>
            <a:spLocks noGrp="1"/>
          </p:cNvSpPr>
          <p:nvPr>
            <p:ph idx="1"/>
          </p:nvPr>
        </p:nvSpPr>
        <p:spPr/>
        <p:txBody>
          <a:bodyPr>
            <a:normAutofit/>
          </a:bodyPr>
          <a:lstStyle/>
          <a:p>
            <a:r>
              <a:rPr lang="en-US" altLang="zh-TW" dirty="0"/>
              <a:t>Cockroach Swarm Optimization (CSO) is a metaheuristic optimization algorithm that mimics the chase-swarming, dispersion, and ruthless social behaviors of cockroaches. It shares similarities with Particle Swarm Optimization (PSO) but incorporates additional behaviors to enhance search efficiency.</a:t>
            </a:r>
          </a:p>
          <a:p>
            <a:endParaRPr lang="zh-TW" altLang="en-US" dirty="0"/>
          </a:p>
        </p:txBody>
      </p:sp>
    </p:spTree>
    <p:extLst>
      <p:ext uri="{BB962C8B-B14F-4D97-AF65-F5344CB8AC3E}">
        <p14:creationId xmlns:p14="http://schemas.microsoft.com/office/powerpoint/2010/main" val="1112098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7AB950-DD7C-6FBB-7BCC-2F3199AD4F9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C9C2128-272B-291D-833C-401B42749E17}"/>
              </a:ext>
            </a:extLst>
          </p:cNvPr>
          <p:cNvSpPr>
            <a:spLocks noGrp="1"/>
          </p:cNvSpPr>
          <p:nvPr>
            <p:ph idx="1"/>
          </p:nvPr>
        </p:nvSpPr>
        <p:spPr/>
        <p:txBody>
          <a:bodyPr>
            <a:normAutofit/>
          </a:bodyPr>
          <a:lstStyle/>
          <a:p>
            <a:r>
              <a:rPr lang="en-US" altLang="zh-TW" dirty="0"/>
              <a:t>Key Behaviors in CSO:</a:t>
            </a:r>
          </a:p>
          <a:p>
            <a:pPr lvl="1"/>
            <a:r>
              <a:rPr lang="en-US" altLang="zh-TW" dirty="0"/>
              <a:t>Chase-Swarming Behavior – Cockroaches are attracted to their personal best within their visual range or the global best.</a:t>
            </a:r>
          </a:p>
          <a:p>
            <a:pPr lvl="1"/>
            <a:r>
              <a:rPr lang="en-US" altLang="zh-TW" dirty="0"/>
              <a:t>Dispersion Behavior – Introduces random movement to increase exploration.</a:t>
            </a:r>
          </a:p>
          <a:p>
            <a:pPr lvl="1"/>
            <a:r>
              <a:rPr lang="en-US" altLang="zh-TW" dirty="0"/>
              <a:t>Ruthless Behavior – Forces an individual to move directly to the global best position, accelerating convergence.</a:t>
            </a:r>
          </a:p>
          <a:p>
            <a:pPr lvl="1"/>
            <a:r>
              <a:rPr lang="en-US" altLang="zh-TW" dirty="0"/>
              <a:t>Hunger Behavior – Modeled using a partial differential equation:- A hunger threshold is defined.</a:t>
            </a:r>
          </a:p>
          <a:p>
            <a:pPr lvl="1"/>
            <a:r>
              <a:rPr lang="en-US" altLang="zh-TW" dirty="0"/>
              <a:t>When a cockroach reaches this threshold, it migrates to a food source within the search space.</a:t>
            </a:r>
          </a:p>
          <a:p>
            <a:endParaRPr lang="zh-TW" altLang="en-US" dirty="0"/>
          </a:p>
        </p:txBody>
      </p:sp>
    </p:spTree>
    <p:extLst>
      <p:ext uri="{BB962C8B-B14F-4D97-AF65-F5344CB8AC3E}">
        <p14:creationId xmlns:p14="http://schemas.microsoft.com/office/powerpoint/2010/main" val="3857393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1DCFBF-ADF7-F06D-7E5F-54BA0922B14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810E7C2-1751-BAEF-AD1B-09C4F7B9697A}"/>
              </a:ext>
            </a:extLst>
          </p:cNvPr>
          <p:cNvSpPr>
            <a:spLocks noGrp="1"/>
          </p:cNvSpPr>
          <p:nvPr>
            <p:ph idx="1"/>
          </p:nvPr>
        </p:nvSpPr>
        <p:spPr/>
        <p:txBody>
          <a:bodyPr>
            <a:normAutofit/>
          </a:bodyPr>
          <a:lstStyle/>
          <a:p>
            <a:r>
              <a:rPr lang="en-US" altLang="zh-TW" dirty="0"/>
              <a:t>Advantages of CSO:</a:t>
            </a:r>
          </a:p>
          <a:p>
            <a:pPr lvl="1"/>
            <a:r>
              <a:rPr lang="en-US" altLang="zh-TW" dirty="0"/>
              <a:t>Improved exploration and exploitation through diverse behavioral mechanisms.</a:t>
            </a:r>
          </a:p>
          <a:p>
            <a:pPr lvl="1"/>
            <a:r>
              <a:rPr lang="en-US" altLang="zh-TW" dirty="0"/>
              <a:t>Prevents local optima by incorporating hunger-driven migration.</a:t>
            </a:r>
          </a:p>
          <a:p>
            <a:pPr lvl="1"/>
            <a:r>
              <a:rPr lang="en-US" altLang="zh-TW" dirty="0"/>
              <a:t>Outperforms Roach Infestation Optimization (RIO) and Hungry RIO, offering better global optimization performance.</a:t>
            </a:r>
          </a:p>
          <a:p>
            <a:r>
              <a:rPr lang="en-US" altLang="zh-TW" dirty="0"/>
              <a:t>CSO provides a powerful optimization framework, balancing adaptive movement, social interactions, and hunger-driven exploration, making it highly effective for complex search problems.</a:t>
            </a:r>
          </a:p>
          <a:p>
            <a:endParaRPr lang="zh-TW" altLang="en-US" dirty="0"/>
          </a:p>
        </p:txBody>
      </p:sp>
    </p:spTree>
    <p:extLst>
      <p:ext uri="{BB962C8B-B14F-4D97-AF65-F5344CB8AC3E}">
        <p14:creationId xmlns:p14="http://schemas.microsoft.com/office/powerpoint/2010/main" val="27345124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69DB29-57B6-F41B-0455-611B42704088}"/>
              </a:ext>
            </a:extLst>
          </p:cNvPr>
          <p:cNvSpPr>
            <a:spLocks noGrp="1"/>
          </p:cNvSpPr>
          <p:nvPr>
            <p:ph type="title"/>
          </p:nvPr>
        </p:nvSpPr>
        <p:spPr/>
        <p:txBody>
          <a:bodyPr/>
          <a:lstStyle/>
          <a:p>
            <a:r>
              <a:rPr lang="en-US" altLang="zh-TW" dirty="0"/>
              <a:t>15.7.5 Seven-Spot Ladybird Optimization</a:t>
            </a:r>
            <a:endParaRPr lang="zh-TW" altLang="en-US" dirty="0"/>
          </a:p>
        </p:txBody>
      </p:sp>
      <p:sp>
        <p:nvSpPr>
          <p:cNvPr id="3" name="內容版面配置區 2">
            <a:extLst>
              <a:ext uri="{FF2B5EF4-FFF2-40B4-BE49-F238E27FC236}">
                <a16:creationId xmlns:a16="http://schemas.microsoft.com/office/drawing/2014/main" id="{B0C83F02-2D27-C7F0-CA48-0186DD7B599F}"/>
              </a:ext>
            </a:extLst>
          </p:cNvPr>
          <p:cNvSpPr>
            <a:spLocks noGrp="1"/>
          </p:cNvSpPr>
          <p:nvPr>
            <p:ph idx="1"/>
          </p:nvPr>
        </p:nvSpPr>
        <p:spPr/>
        <p:txBody>
          <a:bodyPr/>
          <a:lstStyle/>
          <a:p>
            <a:r>
              <a:rPr lang="en-US" altLang="zh-TW" dirty="0"/>
              <a:t>Seven-Spot Ladybird Optimization (SSLO) is a metaheuristic algorithm inspired by the foraging behavior of the seven-spot ladybird (</a:t>
            </a:r>
            <a:r>
              <a:rPr lang="en-US" altLang="zh-TW" dirty="0" err="1"/>
              <a:t>Coccinella</a:t>
            </a:r>
            <a:r>
              <a:rPr lang="en-US" altLang="zh-TW" dirty="0"/>
              <a:t> </a:t>
            </a:r>
            <a:r>
              <a:rPr lang="en-US" altLang="zh-TW" dirty="0" err="1"/>
              <a:t>septempunctata</a:t>
            </a:r>
            <a:r>
              <a:rPr lang="en-US" altLang="zh-TW" dirty="0"/>
              <a:t>). It shares similarities with Particle Swarm Optimization (PSO) by utilizing local best (</a:t>
            </a:r>
            <a:r>
              <a:rPr lang="en-US" altLang="zh-TW" dirty="0" err="1"/>
              <a:t>lbest</a:t>
            </a:r>
            <a:r>
              <a:rPr lang="en-US" altLang="zh-TW" dirty="0"/>
              <a:t>) and global best (</a:t>
            </a:r>
            <a:r>
              <a:rPr lang="en-US" altLang="zh-TW" dirty="0" err="1"/>
              <a:t>gbest</a:t>
            </a:r>
            <a:r>
              <a:rPr lang="en-US" altLang="zh-TW" dirty="0"/>
              <a:t>) positions for search.</a:t>
            </a:r>
          </a:p>
          <a:p>
            <a:endParaRPr lang="zh-TW" altLang="en-US" dirty="0"/>
          </a:p>
        </p:txBody>
      </p:sp>
    </p:spTree>
    <p:extLst>
      <p:ext uri="{BB962C8B-B14F-4D97-AF65-F5344CB8AC3E}">
        <p14:creationId xmlns:p14="http://schemas.microsoft.com/office/powerpoint/2010/main" val="23295395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D92A5C-1FF6-B9C7-12E8-6DB3B46C42D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BD6FDCB-2B94-B53C-0A7D-8AD0F4F819AF}"/>
              </a:ext>
            </a:extLst>
          </p:cNvPr>
          <p:cNvSpPr>
            <a:spLocks noGrp="1"/>
          </p:cNvSpPr>
          <p:nvPr>
            <p:ph idx="1"/>
          </p:nvPr>
        </p:nvSpPr>
        <p:spPr/>
        <p:txBody>
          <a:bodyPr/>
          <a:lstStyle/>
          <a:p>
            <a:r>
              <a:rPr lang="en-US" altLang="zh-TW" dirty="0"/>
              <a:t>Key Search Mechanisms in SSLO:</a:t>
            </a:r>
          </a:p>
          <a:p>
            <a:pPr marL="971550" lvl="1" indent="-514350">
              <a:buFont typeface="+mj-lt"/>
              <a:buAutoNum type="arabicPeriod"/>
            </a:pPr>
            <a:r>
              <a:rPr lang="en-US" altLang="zh-TW" dirty="0"/>
              <a:t>Intensive Search – Slow movement within aphid aggregates, focusing on local optimization.</a:t>
            </a:r>
          </a:p>
          <a:p>
            <a:pPr marL="971550" lvl="1" indent="-514350">
              <a:buFont typeface="+mj-lt"/>
              <a:buAutoNum type="arabicPeriod"/>
            </a:pPr>
            <a:r>
              <a:rPr lang="en-US" altLang="zh-TW" dirty="0"/>
              <a:t>Extensive Search – Faster, linear movement between aphid aggregates within a patch, improving exploration.</a:t>
            </a:r>
          </a:p>
          <a:p>
            <a:pPr marL="971550" lvl="1" indent="-514350">
              <a:buFont typeface="+mj-lt"/>
              <a:buAutoNum type="arabicPeriod"/>
            </a:pPr>
            <a:r>
              <a:rPr lang="en-US" altLang="zh-TW" dirty="0"/>
              <a:t>Dispersal – Movement between patches, expanding the search space.</a:t>
            </a:r>
          </a:p>
          <a:p>
            <a:pPr marL="971550" lvl="1" indent="-514350">
              <a:buFont typeface="+mj-lt"/>
              <a:buAutoNum type="arabicPeriod"/>
            </a:pPr>
            <a:r>
              <a:rPr lang="en-US" altLang="zh-TW" dirty="0"/>
              <a:t>Migration – Transition from patches to hibernation, ensuring adaptability.</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69040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3B43EB-26DB-CC28-6DEF-50EDAACB9DA7}"/>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CA51A58B-774E-70D2-9FD5-F65618A0E7A8}"/>
              </a:ext>
            </a:extLst>
          </p:cNvPr>
          <p:cNvPicPr>
            <a:picLocks noGrp="1" noChangeAspect="1"/>
          </p:cNvPicPr>
          <p:nvPr>
            <p:ph idx="1"/>
          </p:nvPr>
        </p:nvPicPr>
        <p:blipFill>
          <a:blip r:embed="rId2"/>
          <a:stretch>
            <a:fillRect/>
          </a:stretch>
        </p:blipFill>
        <p:spPr>
          <a:xfrm>
            <a:off x="1523362" y="2734292"/>
            <a:ext cx="9145276" cy="2534004"/>
          </a:xfrm>
        </p:spPr>
      </p:pic>
    </p:spTree>
    <p:extLst>
      <p:ext uri="{BB962C8B-B14F-4D97-AF65-F5344CB8AC3E}">
        <p14:creationId xmlns:p14="http://schemas.microsoft.com/office/powerpoint/2010/main" val="1358508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F5A9D6-BF22-C404-894F-25BBA9688C5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31BDB3B-D864-3FD7-7199-93F499F98871}"/>
              </a:ext>
            </a:extLst>
          </p:cNvPr>
          <p:cNvSpPr>
            <a:spLocks noGrp="1"/>
          </p:cNvSpPr>
          <p:nvPr>
            <p:ph idx="1"/>
          </p:nvPr>
        </p:nvSpPr>
        <p:spPr/>
        <p:txBody>
          <a:bodyPr/>
          <a:lstStyle/>
          <a:p>
            <a:r>
              <a:rPr lang="en-US" altLang="zh-TW" dirty="0"/>
              <a:t>Ladybird’s Foraging Behavior:</a:t>
            </a:r>
          </a:p>
          <a:p>
            <a:pPr lvl="1"/>
            <a:r>
              <a:rPr lang="en-US" altLang="zh-TW" dirty="0"/>
              <a:t>Uses antennae and maxillary palpi to detect prey.</a:t>
            </a:r>
          </a:p>
          <a:p>
            <a:pPr lvl="1"/>
            <a:r>
              <a:rPr lang="en-US" altLang="zh-TW" dirty="0"/>
              <a:t>Sideward vibrations of maxillary palpi increase the search area, enhancing prey detection.</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3740171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C6B6D3-C6C1-13D3-9233-E16878EB8B6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BB3419A-C4AF-AFA9-F111-89A96CD51922}"/>
              </a:ext>
            </a:extLst>
          </p:cNvPr>
          <p:cNvSpPr>
            <a:spLocks noGrp="1"/>
          </p:cNvSpPr>
          <p:nvPr>
            <p:ph idx="1"/>
          </p:nvPr>
        </p:nvSpPr>
        <p:spPr/>
        <p:txBody>
          <a:bodyPr>
            <a:normAutofit/>
          </a:bodyPr>
          <a:lstStyle/>
          <a:p>
            <a:r>
              <a:rPr lang="en-US" altLang="zh-TW" dirty="0"/>
              <a:t>Advantages of SSLO:</a:t>
            </a:r>
          </a:p>
          <a:p>
            <a:pPr lvl="1"/>
            <a:r>
              <a:rPr lang="en-US" altLang="zh-TW" dirty="0"/>
              <a:t>Adaptive search strategy, switching between intensive and extensive modes.</a:t>
            </a:r>
          </a:p>
          <a:p>
            <a:pPr lvl="1"/>
            <a:r>
              <a:rPr lang="en-US" altLang="zh-TW" dirty="0"/>
              <a:t>Efficient exploration and exploitation, balancing local refinement and global search.</a:t>
            </a:r>
          </a:p>
          <a:p>
            <a:pPr lvl="1"/>
            <a:r>
              <a:rPr lang="en-US" altLang="zh-TW" dirty="0"/>
              <a:t>Biologically inspired movement patterns improve optimization performance.</a:t>
            </a:r>
          </a:p>
          <a:p>
            <a:r>
              <a:rPr lang="en-US" altLang="zh-TW" dirty="0"/>
              <a:t>SSLO provides a structured and dynamic approach to optimization, leveraging natural foraging behaviors to refine solutions effectively</a:t>
            </a:r>
          </a:p>
          <a:p>
            <a:endParaRPr lang="zh-TW" altLang="en-US" dirty="0"/>
          </a:p>
        </p:txBody>
      </p:sp>
    </p:spTree>
    <p:extLst>
      <p:ext uri="{BB962C8B-B14F-4D97-AF65-F5344CB8AC3E}">
        <p14:creationId xmlns:p14="http://schemas.microsoft.com/office/powerpoint/2010/main" val="3987100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404C10-8E7D-43A6-8562-D17B936F40B5}"/>
              </a:ext>
            </a:extLst>
          </p:cNvPr>
          <p:cNvSpPr>
            <a:spLocks noGrp="1"/>
          </p:cNvSpPr>
          <p:nvPr>
            <p:ph type="title"/>
          </p:nvPr>
        </p:nvSpPr>
        <p:spPr/>
        <p:txBody>
          <a:bodyPr/>
          <a:lstStyle/>
          <a:p>
            <a:r>
              <a:rPr lang="en-US" altLang="zh-TW" dirty="0"/>
              <a:t>15.7.6 Monkey-Inspired Optimization</a:t>
            </a:r>
            <a:endParaRPr lang="zh-TW" altLang="en-US" dirty="0"/>
          </a:p>
        </p:txBody>
      </p:sp>
      <p:sp>
        <p:nvSpPr>
          <p:cNvPr id="3" name="內容版面配置區 2">
            <a:extLst>
              <a:ext uri="{FF2B5EF4-FFF2-40B4-BE49-F238E27FC236}">
                <a16:creationId xmlns:a16="http://schemas.microsoft.com/office/drawing/2014/main" id="{6BAA3B9C-DDE0-BE69-7D74-C5679C7FD7C5}"/>
              </a:ext>
            </a:extLst>
          </p:cNvPr>
          <p:cNvSpPr>
            <a:spLocks noGrp="1"/>
          </p:cNvSpPr>
          <p:nvPr>
            <p:ph idx="1"/>
          </p:nvPr>
        </p:nvSpPr>
        <p:spPr/>
        <p:txBody>
          <a:bodyPr/>
          <a:lstStyle/>
          <a:p>
            <a:pPr marL="514350" indent="-514350">
              <a:buFont typeface="+mj-lt"/>
              <a:buAutoNum type="arabicPeriod"/>
            </a:pPr>
            <a:r>
              <a:rPr lang="en-US" altLang="zh-TW" dirty="0"/>
              <a:t>Monkey Search (MS)</a:t>
            </a:r>
          </a:p>
          <a:p>
            <a:pPr lvl="1"/>
            <a:r>
              <a:rPr lang="en-US" altLang="zh-TW" dirty="0"/>
              <a:t>Metaheuristic optimization algorithm inspired by monkeys climbing trees for food.</a:t>
            </a:r>
          </a:p>
          <a:p>
            <a:pPr lvl="1"/>
            <a:r>
              <a:rPr lang="en-US" altLang="zh-TW" dirty="0"/>
              <a:t>Tree branches represent perturbations between neighboring feasible solutions.</a:t>
            </a:r>
          </a:p>
          <a:p>
            <a:pPr lvl="1"/>
            <a:r>
              <a:rPr lang="en-US" altLang="zh-TW" dirty="0"/>
              <a:t>The monkey marks and updates branches leading to better solutions as it climbs.</a:t>
            </a:r>
          </a:p>
          <a:p>
            <a:pPr lvl="1"/>
            <a:r>
              <a:rPr lang="en-US" altLang="zh-TW" dirty="0"/>
              <a:t>Various perturbation strategies can be applied, integrating techniques from other metaheuristics for global optimization.</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8275782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F91BF-92F4-88C8-B5B2-593DFF83D59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F4A792B-7487-EF17-E8CC-942824186A35}"/>
              </a:ext>
            </a:extLst>
          </p:cNvPr>
          <p:cNvSpPr>
            <a:spLocks noGrp="1"/>
          </p:cNvSpPr>
          <p:nvPr>
            <p:ph idx="1"/>
          </p:nvPr>
        </p:nvSpPr>
        <p:spPr/>
        <p:txBody>
          <a:bodyPr/>
          <a:lstStyle/>
          <a:p>
            <a:pPr marL="514350" indent="-514350">
              <a:buFont typeface="+mj-lt"/>
              <a:buAutoNum type="arabicPeriod" startAt="2"/>
            </a:pPr>
            <a:r>
              <a:rPr lang="en-US" altLang="zh-TW" dirty="0"/>
              <a:t> Spider Monkey Optimization (SMO)</a:t>
            </a:r>
          </a:p>
          <a:p>
            <a:pPr lvl="1"/>
            <a:r>
              <a:rPr lang="en-US" altLang="zh-TW" dirty="0"/>
              <a:t>Numerical optimization approach inspired by fission–fusion social structures in animals like spider monkeys.</a:t>
            </a:r>
          </a:p>
          <a:p>
            <a:pPr lvl="1"/>
            <a:r>
              <a:rPr lang="en-US" altLang="zh-TW" dirty="0"/>
              <a:t>Groups split into smaller subgroups when food is scarce and merge back when food is abundant.</a:t>
            </a:r>
          </a:p>
          <a:p>
            <a:pPr lvl="1"/>
            <a:r>
              <a:rPr lang="en-US" altLang="zh-TW" dirty="0"/>
              <a:t>This adaptive grouping behavior enhances exploration and exploitation, making SMO effective for dynamic optimization problems.</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5534842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90735C-189D-DE71-F804-8C96939A51D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B772F71-BAC7-FE3F-D7B9-289317FB3A44}"/>
              </a:ext>
            </a:extLst>
          </p:cNvPr>
          <p:cNvSpPr>
            <a:spLocks noGrp="1"/>
          </p:cNvSpPr>
          <p:nvPr>
            <p:ph idx="1"/>
          </p:nvPr>
        </p:nvSpPr>
        <p:spPr/>
        <p:txBody>
          <a:bodyPr>
            <a:normAutofit/>
          </a:bodyPr>
          <a:lstStyle/>
          <a:p>
            <a:pPr marL="514350" indent="-514350">
              <a:buFont typeface="+mj-lt"/>
              <a:buAutoNum type="arabicPeriod" startAt="3"/>
            </a:pPr>
            <a:r>
              <a:rPr lang="en-US" altLang="zh-TW" dirty="0"/>
              <a:t> Monkey King Evolutionary Algorithm (Monkey King EA)</a:t>
            </a:r>
          </a:p>
          <a:p>
            <a:pPr lvl="1"/>
            <a:r>
              <a:rPr lang="en-US" altLang="zh-TW" dirty="0"/>
              <a:t>Memetic evolutionary algorithm (EA) designed for global optimization.</a:t>
            </a:r>
          </a:p>
          <a:p>
            <a:pPr lvl="1"/>
            <a:r>
              <a:rPr lang="en-US" altLang="zh-TW" dirty="0"/>
              <a:t>Outperforms PSO variants in robustness, optimization accuracy, and convergence speed.</a:t>
            </a:r>
          </a:p>
          <a:p>
            <a:pPr lvl="1"/>
            <a:r>
              <a:rPr lang="en-US" altLang="zh-TW" dirty="0"/>
              <a:t>Demonstrates superior performance on BBOB and CEC benchmark functions, making it a strong competitor in evolutionary computation.</a:t>
            </a:r>
          </a:p>
          <a:p>
            <a:r>
              <a:rPr lang="en-US" altLang="zh-TW" dirty="0"/>
              <a:t>These monkey-inspired algorithms leverage adaptive movement, social intelligence, and evolutionary strategies to enhance optimization efficiency across various problem domains.</a:t>
            </a:r>
          </a:p>
          <a:p>
            <a:endParaRPr lang="zh-TW" altLang="en-US" dirty="0"/>
          </a:p>
        </p:txBody>
      </p:sp>
    </p:spTree>
    <p:extLst>
      <p:ext uri="{BB962C8B-B14F-4D97-AF65-F5344CB8AC3E}">
        <p14:creationId xmlns:p14="http://schemas.microsoft.com/office/powerpoint/2010/main" val="37018026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1313A0-6C68-580E-FD90-4A66F9358A15}"/>
              </a:ext>
            </a:extLst>
          </p:cNvPr>
          <p:cNvSpPr>
            <a:spLocks noGrp="1"/>
          </p:cNvSpPr>
          <p:nvPr>
            <p:ph type="title"/>
          </p:nvPr>
        </p:nvSpPr>
        <p:spPr/>
        <p:txBody>
          <a:bodyPr/>
          <a:lstStyle/>
          <a:p>
            <a:r>
              <a:rPr lang="en-US" altLang="zh-TW" dirty="0"/>
              <a:t>15.7.7 Migrating-Based Algorithms</a:t>
            </a:r>
            <a:endParaRPr lang="zh-TW" altLang="en-US" dirty="0"/>
          </a:p>
        </p:txBody>
      </p:sp>
      <p:sp>
        <p:nvSpPr>
          <p:cNvPr id="3" name="內容版面配置區 2">
            <a:extLst>
              <a:ext uri="{FF2B5EF4-FFF2-40B4-BE49-F238E27FC236}">
                <a16:creationId xmlns:a16="http://schemas.microsoft.com/office/drawing/2014/main" id="{BA9FD770-8E10-36EB-36FD-81E78864283E}"/>
              </a:ext>
            </a:extLst>
          </p:cNvPr>
          <p:cNvSpPr>
            <a:spLocks noGrp="1"/>
          </p:cNvSpPr>
          <p:nvPr>
            <p:ph idx="1"/>
          </p:nvPr>
        </p:nvSpPr>
        <p:spPr/>
        <p:txBody>
          <a:bodyPr>
            <a:normAutofit fontScale="92500" lnSpcReduction="20000"/>
          </a:bodyPr>
          <a:lstStyle/>
          <a:p>
            <a:pPr marL="514350" indent="-514350">
              <a:buFont typeface="+mj-lt"/>
              <a:buAutoNum type="arabicPeriod"/>
            </a:pPr>
            <a:r>
              <a:rPr lang="en-US" altLang="zh-TW" dirty="0"/>
              <a:t>Self-Organizing Migrating Algorithm (SOMA)</a:t>
            </a:r>
          </a:p>
          <a:p>
            <a:r>
              <a:rPr lang="en-US" altLang="zh-TW" dirty="0"/>
              <a:t>Stochastic population-based optimization algorithm inspired by cooperating individuals.</a:t>
            </a:r>
          </a:p>
          <a:p>
            <a:r>
              <a:rPr lang="en-US" altLang="zh-TW" dirty="0"/>
              <a:t>Operates in migration loops, where:</a:t>
            </a:r>
          </a:p>
          <a:p>
            <a:pPr lvl="1"/>
            <a:r>
              <a:rPr lang="en-US" altLang="zh-TW" dirty="0"/>
              <a:t>The population is randomly distributed at the start.</a:t>
            </a:r>
          </a:p>
          <a:p>
            <a:pPr lvl="1"/>
            <a:r>
              <a:rPr lang="en-US" altLang="zh-TW" dirty="0"/>
              <a:t>The individual with the highest fitness becomes the leader (L).</a:t>
            </a:r>
          </a:p>
          <a:p>
            <a:pPr lvl="1"/>
            <a:r>
              <a:rPr lang="en-US" altLang="zh-TW" dirty="0"/>
              <a:t>All other individuals move toward the leader in each loop.</a:t>
            </a:r>
          </a:p>
          <a:p>
            <a:r>
              <a:rPr lang="en-US" altLang="zh-TW" dirty="0"/>
              <a:t>Mutation ensures diversity, restoring lost information.</a:t>
            </a:r>
          </a:p>
          <a:p>
            <a:r>
              <a:rPr lang="en-US" altLang="zh-TW" dirty="0"/>
              <a:t>Perturbation (PRT) vector controls movement, using a binary perturbation vector to define allowed dimensions.</a:t>
            </a:r>
          </a:p>
          <a:p>
            <a:r>
              <a:rPr lang="en-US" altLang="zh-TW" dirty="0"/>
              <a:t>Converges toward the global optimum through structured migration and adaptation.</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9354394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0FB6F8-3938-E774-E72E-F982A7C6C93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F1F5549-8F48-89E2-98BE-D30308FB6688}"/>
              </a:ext>
            </a:extLst>
          </p:cNvPr>
          <p:cNvSpPr>
            <a:spLocks noGrp="1"/>
          </p:cNvSpPr>
          <p:nvPr>
            <p:ph idx="1"/>
          </p:nvPr>
        </p:nvSpPr>
        <p:spPr/>
        <p:txBody>
          <a:bodyPr>
            <a:normAutofit/>
          </a:bodyPr>
          <a:lstStyle/>
          <a:p>
            <a:pPr marL="514350" indent="-514350">
              <a:buFont typeface="+mj-lt"/>
              <a:buAutoNum type="arabicPeriod" startAt="2"/>
            </a:pPr>
            <a:r>
              <a:rPr lang="en-US" altLang="zh-TW" dirty="0"/>
              <a:t>Differential Search Algorithm (DSA)</a:t>
            </a:r>
          </a:p>
          <a:p>
            <a:pPr lvl="1"/>
            <a:r>
              <a:rPr lang="en-US" altLang="zh-TW" dirty="0"/>
              <a:t>Metaheuristic search technique mimicking migration behavior of living organisms.</a:t>
            </a:r>
          </a:p>
          <a:p>
            <a:pPr lvl="1"/>
            <a:r>
              <a:rPr lang="en-US" altLang="zh-TW" dirty="0"/>
              <a:t>Individuals move away from low-food habitats toward more fruitful environments.</a:t>
            </a:r>
          </a:p>
          <a:p>
            <a:pPr lvl="1"/>
            <a:r>
              <a:rPr lang="en-US" altLang="zh-TW" dirty="0"/>
              <a:t>Migration follows a Brownian-like random walk of a superorganism.</a:t>
            </a:r>
          </a:p>
          <a:p>
            <a:pPr lvl="1"/>
            <a:r>
              <a:rPr lang="en-US" altLang="zh-TW" dirty="0"/>
              <a:t>The superorganism settles at stopover sites temporarily before continuing migration.</a:t>
            </a:r>
          </a:p>
          <a:p>
            <a:pPr lvl="1"/>
            <a:r>
              <a:rPr lang="en-US" altLang="zh-TW" dirty="0"/>
              <a:t>Unique mutation and crossover operators refine solutions.</a:t>
            </a:r>
          </a:p>
          <a:p>
            <a:pPr lvl="1"/>
            <a:r>
              <a:rPr lang="en-US" altLang="zh-TW" dirty="0"/>
              <a:t>Uses only two control parameters, making it efficient and adaptable.</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8265489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2A0164-54B9-6DC5-F914-92CD6CFB75A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7EB10AD-46A2-E67F-B690-7EFF2EA92A1A}"/>
              </a:ext>
            </a:extLst>
          </p:cNvPr>
          <p:cNvSpPr>
            <a:spLocks noGrp="1"/>
          </p:cNvSpPr>
          <p:nvPr>
            <p:ph idx="1"/>
          </p:nvPr>
        </p:nvSpPr>
        <p:spPr/>
        <p:txBody>
          <a:bodyPr/>
          <a:lstStyle/>
          <a:p>
            <a:r>
              <a:rPr lang="en-US" altLang="zh-TW" dirty="0"/>
              <a:t>Key Advantages of These Algorithms:</a:t>
            </a:r>
          </a:p>
          <a:p>
            <a:pPr lvl="1"/>
            <a:r>
              <a:rPr lang="en-US" altLang="zh-TW" dirty="0"/>
              <a:t>SOMA: Structured leader-based migration, ensuring gradual convergence.</a:t>
            </a:r>
          </a:p>
          <a:p>
            <a:pPr lvl="1"/>
            <a:r>
              <a:rPr lang="en-US" altLang="zh-TW" dirty="0"/>
              <a:t>DSA: Brownian motion-inspired migration, allowing dynamic exploration.</a:t>
            </a:r>
          </a:p>
          <a:p>
            <a:pPr lvl="1"/>
            <a:r>
              <a:rPr lang="en-US" altLang="zh-TW" dirty="0"/>
              <a:t>Both methods balance exploration and exploitation, making them effective for global optimization problems.</a:t>
            </a:r>
          </a:p>
          <a:p>
            <a:endParaRPr lang="en-US" altLang="zh-TW" dirty="0"/>
          </a:p>
          <a:p>
            <a:endParaRPr lang="zh-TW" altLang="en-US" dirty="0"/>
          </a:p>
        </p:txBody>
      </p:sp>
    </p:spTree>
    <p:extLst>
      <p:ext uri="{BB962C8B-B14F-4D97-AF65-F5344CB8AC3E}">
        <p14:creationId xmlns:p14="http://schemas.microsoft.com/office/powerpoint/2010/main" val="26671192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AE9591-C7A1-8D69-911C-9F9D44297164}"/>
              </a:ext>
            </a:extLst>
          </p:cNvPr>
          <p:cNvSpPr>
            <a:spLocks noGrp="1"/>
          </p:cNvSpPr>
          <p:nvPr>
            <p:ph type="title"/>
          </p:nvPr>
        </p:nvSpPr>
        <p:spPr/>
        <p:txBody>
          <a:bodyPr/>
          <a:lstStyle/>
          <a:p>
            <a:r>
              <a:rPr lang="en-US" altLang="zh-TW" dirty="0"/>
              <a:t>15.7.8 Other Methods</a:t>
            </a:r>
            <a:endParaRPr lang="zh-TW" altLang="en-US" dirty="0"/>
          </a:p>
        </p:txBody>
      </p:sp>
      <p:sp>
        <p:nvSpPr>
          <p:cNvPr id="3" name="內容版面配置區 2">
            <a:extLst>
              <a:ext uri="{FF2B5EF4-FFF2-40B4-BE49-F238E27FC236}">
                <a16:creationId xmlns:a16="http://schemas.microsoft.com/office/drawing/2014/main" id="{382685AA-4232-31D0-2A6A-4FD16F4EB429}"/>
              </a:ext>
            </a:extLst>
          </p:cNvPr>
          <p:cNvSpPr>
            <a:spLocks noGrp="1"/>
          </p:cNvSpPr>
          <p:nvPr>
            <p:ph idx="1"/>
          </p:nvPr>
        </p:nvSpPr>
        <p:spPr/>
        <p:txBody>
          <a:bodyPr/>
          <a:lstStyle/>
          <a:p>
            <a:pPr marL="514350" indent="-514350">
              <a:buFont typeface="+mj-lt"/>
              <a:buAutoNum type="arabicPeriod"/>
            </a:pPr>
            <a:r>
              <a:rPr lang="en-US" altLang="zh-TW" dirty="0"/>
              <a:t>Society and Civilization Algorithm (SCA)</a:t>
            </a:r>
          </a:p>
          <a:p>
            <a:pPr lvl="1"/>
            <a:r>
              <a:rPr lang="en-US" altLang="zh-TW" dirty="0"/>
              <a:t>Stochastic optimization method designed for single-objective constrained problems.</a:t>
            </a:r>
          </a:p>
          <a:p>
            <a:pPr lvl="1"/>
            <a:r>
              <a:rPr lang="en-US" altLang="zh-TW" dirty="0"/>
              <a:t>Inspired by intra- and inter-society interactions in human and social insect societies.</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151264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95F11A-0A15-D4F0-D2CC-99CA932107D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138AEFE-23A4-1C93-F3E4-EF4C099992A9}"/>
              </a:ext>
            </a:extLst>
          </p:cNvPr>
          <p:cNvSpPr>
            <a:spLocks noGrp="1"/>
          </p:cNvSpPr>
          <p:nvPr>
            <p:ph idx="1"/>
          </p:nvPr>
        </p:nvSpPr>
        <p:spPr/>
        <p:txBody>
          <a:bodyPr/>
          <a:lstStyle/>
          <a:p>
            <a:pPr marL="514350" indent="-514350">
              <a:buFont typeface="+mj-lt"/>
              <a:buAutoNum type="arabicPeriod" startAt="2"/>
            </a:pPr>
            <a:r>
              <a:rPr lang="en-US" altLang="zh-TW" dirty="0"/>
              <a:t>Gray Wolf Optimizer (GWO)</a:t>
            </a:r>
          </a:p>
          <a:p>
            <a:pPr lvl="1"/>
            <a:r>
              <a:rPr lang="en-US" altLang="zh-TW" dirty="0"/>
              <a:t>Mimics the leadership hierarchy and hunting mechanism of gray wolves (Canis lupus).</a:t>
            </a:r>
          </a:p>
          <a:p>
            <a:pPr lvl="1"/>
            <a:r>
              <a:rPr lang="en-US" altLang="zh-TW" dirty="0"/>
              <a:t>Uses four types of wolves to simulate leadership.</a:t>
            </a:r>
          </a:p>
          <a:p>
            <a:pPr lvl="1"/>
            <a:r>
              <a:rPr lang="en-US" altLang="zh-TW" dirty="0"/>
              <a:t>Implements three hunting steps: searching, encircling, and attacking prey.</a:t>
            </a:r>
          </a:p>
          <a:p>
            <a:pPr lvl="1"/>
            <a:r>
              <a:rPr lang="en-US" altLang="zh-TW" dirty="0"/>
              <a:t>Competitive with Gravitational Search Algorithm (GSA) and Differential Evolution (DE).</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94439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6726B7-D1AB-0FD7-FA9C-0F2FC09B266C}"/>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C4FB2197-57E1-BE74-2184-116A974BD875}"/>
              </a:ext>
            </a:extLst>
          </p:cNvPr>
          <p:cNvPicPr>
            <a:picLocks noGrp="1" noChangeAspect="1"/>
          </p:cNvPicPr>
          <p:nvPr>
            <p:ph idx="1"/>
          </p:nvPr>
        </p:nvPicPr>
        <p:blipFill>
          <a:blip r:embed="rId2"/>
          <a:stretch>
            <a:fillRect/>
          </a:stretch>
        </p:blipFill>
        <p:spPr>
          <a:xfrm>
            <a:off x="1537651" y="2739055"/>
            <a:ext cx="9116697" cy="2524477"/>
          </a:xfrm>
        </p:spPr>
      </p:pic>
    </p:spTree>
    <p:extLst>
      <p:ext uri="{BB962C8B-B14F-4D97-AF65-F5344CB8AC3E}">
        <p14:creationId xmlns:p14="http://schemas.microsoft.com/office/powerpoint/2010/main" val="2213967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384D5A-2468-E54B-DF3A-F81CDA9C3AF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5B4D67B-88C4-6DDC-AA39-1CC5D08C7714}"/>
              </a:ext>
            </a:extLst>
          </p:cNvPr>
          <p:cNvSpPr>
            <a:spLocks noGrp="1"/>
          </p:cNvSpPr>
          <p:nvPr>
            <p:ph idx="1"/>
          </p:nvPr>
        </p:nvSpPr>
        <p:spPr/>
        <p:txBody>
          <a:bodyPr>
            <a:normAutofit/>
          </a:bodyPr>
          <a:lstStyle/>
          <a:p>
            <a:pPr marL="514350" indent="-514350">
              <a:buFont typeface="+mj-lt"/>
              <a:buAutoNum type="arabicPeriod" startAt="3"/>
            </a:pPr>
            <a:r>
              <a:rPr lang="en-US" altLang="zh-TW" dirty="0"/>
              <a:t> Dog Group Wild Chase and Hunt Drive Algorithm</a:t>
            </a:r>
          </a:p>
          <a:p>
            <a:pPr lvl="1"/>
            <a:r>
              <a:rPr lang="en-US" altLang="zh-TW" dirty="0"/>
              <a:t>Metaheuristic inspired by dogs hunting in groups, simulating intelligent chasing and hunting strategies.</a:t>
            </a:r>
          </a:p>
          <a:p>
            <a:pPr marL="514350" indent="-514350">
              <a:buFont typeface="+mj-lt"/>
              <a:buAutoNum type="arabicPeriod" startAt="3"/>
            </a:pPr>
            <a:r>
              <a:rPr lang="en-US" altLang="zh-TW" dirty="0"/>
              <a:t>Bird Mating Optimizer (BMO)</a:t>
            </a:r>
          </a:p>
          <a:p>
            <a:pPr lvl="1"/>
            <a:r>
              <a:rPr lang="en-US" altLang="zh-TW" dirty="0"/>
              <a:t>Inspired by bird species evolution and intelligent mating behavior during breeding seasons.</a:t>
            </a:r>
          </a:p>
          <a:p>
            <a:pPr marL="514350" indent="-514350">
              <a:buFont typeface="+mj-lt"/>
              <a:buAutoNum type="arabicPeriod" startAt="3"/>
            </a:pPr>
            <a:r>
              <a:rPr lang="en-US" altLang="zh-TW" dirty="0"/>
              <a:t>Raven Roosting Optimization (RRO)</a:t>
            </a:r>
          </a:p>
          <a:p>
            <a:pPr lvl="1"/>
            <a:r>
              <a:rPr lang="en-US" altLang="zh-TW" dirty="0"/>
              <a:t>Based on social roosting and foraging behavior of common ravens.</a:t>
            </a:r>
          </a:p>
          <a:p>
            <a:pPr lvl="1"/>
            <a:r>
              <a:rPr lang="en-US" altLang="zh-TW" dirty="0"/>
              <a:t>Roosts serve as information centers, spreading knowledge about food locations.</a:t>
            </a:r>
          </a:p>
          <a:p>
            <a:endParaRPr lang="zh-TW" altLang="en-US" dirty="0"/>
          </a:p>
        </p:txBody>
      </p:sp>
    </p:spTree>
    <p:extLst>
      <p:ext uri="{BB962C8B-B14F-4D97-AF65-F5344CB8AC3E}">
        <p14:creationId xmlns:p14="http://schemas.microsoft.com/office/powerpoint/2010/main" val="32680617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F76711-FD98-D00D-03F3-E6DE6AD4226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F991B7E-A60A-1E68-FDFE-BF19E2460D96}"/>
              </a:ext>
            </a:extLst>
          </p:cNvPr>
          <p:cNvSpPr>
            <a:spLocks noGrp="1"/>
          </p:cNvSpPr>
          <p:nvPr>
            <p:ph idx="1"/>
          </p:nvPr>
        </p:nvSpPr>
        <p:spPr/>
        <p:txBody>
          <a:bodyPr>
            <a:normAutofit/>
          </a:bodyPr>
          <a:lstStyle/>
          <a:p>
            <a:pPr marL="514350" indent="-514350">
              <a:buFont typeface="+mj-lt"/>
              <a:buAutoNum type="arabicPeriod" startAt="6"/>
            </a:pPr>
            <a:r>
              <a:rPr lang="en-US" altLang="zh-TW" dirty="0"/>
              <a:t>6. Dolphin Partner Optimization (DPO)</a:t>
            </a:r>
          </a:p>
          <a:p>
            <a:pPr lvl="1"/>
            <a:r>
              <a:rPr lang="en-US" altLang="zh-TW" dirty="0"/>
              <a:t>Inspired by dolphin clustering behavior, predicting optimal positions based on team members’ fitness.</a:t>
            </a:r>
          </a:p>
          <a:p>
            <a:pPr marL="514350" indent="-514350">
              <a:buFont typeface="+mj-lt"/>
              <a:buAutoNum type="arabicPeriod" startAt="6"/>
            </a:pPr>
            <a:r>
              <a:rPr lang="en-US" altLang="zh-TW" dirty="0"/>
              <a:t>7. Dolphin Echolocation Optimization (DEO)</a:t>
            </a:r>
          </a:p>
          <a:p>
            <a:pPr lvl="1"/>
            <a:r>
              <a:rPr lang="en-US" altLang="zh-TW" dirty="0"/>
              <a:t>Mimics dolphins’ biological sonar (echolocation) for navigation and hunting.</a:t>
            </a:r>
          </a:p>
          <a:p>
            <a:pPr lvl="1"/>
            <a:r>
              <a:rPr lang="en-US" altLang="zh-TW" dirty="0"/>
              <a:t>Few parameters to set, making it efficient.</a:t>
            </a:r>
          </a:p>
          <a:p>
            <a:pPr marL="514350" indent="-514350">
              <a:buFont typeface="+mj-lt"/>
              <a:buAutoNum type="arabicPeriod" startAt="6"/>
            </a:pPr>
            <a:r>
              <a:rPr lang="en-US" altLang="zh-TW" dirty="0"/>
              <a:t>8. Fish Electrolocation Optimization (FEO)</a:t>
            </a:r>
          </a:p>
          <a:p>
            <a:pPr lvl="1"/>
            <a:r>
              <a:rPr lang="en-US" altLang="zh-TW" dirty="0"/>
              <a:t>Inspired by electrolocation, a technique used by elephant nose fish and sharks to detect prey.</a:t>
            </a:r>
          </a:p>
          <a:p>
            <a:pPr lvl="1"/>
            <a:r>
              <a:rPr lang="en-US" altLang="zh-TW" dirty="0"/>
              <a:t>Combines active and passive electrolocation for enhanced optimization.</a:t>
            </a:r>
          </a:p>
          <a:p>
            <a:endParaRPr lang="en-US" altLang="zh-TW" dirty="0"/>
          </a:p>
          <a:p>
            <a:endParaRPr lang="zh-TW" altLang="en-US" dirty="0"/>
          </a:p>
        </p:txBody>
      </p:sp>
    </p:spTree>
    <p:extLst>
      <p:ext uri="{BB962C8B-B14F-4D97-AF65-F5344CB8AC3E}">
        <p14:creationId xmlns:p14="http://schemas.microsoft.com/office/powerpoint/2010/main" val="16315072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3436CF-F79C-DAD9-60E0-1927DCB04C1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5780BD1-0C3E-D68D-2BA5-A90073832324}"/>
              </a:ext>
            </a:extLst>
          </p:cNvPr>
          <p:cNvSpPr>
            <a:spLocks noGrp="1"/>
          </p:cNvSpPr>
          <p:nvPr>
            <p:ph idx="1"/>
          </p:nvPr>
        </p:nvSpPr>
        <p:spPr/>
        <p:txBody>
          <a:bodyPr/>
          <a:lstStyle/>
          <a:p>
            <a:pPr marL="514350" indent="-514350">
              <a:buFont typeface="+mj-lt"/>
              <a:buAutoNum type="arabicPeriod" startAt="9"/>
            </a:pPr>
            <a:r>
              <a:rPr lang="en-US" altLang="zh-TW" dirty="0"/>
              <a:t>Fruit Fly Optimization Algorithm (FFOA)</a:t>
            </a:r>
          </a:p>
          <a:p>
            <a:pPr lvl="1"/>
            <a:r>
              <a:rPr lang="en-US" altLang="zh-TW" dirty="0"/>
              <a:t>Swarm-based optimization inspired by fruit fly foraging behavior.</a:t>
            </a:r>
          </a:p>
          <a:p>
            <a:pPr lvl="1"/>
            <a:r>
              <a:rPr lang="en-US" altLang="zh-TW" dirty="0"/>
              <a:t>Normal cloud model improves convergence and global search ability.</a:t>
            </a:r>
          </a:p>
          <a:p>
            <a:pPr lvl="1"/>
            <a:r>
              <a:rPr lang="en-US" altLang="zh-TW" dirty="0"/>
              <a:t>Bimodal Adaptive FFOA divides the population into:</a:t>
            </a:r>
          </a:p>
          <a:p>
            <a:pPr lvl="2"/>
            <a:r>
              <a:rPr lang="en-US" altLang="zh-TW" dirty="0"/>
              <a:t>Search group (olfactory sensors for global search).</a:t>
            </a:r>
          </a:p>
          <a:p>
            <a:pPr lvl="2"/>
            <a:r>
              <a:rPr lang="en-US" altLang="zh-TW" dirty="0"/>
              <a:t>Capture group (vision-based local exploitation).</a:t>
            </a:r>
          </a:p>
          <a:p>
            <a:pPr lvl="1"/>
            <a:r>
              <a:rPr lang="en-US" altLang="zh-TW" dirty="0"/>
              <a:t>Outperforms or matches PSO and DE.</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558786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E0BEFF-348D-49F4-757A-9BD860C6AEA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CC53627-494C-77C2-757B-46E7AA542B61}"/>
              </a:ext>
            </a:extLst>
          </p:cNvPr>
          <p:cNvSpPr>
            <a:spLocks noGrp="1"/>
          </p:cNvSpPr>
          <p:nvPr>
            <p:ph idx="1"/>
          </p:nvPr>
        </p:nvSpPr>
        <p:spPr/>
        <p:txBody>
          <a:bodyPr>
            <a:normAutofit/>
          </a:bodyPr>
          <a:lstStyle/>
          <a:p>
            <a:pPr marL="514350" indent="-514350">
              <a:buFont typeface="+mj-lt"/>
              <a:buAutoNum type="arabicPeriod" startAt="10"/>
            </a:pPr>
            <a:r>
              <a:rPr lang="en-US" altLang="zh-TW" dirty="0"/>
              <a:t>Antlion Optimizer (ALO)</a:t>
            </a:r>
          </a:p>
          <a:p>
            <a:pPr lvl="1"/>
            <a:r>
              <a:rPr lang="en-US" altLang="zh-TW" dirty="0"/>
              <a:t>Population-based global optimization mimicking antlion hunting strategies.</a:t>
            </a:r>
          </a:p>
          <a:p>
            <a:pPr lvl="1"/>
            <a:r>
              <a:rPr lang="en-US" altLang="zh-TW" dirty="0"/>
              <a:t>Implements five hunting steps:- Random walk, trap building, entrapment, catching prey, and trap rebuilding.</a:t>
            </a:r>
          </a:p>
          <a:p>
            <a:pPr marL="514350" indent="-514350">
              <a:buFont typeface="+mj-lt"/>
              <a:buAutoNum type="arabicPeriod" startAt="10"/>
            </a:pPr>
            <a:r>
              <a:rPr lang="en-US" altLang="zh-TW" dirty="0"/>
              <a:t>Moth Flame Optimization (MFO)</a:t>
            </a:r>
          </a:p>
          <a:p>
            <a:pPr lvl="1"/>
            <a:r>
              <a:rPr lang="en-US" altLang="zh-TW" dirty="0"/>
              <a:t>Inspired by moths’ transverse orientation, where they maintain a fixed angle with the moon for navigation.</a:t>
            </a:r>
          </a:p>
          <a:p>
            <a:pPr lvl="1"/>
            <a:r>
              <a:rPr lang="en-US" altLang="zh-TW" dirty="0"/>
              <a:t>Simulates moths’ spiral movement around artificial lights, adapting it for optimization.</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35627318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8D51E9-E830-162C-E6FD-F2531A343C6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F6C1C29-0D0D-78E4-3FA2-2F0953A8DEF3}"/>
              </a:ext>
            </a:extLst>
          </p:cNvPr>
          <p:cNvSpPr>
            <a:spLocks noGrp="1"/>
          </p:cNvSpPr>
          <p:nvPr>
            <p:ph idx="1"/>
          </p:nvPr>
        </p:nvSpPr>
        <p:spPr/>
        <p:txBody>
          <a:bodyPr/>
          <a:lstStyle/>
          <a:p>
            <a:r>
              <a:rPr lang="en-US" altLang="zh-TW" dirty="0"/>
              <a:t>Key Takeaways:</a:t>
            </a:r>
          </a:p>
          <a:p>
            <a:pPr lvl="1"/>
            <a:r>
              <a:rPr lang="en-US" altLang="zh-TW" dirty="0"/>
              <a:t>These algorithms leverage biological behaviors for global optimization.</a:t>
            </a:r>
          </a:p>
          <a:p>
            <a:pPr lvl="1"/>
            <a:r>
              <a:rPr lang="en-US" altLang="zh-TW" dirty="0"/>
              <a:t>Many improve upon PSO and DE, offering better exploration and exploitation balance.</a:t>
            </a:r>
          </a:p>
          <a:p>
            <a:pPr lvl="1"/>
            <a:r>
              <a:rPr lang="en-US" altLang="zh-TW" dirty="0"/>
              <a:t>Adaptive strategies like social interactions, hunting mechanisms, and sensory-based navigation enhance optimization efficiency.</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374672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12EF7E-FDD6-5256-0221-9846DA6F5794}"/>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C0263482-9C1D-4658-37F5-B22125FFE220}"/>
              </a:ext>
            </a:extLst>
          </p:cNvPr>
          <p:cNvPicPr>
            <a:picLocks noGrp="1" noChangeAspect="1"/>
          </p:cNvPicPr>
          <p:nvPr>
            <p:ph idx="1"/>
          </p:nvPr>
        </p:nvPicPr>
        <p:blipFill>
          <a:blip r:embed="rId2"/>
          <a:stretch>
            <a:fillRect/>
          </a:stretch>
        </p:blipFill>
        <p:spPr>
          <a:xfrm>
            <a:off x="1528125" y="3096292"/>
            <a:ext cx="9135750" cy="1810003"/>
          </a:xfrm>
        </p:spPr>
      </p:pic>
    </p:spTree>
    <p:extLst>
      <p:ext uri="{BB962C8B-B14F-4D97-AF65-F5344CB8AC3E}">
        <p14:creationId xmlns:p14="http://schemas.microsoft.com/office/powerpoint/2010/main" val="382464753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4373</Words>
  <Application>Microsoft Office PowerPoint</Application>
  <PresentationFormat>寬螢幕</PresentationFormat>
  <Paragraphs>351</Paragraphs>
  <Slides>84</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84</vt:i4>
      </vt:variant>
    </vt:vector>
  </HeadingPairs>
  <TitlesOfParts>
    <vt:vector size="88" baseType="lpstr">
      <vt:lpstr>Arial</vt:lpstr>
      <vt:lpstr>Calibri</vt:lpstr>
      <vt:lpstr>Calibri Light</vt:lpstr>
      <vt:lpstr>Office 佈景主題</vt:lpstr>
      <vt:lpstr>Swarm Intelligence</vt:lpstr>
      <vt:lpstr>PowerPoint 簡報</vt:lpstr>
      <vt:lpstr>15.1 Glowworm-Based Optimization</vt:lpstr>
      <vt:lpstr>15.1.1 Glowworm Swarm Optimization</vt:lpstr>
      <vt:lpstr>PowerPoint 簡報</vt:lpstr>
      <vt:lpstr>PowerPoint 簡報</vt:lpstr>
      <vt:lpstr>PowerPoint 簡報</vt:lpstr>
      <vt:lpstr>PowerPoint 簡報</vt:lpstr>
      <vt:lpstr>PowerPoint 簡報</vt:lpstr>
      <vt:lpstr>PowerPoint 簡報</vt:lpstr>
      <vt:lpstr>15.1.2 Firefly Algorithm</vt:lpstr>
      <vt:lpstr>PowerPoint 簡報</vt:lpstr>
      <vt:lpstr>PowerPoint 簡報</vt:lpstr>
      <vt:lpstr>PowerPoint 簡報</vt:lpstr>
      <vt:lpstr>PowerPoint 簡報</vt:lpstr>
      <vt:lpstr>PowerPoint 簡報</vt:lpstr>
      <vt:lpstr>15.2 Group Search Optimization</vt:lpstr>
      <vt:lpstr>PowerPoint 簡報</vt:lpstr>
      <vt:lpstr>PowerPoint 簡報</vt:lpstr>
      <vt:lpstr>15.3 Shuffled Frog Leaping</vt:lpstr>
      <vt:lpstr>PowerPoint 簡報</vt:lpstr>
      <vt:lpstr>PowerPoint 簡報</vt:lpstr>
      <vt:lpstr>PowerPoint 簡報</vt:lpstr>
      <vt:lpstr>PowerPoint 簡報</vt:lpstr>
      <vt:lpstr>PowerPoint 簡報</vt:lpstr>
      <vt:lpstr>PowerPoint 簡報</vt:lpstr>
      <vt:lpstr>15.4 Collective Animal Search</vt:lpstr>
      <vt:lpstr>PowerPoint 簡報</vt:lpstr>
      <vt:lpstr>Free Search Algorithm (FSA)</vt:lpstr>
      <vt:lpstr>PowerPoint 簡報</vt:lpstr>
      <vt:lpstr>Animal Migration Optimization (AMO)</vt:lpstr>
      <vt:lpstr>15.5 Cuckoo Search</vt:lpstr>
      <vt:lpstr>PowerPoint 簡報</vt:lpstr>
      <vt:lpstr>PowerPoint 簡報</vt:lpstr>
      <vt:lpstr>PowerPoint 簡報</vt:lpstr>
      <vt:lpstr>PowerPoint 簡報</vt:lpstr>
      <vt:lpstr>PowerPoint 簡報</vt:lpstr>
      <vt:lpstr>PowerPoint 簡報</vt:lpstr>
      <vt:lpstr>15.6 Bat Algorithm</vt:lpstr>
      <vt:lpstr>PowerPoint 簡報</vt:lpstr>
      <vt:lpstr>PowerPoint 簡報</vt:lpstr>
      <vt:lpstr>PowerPoint 簡報</vt:lpstr>
      <vt:lpstr>PowerPoint 簡報</vt:lpstr>
      <vt:lpstr>PowerPoint 簡報</vt:lpstr>
      <vt:lpstr>PowerPoint 簡報</vt:lpstr>
      <vt:lpstr>PowerPoint 簡報</vt:lpstr>
      <vt:lpstr>PowerPoint 簡報</vt:lpstr>
      <vt:lpstr>15.7 Swarm Intelligence Inspired by Animal Behaviors</vt:lpstr>
      <vt:lpstr>15.7.1 Social Spider Optimization</vt:lpstr>
      <vt:lpstr>PowerPoint 簡報</vt:lpstr>
      <vt:lpstr>PowerPoint 簡報</vt:lpstr>
      <vt:lpstr>15.7.2 Fish Swarm Optimization</vt:lpstr>
      <vt:lpstr>PowerPoint 簡報</vt:lpstr>
      <vt:lpstr>PowerPoint 簡報</vt:lpstr>
      <vt:lpstr>PowerPoint 簡報</vt:lpstr>
      <vt:lpstr>15.7.3 Krill Herd Algorithm</vt:lpstr>
      <vt:lpstr>PowerPoint 簡報</vt:lpstr>
      <vt:lpstr>PowerPoint 簡報</vt:lpstr>
      <vt:lpstr>PowerPoint 簡報</vt:lpstr>
      <vt:lpstr>PowerPoint 簡報</vt:lpstr>
      <vt:lpstr>PowerPoint 簡報</vt:lpstr>
      <vt:lpstr>15.7.4 Cockroach-Based Optimization</vt:lpstr>
      <vt:lpstr>PowerPoint 簡報</vt:lpstr>
      <vt:lpstr>PowerPoint 簡報</vt:lpstr>
      <vt:lpstr>PowerPoint 簡報</vt:lpstr>
      <vt:lpstr>PowerPoint 簡報</vt:lpstr>
      <vt:lpstr>PowerPoint 簡報</vt:lpstr>
      <vt:lpstr>15.7.5 Seven-Spot Ladybird Optimization</vt:lpstr>
      <vt:lpstr>PowerPoint 簡報</vt:lpstr>
      <vt:lpstr>PowerPoint 簡報</vt:lpstr>
      <vt:lpstr>PowerPoint 簡報</vt:lpstr>
      <vt:lpstr>15.7.6 Monkey-Inspired Optimization</vt:lpstr>
      <vt:lpstr>PowerPoint 簡報</vt:lpstr>
      <vt:lpstr>PowerPoint 簡報</vt:lpstr>
      <vt:lpstr>15.7.7 Migrating-Based Algorithms</vt:lpstr>
      <vt:lpstr>PowerPoint 簡報</vt:lpstr>
      <vt:lpstr>PowerPoint 簡報</vt:lpstr>
      <vt:lpstr>15.7.8 Other Methods</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Swarm Intelligence</dc:title>
  <dc:creator>謝欽旭</dc:creator>
  <cp:lastModifiedBy>謝欽旭</cp:lastModifiedBy>
  <cp:revision>33</cp:revision>
  <dcterms:created xsi:type="dcterms:W3CDTF">2025-05-06T13:22:12Z</dcterms:created>
  <dcterms:modified xsi:type="dcterms:W3CDTF">2025-05-06T15:13:41Z</dcterms:modified>
</cp:coreProperties>
</file>